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charts/chart6.xml" ContentType="application/vnd.openxmlformats-officedocument.drawingml.chart+xml"/>
  <Override PartName="/ppt/charts/style3.xml" ContentType="application/vnd.ms-office.chartstyle+xml"/>
  <Override PartName="/ppt/charts/colors3.xml" ContentType="application/vnd.ms-office.chartcolorstyle+xml"/>
  <Override PartName="/ppt/charts/chart7.xml" ContentType="application/vnd.openxmlformats-officedocument.drawingml.chart+xml"/>
  <Override PartName="/ppt/charts/style4.xml" ContentType="application/vnd.ms-office.chartstyle+xml"/>
  <Override PartName="/ppt/charts/colors4.xml" ContentType="application/vnd.ms-office.chartcolorstyle+xml"/>
  <Override PartName="/ppt/charts/chart8.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9.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Lst>
  <p:notesMasterIdLst>
    <p:notesMasterId r:id="rId30"/>
  </p:notesMasterIdLst>
  <p:sldIdLst>
    <p:sldId id="257" r:id="rId3"/>
    <p:sldId id="447" r:id="rId4"/>
    <p:sldId id="448" r:id="rId5"/>
    <p:sldId id="449" r:id="rId6"/>
    <p:sldId id="450" r:id="rId7"/>
    <p:sldId id="451" r:id="rId8"/>
    <p:sldId id="452" r:id="rId9"/>
    <p:sldId id="340" r:id="rId10"/>
    <p:sldId id="453" r:id="rId11"/>
    <p:sldId id="454" r:id="rId12"/>
    <p:sldId id="455" r:id="rId13"/>
    <p:sldId id="346" r:id="rId14"/>
    <p:sldId id="347" r:id="rId15"/>
    <p:sldId id="348" r:id="rId16"/>
    <p:sldId id="456" r:id="rId17"/>
    <p:sldId id="351" r:id="rId18"/>
    <p:sldId id="457" r:id="rId19"/>
    <p:sldId id="354" r:id="rId20"/>
    <p:sldId id="458" r:id="rId21"/>
    <p:sldId id="459" r:id="rId22"/>
    <p:sldId id="460" r:id="rId23"/>
    <p:sldId id="561" r:id="rId24"/>
    <p:sldId id="562" r:id="rId25"/>
    <p:sldId id="563" r:id="rId26"/>
    <p:sldId id="564" r:id="rId27"/>
    <p:sldId id="565" r:id="rId28"/>
    <p:sldId id="566"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94"/>
  </p:normalViewPr>
  <p:slideViewPr>
    <p:cSldViewPr snapToGrid="0" snapToObjects="1">
      <p:cViewPr varScale="1">
        <p:scale>
          <a:sx n="128" d="100"/>
          <a:sy n="128" d="100"/>
        </p:scale>
        <p:origin x="4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1" Type="http://schemas.openxmlformats.org/officeDocument/2006/relationships/oleObject" Target="file:////gse-30-069\GSE%20Shared%20Storage\Centers%20&amp;%20Institutes\NIEER\Research\WV%20PreK%20Eval\Reporting,%20Presentations,%20Press%20Releases\Annual%20Reports\YR3_2017-18\Data%20&amp;%20Descriptives\Prek%20Graphs%20Y1,%20Y2,%20Y3.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gse-30-069\GSE%20Shared%20Storage\Centers%20&amp;%20Institutes\NIEER\Research\WV%20PreK%20Eval\Reporting,%20Presentations,%20Press%20Releases\Annual%20Reports\YR3_2017-18\Data%20&amp;%20Descriptives\Prek%20Graphs%20Y1,%20Y2,%20Y3.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gse-30-069\GSE%20Shared%20Storage\Centers%20&amp;%20Institutes\NIEER\Research\WV%20PreK%20Eval\Reporting,%20Presentations,%20Press%20Releases\Annual%20Reports\YR3_2017-18\Data%20&amp;%20Descriptives\Prek%20Graphs%20Y1,%20Y2,%20Y3.xlsx"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file:////GSE-30-069\GSE%20Shared%20Storage\Centers%20&amp;%20Institutes\NIEER\Research\WV%20PreK%20Eval\Reporting,%20Presentations,%20Press%20Releases\Annual%20Reports\YR3_2017-18\Data%20&amp;%20Descriptives\Data\Graphs\Prek%20Graphs%20Y1,%20Y2,%20Y3.xlsx" TargetMode="External"/><Relationship Id="rId2" Type="http://schemas.microsoft.com/office/2011/relationships/chartColorStyle" Target="colors1.xml"/><Relationship Id="rId1" Type="http://schemas.microsoft.com/office/2011/relationships/chartStyle" Target="style1.xml"/></Relationships>
</file>

<file path=ppt/charts/_rels/chart5.xml.rels><?xml version="1.0" encoding="UTF-8" standalone="yes"?>
<Relationships xmlns="http://schemas.openxmlformats.org/package/2006/relationships"><Relationship Id="rId3" Type="http://schemas.openxmlformats.org/officeDocument/2006/relationships/oleObject" Target="file:////GSE-30-069\GSE%20Shared%20Storage\Centers%20&amp;%20Institutes\NIEER\Research\WV%20PreK%20Eval\Reporting,%20Presentations,%20Press%20Releases\Annual%20Reports\YR3_2017-18\Data%20&amp;%20Descriptives\Data\Graphs\Prek%20Graphs%20Y1,%20Y2,%20Y3.xlsx" TargetMode="External"/><Relationship Id="rId2" Type="http://schemas.microsoft.com/office/2011/relationships/chartColorStyle" Target="colors2.xml"/><Relationship Id="rId1" Type="http://schemas.microsoft.com/office/2011/relationships/chartStyle" Target="style2.xml"/></Relationships>
</file>

<file path=ppt/charts/_rels/chart6.xml.rels><?xml version="1.0" encoding="UTF-8" standalone="yes"?>
<Relationships xmlns="http://schemas.openxmlformats.org/package/2006/relationships"><Relationship Id="rId3" Type="http://schemas.openxmlformats.org/officeDocument/2006/relationships/oleObject" Target="file:////gse-30-069\GSE%20Shared%20Storage\Centers%20&amp;%20Institutes\NIEER\Research\WV%20PreK%20Eval\Reporting,%20Presentations,%20Press%20Releases\Annual%20Reports\YR3_2017-18\Data%20&amp;%20Descriptives\Item%20graphs\Item%2020.xlsx" TargetMode="External"/><Relationship Id="rId2" Type="http://schemas.microsoft.com/office/2011/relationships/chartColorStyle" Target="colors3.xml"/><Relationship Id="rId1" Type="http://schemas.microsoft.com/office/2011/relationships/chartStyle" Target="style3.xml"/></Relationships>
</file>

<file path=ppt/charts/_rels/chart7.xml.rels><?xml version="1.0" encoding="UTF-8" standalone="yes"?>
<Relationships xmlns="http://schemas.openxmlformats.org/package/2006/relationships"><Relationship Id="rId3" Type="http://schemas.openxmlformats.org/officeDocument/2006/relationships/oleObject" Target="file:////gse-30-069\GSE%20Shared%20Storage\Centers%20&amp;%20Institutes\NIEER\Research\WV%20PreK%20Eval\Reporting,%20Presentations,%20Press%20Releases\Annual%20Reports\YR3_2017-18\Data%20&amp;%20Descriptives\Item%20graphs\Item%2014.xlsx" TargetMode="External"/><Relationship Id="rId2" Type="http://schemas.microsoft.com/office/2011/relationships/chartColorStyle" Target="colors4.xml"/><Relationship Id="rId1" Type="http://schemas.microsoft.com/office/2011/relationships/chartStyle" Target="style4.xml"/></Relationships>
</file>

<file path=ppt/charts/_rels/chart8.xml.rels><?xml version="1.0" encoding="UTF-8" standalone="yes"?>
<Relationships xmlns="http://schemas.openxmlformats.org/package/2006/relationships"><Relationship Id="rId3" Type="http://schemas.openxmlformats.org/officeDocument/2006/relationships/oleObject" Target="file:////gse-30-069\GSE%20Shared%20Storage\Centers%20&amp;%20Institutes\NIEER\Research\WV%20PreK%20Eval\Reporting,%20Presentations,%20Press%20Releases\Annual%20Reports\YR3_2017-18\Data%20&amp;%20Descriptives\Item%20graphs\Item%2023.xlsx" TargetMode="External"/><Relationship Id="rId2" Type="http://schemas.microsoft.com/office/2011/relationships/chartColorStyle" Target="colors5.xml"/><Relationship Id="rId1" Type="http://schemas.microsoft.com/office/2011/relationships/chartStyle" Target="style5.xml"/></Relationships>
</file>

<file path=ppt/charts/_rels/chart9.xml.rels><?xml version="1.0" encoding="UTF-8" standalone="yes"?>
<Relationships xmlns="http://schemas.openxmlformats.org/package/2006/relationships"><Relationship Id="rId1" Type="http://schemas.openxmlformats.org/officeDocument/2006/relationships/oleObject" Target="file:////GSE-30-069\GSE%20Shared%20Storage\Centers%20&amp;%20Institutes\NIEER\Research\WV%20PreK%20Eval\Reporting,%20Presentations,%20Press%20Releases\Annual%20Reports\YR3_2017-18\Data%20&amp;%20Descriptives\Data\Graphs\K%20Graphs,%20Y1,%20Y2,%20Y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1"/>
          <c:order val="0"/>
          <c:tx>
            <c:v>ES 2016</c:v>
          </c:tx>
          <c:spPr>
            <a:ln>
              <a:solidFill>
                <a:srgbClr val="FFC000"/>
              </a:solidFill>
              <a:prstDash val="sysDot"/>
            </a:ln>
          </c:spPr>
          <c:marker>
            <c:symbol val="none"/>
          </c:marker>
          <c:xVal>
            <c:numRef>
              <c:f>'Dist-Compare'!$A$7:$A$67</c:f>
              <c:numCache>
                <c:formatCode>General</c:formatCode>
                <c:ptCount val="61"/>
                <c:pt idx="0">
                  <c:v>1</c:v>
                </c:pt>
                <c:pt idx="1">
                  <c:v>1.1000000000000001</c:v>
                </c:pt>
                <c:pt idx="2">
                  <c:v>1.2000000000000002</c:v>
                </c:pt>
                <c:pt idx="3">
                  <c:v>1.3000000000000003</c:v>
                </c:pt>
                <c:pt idx="4">
                  <c:v>1.4000000000000004</c:v>
                </c:pt>
                <c:pt idx="5">
                  <c:v>1.5000000000000004</c:v>
                </c:pt>
                <c:pt idx="6">
                  <c:v>1.6000000000000005</c:v>
                </c:pt>
                <c:pt idx="7">
                  <c:v>1.7000000000000006</c:v>
                </c:pt>
                <c:pt idx="8">
                  <c:v>1.8000000000000007</c:v>
                </c:pt>
                <c:pt idx="9">
                  <c:v>1.9000000000000008</c:v>
                </c:pt>
                <c:pt idx="10">
                  <c:v>2.0000000000000009</c:v>
                </c:pt>
                <c:pt idx="11">
                  <c:v>2.100000000000001</c:v>
                </c:pt>
                <c:pt idx="12">
                  <c:v>2.2000000000000011</c:v>
                </c:pt>
                <c:pt idx="13">
                  <c:v>2.3000000000000012</c:v>
                </c:pt>
                <c:pt idx="14">
                  <c:v>2.4000000000000012</c:v>
                </c:pt>
                <c:pt idx="15">
                  <c:v>2.5000000000000013</c:v>
                </c:pt>
                <c:pt idx="16">
                  <c:v>2.6000000000000014</c:v>
                </c:pt>
                <c:pt idx="17">
                  <c:v>2.7000000000000015</c:v>
                </c:pt>
                <c:pt idx="18">
                  <c:v>2.8000000000000016</c:v>
                </c:pt>
                <c:pt idx="19">
                  <c:v>2.9000000000000017</c:v>
                </c:pt>
                <c:pt idx="20">
                  <c:v>3.0000000000000018</c:v>
                </c:pt>
                <c:pt idx="21">
                  <c:v>3.1000000000000019</c:v>
                </c:pt>
                <c:pt idx="22">
                  <c:v>3.200000000000002</c:v>
                </c:pt>
                <c:pt idx="23">
                  <c:v>3.300000000000002</c:v>
                </c:pt>
                <c:pt idx="24">
                  <c:v>3.4000000000000021</c:v>
                </c:pt>
                <c:pt idx="25">
                  <c:v>3.5000000000000022</c:v>
                </c:pt>
                <c:pt idx="26">
                  <c:v>3.6000000000000023</c:v>
                </c:pt>
                <c:pt idx="27">
                  <c:v>3.7000000000000024</c:v>
                </c:pt>
                <c:pt idx="28">
                  <c:v>3.8000000000000025</c:v>
                </c:pt>
                <c:pt idx="29">
                  <c:v>3.9000000000000026</c:v>
                </c:pt>
                <c:pt idx="30">
                  <c:v>4.0000000000000027</c:v>
                </c:pt>
                <c:pt idx="31">
                  <c:v>4.1000000000000023</c:v>
                </c:pt>
                <c:pt idx="32">
                  <c:v>4.200000000000002</c:v>
                </c:pt>
                <c:pt idx="33">
                  <c:v>4.3000000000000016</c:v>
                </c:pt>
                <c:pt idx="34">
                  <c:v>4.4000000000000012</c:v>
                </c:pt>
                <c:pt idx="35">
                  <c:v>4.5000000000000009</c:v>
                </c:pt>
                <c:pt idx="36">
                  <c:v>4.6000000000000005</c:v>
                </c:pt>
                <c:pt idx="37">
                  <c:v>4.7</c:v>
                </c:pt>
                <c:pt idx="38">
                  <c:v>4.8</c:v>
                </c:pt>
                <c:pt idx="39">
                  <c:v>4.8999999999999995</c:v>
                </c:pt>
                <c:pt idx="40">
                  <c:v>4.9999999999999991</c:v>
                </c:pt>
                <c:pt idx="41">
                  <c:v>5.0999999999999988</c:v>
                </c:pt>
                <c:pt idx="42">
                  <c:v>5.1999999999999984</c:v>
                </c:pt>
                <c:pt idx="43">
                  <c:v>5.299999999999998</c:v>
                </c:pt>
                <c:pt idx="44">
                  <c:v>5.3999999999999977</c:v>
                </c:pt>
                <c:pt idx="45">
                  <c:v>5.4999999999999973</c:v>
                </c:pt>
                <c:pt idx="46">
                  <c:v>5.599999999999997</c:v>
                </c:pt>
                <c:pt idx="47">
                  <c:v>5.6999999999999966</c:v>
                </c:pt>
                <c:pt idx="48">
                  <c:v>5.7999999999999963</c:v>
                </c:pt>
                <c:pt idx="49">
                  <c:v>5.8999999999999959</c:v>
                </c:pt>
                <c:pt idx="50">
                  <c:v>5.9999999999999956</c:v>
                </c:pt>
                <c:pt idx="51">
                  <c:v>6.0999999999999952</c:v>
                </c:pt>
                <c:pt idx="52">
                  <c:v>6.1999999999999948</c:v>
                </c:pt>
                <c:pt idx="53">
                  <c:v>6.2999999999999945</c:v>
                </c:pt>
                <c:pt idx="54">
                  <c:v>6.3999999999999941</c:v>
                </c:pt>
                <c:pt idx="55">
                  <c:v>6.4999999999999938</c:v>
                </c:pt>
                <c:pt idx="56">
                  <c:v>6.5999999999999934</c:v>
                </c:pt>
                <c:pt idx="57">
                  <c:v>6.6999999999999931</c:v>
                </c:pt>
                <c:pt idx="58">
                  <c:v>6.7999999999999927</c:v>
                </c:pt>
                <c:pt idx="59">
                  <c:v>6.8999999999999924</c:v>
                </c:pt>
                <c:pt idx="60">
                  <c:v>6.999999999999992</c:v>
                </c:pt>
              </c:numCache>
            </c:numRef>
          </c:xVal>
          <c:yVal>
            <c:numRef>
              <c:f>'Dist-Compare'!$C$7:$C$67</c:f>
              <c:numCache>
                <c:formatCode>General</c:formatCode>
                <c:ptCount val="61"/>
                <c:pt idx="13">
                  <c:v>4.1698224857514667E-4</c:v>
                </c:pt>
                <c:pt idx="14">
                  <c:v>6.2746357834115012E-4</c:v>
                </c:pt>
                <c:pt idx="15">
                  <c:v>9.3260516546119247E-4</c:v>
                </c:pt>
                <c:pt idx="16">
                  <c:v>1.3691324094144725E-3</c:v>
                </c:pt>
                <c:pt idx="17">
                  <c:v>1.9853241483156281E-3</c:v>
                </c:pt>
                <c:pt idx="18">
                  <c:v>2.8435164104586557E-3</c:v>
                </c:pt>
                <c:pt idx="19">
                  <c:v>4.0227069200214583E-3</c:v>
                </c:pt>
                <c:pt idx="20">
                  <c:v>5.6210750769815077E-3</c:v>
                </c:pt>
                <c:pt idx="21">
                  <c:v>7.7581597671979984E-3</c:v>
                </c:pt>
                <c:pt idx="22">
                  <c:v>1.0576364061485828E-2</c:v>
                </c:pt>
                <c:pt idx="23">
                  <c:v>1.4241390804605344E-2</c:v>
                </c:pt>
                <c:pt idx="24">
                  <c:v>1.8941168018549719E-2</c:v>
                </c:pt>
                <c:pt idx="25">
                  <c:v>2.4882811438714465E-2</c:v>
                </c:pt>
                <c:pt idx="26">
                  <c:v>3.2287207159315573E-2</c:v>
                </c:pt>
                <c:pt idx="27">
                  <c:v>4.138089234559169E-2</c:v>
                </c:pt>
                <c:pt idx="28">
                  <c:v>5.2385074128746469E-2</c:v>
                </c:pt>
                <c:pt idx="29">
                  <c:v>6.5501857171538821E-2</c:v>
                </c:pt>
                <c:pt idx="30">
                  <c:v>8.0898040872456001E-2</c:v>
                </c:pt>
                <c:pt idx="31">
                  <c:v>9.8687178989546917E-2</c:v>
                </c:pt>
                <c:pt idx="32">
                  <c:v>0.11891093794794316</c:v>
                </c:pt>
                <c:pt idx="33">
                  <c:v>0.14152110619852165</c:v>
                </c:pt>
                <c:pt idx="34">
                  <c:v>0.16636385070638346</c:v>
                </c:pt>
                <c:pt idx="35">
                  <c:v>0.193167942222425</c:v>
                </c:pt>
                <c:pt idx="36">
                  <c:v>0.22153863851525354</c:v>
                </c:pt>
                <c:pt idx="37">
                  <c:v>0.25095869718569386</c:v>
                </c:pt>
                <c:pt idx="38">
                  <c:v>0.28079757934794491</c:v>
                </c:pt>
                <c:pt idx="39">
                  <c:v>0.31032931856138768</c:v>
                </c:pt>
                <c:pt idx="40">
                  <c:v>0.33875880773390765</c:v>
                </c:pt>
                <c:pt idx="41">
                  <c:v>0.36525546560204464</c:v>
                </c:pt>
                <c:pt idx="42">
                  <c:v>0.38899246664690817</c:v>
                </c:pt>
                <c:pt idx="43">
                  <c:v>0.40918904478147</c:v>
                </c:pt>
                <c:pt idx="44">
                  <c:v>0.42515289891291241</c:v>
                </c:pt>
                <c:pt idx="45">
                  <c:v>0.43631950835586492</c:v>
                </c:pt>
                <c:pt idx="46">
                  <c:v>0.44228525145994679</c:v>
                </c:pt>
                <c:pt idx="47">
                  <c:v>0.44283161982961866</c:v>
                </c:pt>
                <c:pt idx="48">
                  <c:v>0.43793850282215985</c:v>
                </c:pt>
                <c:pt idx="49">
                  <c:v>0.42778541621779381</c:v>
                </c:pt>
                <c:pt idx="50">
                  <c:v>0.41274057039797607</c:v>
                </c:pt>
                <c:pt idx="51">
                  <c:v>0.39333870622634293</c:v>
                </c:pt>
                <c:pt idx="52">
                  <c:v>0.37024955876866761</c:v>
                </c:pt>
                <c:pt idx="53">
                  <c:v>0.344239541036168</c:v>
                </c:pt>
                <c:pt idx="54">
                  <c:v>0.31612969926060019</c:v>
                </c:pt>
                <c:pt idx="55">
                  <c:v>0.28675313989248818</c:v>
                </c:pt>
                <c:pt idx="56">
                  <c:v>0.25691496705850525</c:v>
                </c:pt>
                <c:pt idx="57">
                  <c:v>0.22735733446946088</c:v>
                </c:pt>
                <c:pt idx="58">
                  <c:v>0.19873157388282489</c:v>
                </c:pt>
                <c:pt idx="59">
                  <c:v>0.17157859799489483</c:v>
                </c:pt>
                <c:pt idx="60">
                  <c:v>0.14631798015768879</c:v>
                </c:pt>
              </c:numCache>
            </c:numRef>
          </c:yVal>
          <c:smooth val="1"/>
          <c:extLst>
            <c:ext xmlns:c16="http://schemas.microsoft.com/office/drawing/2014/chart" uri="{C3380CC4-5D6E-409C-BE32-E72D297353CC}">
              <c16:uniqueId val="{00000000-AC41-4CAF-A260-35BEB623A4EC}"/>
            </c:ext>
          </c:extLst>
        </c:ser>
        <c:ser>
          <c:idx val="5"/>
          <c:order val="3"/>
          <c:tx>
            <c:v>ES 2017</c:v>
          </c:tx>
          <c:spPr>
            <a:ln>
              <a:solidFill>
                <a:srgbClr val="FFC000"/>
              </a:solidFill>
              <a:prstDash val="dash"/>
            </a:ln>
          </c:spPr>
          <c:marker>
            <c:symbol val="none"/>
          </c:marker>
          <c:xVal>
            <c:numRef>
              <c:f>'Dist-Compare'!$A$7:$A$67</c:f>
              <c:numCache>
                <c:formatCode>General</c:formatCode>
                <c:ptCount val="61"/>
                <c:pt idx="0">
                  <c:v>1</c:v>
                </c:pt>
                <c:pt idx="1">
                  <c:v>1.1000000000000001</c:v>
                </c:pt>
                <c:pt idx="2">
                  <c:v>1.2000000000000002</c:v>
                </c:pt>
                <c:pt idx="3">
                  <c:v>1.3000000000000003</c:v>
                </c:pt>
                <c:pt idx="4">
                  <c:v>1.4000000000000004</c:v>
                </c:pt>
                <c:pt idx="5">
                  <c:v>1.5000000000000004</c:v>
                </c:pt>
                <c:pt idx="6">
                  <c:v>1.6000000000000005</c:v>
                </c:pt>
                <c:pt idx="7">
                  <c:v>1.7000000000000006</c:v>
                </c:pt>
                <c:pt idx="8">
                  <c:v>1.8000000000000007</c:v>
                </c:pt>
                <c:pt idx="9">
                  <c:v>1.9000000000000008</c:v>
                </c:pt>
                <c:pt idx="10">
                  <c:v>2.0000000000000009</c:v>
                </c:pt>
                <c:pt idx="11">
                  <c:v>2.100000000000001</c:v>
                </c:pt>
                <c:pt idx="12">
                  <c:v>2.2000000000000011</c:v>
                </c:pt>
                <c:pt idx="13">
                  <c:v>2.3000000000000012</c:v>
                </c:pt>
                <c:pt idx="14">
                  <c:v>2.4000000000000012</c:v>
                </c:pt>
                <c:pt idx="15">
                  <c:v>2.5000000000000013</c:v>
                </c:pt>
                <c:pt idx="16">
                  <c:v>2.6000000000000014</c:v>
                </c:pt>
                <c:pt idx="17">
                  <c:v>2.7000000000000015</c:v>
                </c:pt>
                <c:pt idx="18">
                  <c:v>2.8000000000000016</c:v>
                </c:pt>
                <c:pt idx="19">
                  <c:v>2.9000000000000017</c:v>
                </c:pt>
                <c:pt idx="20">
                  <c:v>3.0000000000000018</c:v>
                </c:pt>
                <c:pt idx="21">
                  <c:v>3.1000000000000019</c:v>
                </c:pt>
                <c:pt idx="22">
                  <c:v>3.200000000000002</c:v>
                </c:pt>
                <c:pt idx="23">
                  <c:v>3.300000000000002</c:v>
                </c:pt>
                <c:pt idx="24">
                  <c:v>3.4000000000000021</c:v>
                </c:pt>
                <c:pt idx="25">
                  <c:v>3.5000000000000022</c:v>
                </c:pt>
                <c:pt idx="26">
                  <c:v>3.6000000000000023</c:v>
                </c:pt>
                <c:pt idx="27">
                  <c:v>3.7000000000000024</c:v>
                </c:pt>
                <c:pt idx="28">
                  <c:v>3.8000000000000025</c:v>
                </c:pt>
                <c:pt idx="29">
                  <c:v>3.9000000000000026</c:v>
                </c:pt>
                <c:pt idx="30">
                  <c:v>4.0000000000000027</c:v>
                </c:pt>
                <c:pt idx="31">
                  <c:v>4.1000000000000023</c:v>
                </c:pt>
                <c:pt idx="32">
                  <c:v>4.200000000000002</c:v>
                </c:pt>
                <c:pt idx="33">
                  <c:v>4.3000000000000016</c:v>
                </c:pt>
                <c:pt idx="34">
                  <c:v>4.4000000000000012</c:v>
                </c:pt>
                <c:pt idx="35">
                  <c:v>4.5000000000000009</c:v>
                </c:pt>
                <c:pt idx="36">
                  <c:v>4.6000000000000005</c:v>
                </c:pt>
                <c:pt idx="37">
                  <c:v>4.7</c:v>
                </c:pt>
                <c:pt idx="38">
                  <c:v>4.8</c:v>
                </c:pt>
                <c:pt idx="39">
                  <c:v>4.8999999999999995</c:v>
                </c:pt>
                <c:pt idx="40">
                  <c:v>4.9999999999999991</c:v>
                </c:pt>
                <c:pt idx="41">
                  <c:v>5.0999999999999988</c:v>
                </c:pt>
                <c:pt idx="42">
                  <c:v>5.1999999999999984</c:v>
                </c:pt>
                <c:pt idx="43">
                  <c:v>5.299999999999998</c:v>
                </c:pt>
                <c:pt idx="44">
                  <c:v>5.3999999999999977</c:v>
                </c:pt>
                <c:pt idx="45">
                  <c:v>5.4999999999999973</c:v>
                </c:pt>
                <c:pt idx="46">
                  <c:v>5.599999999999997</c:v>
                </c:pt>
                <c:pt idx="47">
                  <c:v>5.6999999999999966</c:v>
                </c:pt>
                <c:pt idx="48">
                  <c:v>5.7999999999999963</c:v>
                </c:pt>
                <c:pt idx="49">
                  <c:v>5.8999999999999959</c:v>
                </c:pt>
                <c:pt idx="50">
                  <c:v>5.9999999999999956</c:v>
                </c:pt>
                <c:pt idx="51">
                  <c:v>6.0999999999999952</c:v>
                </c:pt>
                <c:pt idx="52">
                  <c:v>6.1999999999999948</c:v>
                </c:pt>
                <c:pt idx="53">
                  <c:v>6.2999999999999945</c:v>
                </c:pt>
                <c:pt idx="54">
                  <c:v>6.3999999999999941</c:v>
                </c:pt>
                <c:pt idx="55">
                  <c:v>6.4999999999999938</c:v>
                </c:pt>
                <c:pt idx="56">
                  <c:v>6.5999999999999934</c:v>
                </c:pt>
                <c:pt idx="57">
                  <c:v>6.6999999999999931</c:v>
                </c:pt>
                <c:pt idx="58">
                  <c:v>6.7999999999999927</c:v>
                </c:pt>
                <c:pt idx="59">
                  <c:v>6.8999999999999924</c:v>
                </c:pt>
                <c:pt idx="60">
                  <c:v>6.999999999999992</c:v>
                </c:pt>
              </c:numCache>
            </c:numRef>
          </c:xVal>
          <c:yVal>
            <c:numRef>
              <c:f>'Dist-Compare'!$G$7:$G$67</c:f>
              <c:numCache>
                <c:formatCode>General</c:formatCode>
                <c:ptCount val="61"/>
                <c:pt idx="22">
                  <c:v>7.0588624412658784E-4</c:v>
                </c:pt>
                <c:pt idx="23">
                  <c:v>1.1367158399830026E-3</c:v>
                </c:pt>
                <c:pt idx="24">
                  <c:v>1.7982427343204929E-3</c:v>
                </c:pt>
                <c:pt idx="25">
                  <c:v>2.794627483810621E-3</c:v>
                </c:pt>
                <c:pt idx="26">
                  <c:v>4.2665687353443038E-3</c:v>
                </c:pt>
                <c:pt idx="27">
                  <c:v>6.3990098193778336E-3</c:v>
                </c:pt>
                <c:pt idx="28">
                  <c:v>9.4281398480260334E-3</c:v>
                </c:pt>
                <c:pt idx="29">
                  <c:v>1.3646411537003385E-2</c:v>
                </c:pt>
                <c:pt idx="30">
                  <c:v>1.9403948882636662E-2</c:v>
                </c:pt>
                <c:pt idx="31">
                  <c:v>2.7104474317634693E-2</c:v>
                </c:pt>
                <c:pt idx="32">
                  <c:v>3.7193843961300939E-2</c:v>
                </c:pt>
                <c:pt idx="33">
                  <c:v>5.0139540549741242E-2</c:v>
                </c:pt>
                <c:pt idx="34">
                  <c:v>6.6400116980094653E-2</c:v>
                </c:pt>
                <c:pt idx="35">
                  <c:v>8.6384644069793806E-2</c:v>
                </c:pt>
                <c:pt idx="36">
                  <c:v>0.11040365748349266</c:v>
                </c:pt>
                <c:pt idx="37">
                  <c:v>0.13861479377168573</c:v>
                </c:pt>
                <c:pt idx="38">
                  <c:v>0.17096803274364628</c:v>
                </c:pt>
                <c:pt idx="39">
                  <c:v>0.20715692461896584</c:v>
                </c:pt>
                <c:pt idx="40">
                  <c:v>0.24658304128440683</c:v>
                </c:pt>
                <c:pt idx="41">
                  <c:v>0.28834084290265055</c:v>
                </c:pt>
                <c:pt idx="42">
                  <c:v>0.33122898352995755</c:v>
                </c:pt>
                <c:pt idx="43">
                  <c:v>0.37379174778616009</c:v>
                </c:pt>
                <c:pt idx="44">
                  <c:v>0.41439098208904418</c:v>
                </c:pt>
                <c:pt idx="45">
                  <c:v>0.4513049443980075</c:v>
                </c:pt>
                <c:pt idx="46">
                  <c:v>0.48284650988412225</c:v>
                </c:pt>
                <c:pt idx="47">
                  <c:v>0.50748979178639175</c:v>
                </c:pt>
                <c:pt idx="48">
                  <c:v>0.52399209378309952</c:v>
                </c:pt>
                <c:pt idx="49">
                  <c:v>0.53149767227280653</c:v>
                </c:pt>
                <c:pt idx="50">
                  <c:v>0.5296112583834176</c:v>
                </c:pt>
                <c:pt idx="51">
                  <c:v>0.51843254840406239</c:v>
                </c:pt>
                <c:pt idx="52">
                  <c:v>0.49854747383083897</c:v>
                </c:pt>
                <c:pt idx="53">
                  <c:v>0.47097731498388939</c:v>
                </c:pt>
                <c:pt idx="54">
                  <c:v>0.43709180917435941</c:v>
                </c:pt>
                <c:pt idx="55">
                  <c:v>0.39849654103460608</c:v>
                </c:pt>
                <c:pt idx="56">
                  <c:v>0.35690748266928457</c:v>
                </c:pt>
                <c:pt idx="57">
                  <c:v>0.31402625466857897</c:v>
                </c:pt>
                <c:pt idx="58">
                  <c:v>0.27142851772101551</c:v>
                </c:pt>
                <c:pt idx="59">
                  <c:v>0.23047519958891144</c:v>
                </c:pt>
                <c:pt idx="60">
                  <c:v>0.19225256097058252</c:v>
                </c:pt>
              </c:numCache>
            </c:numRef>
          </c:yVal>
          <c:smooth val="1"/>
          <c:extLst>
            <c:ext xmlns:c16="http://schemas.microsoft.com/office/drawing/2014/chart" uri="{C3380CC4-5D6E-409C-BE32-E72D297353CC}">
              <c16:uniqueId val="{00000001-AC41-4CAF-A260-35BEB623A4EC}"/>
            </c:ext>
          </c:extLst>
        </c:ser>
        <c:ser>
          <c:idx val="0"/>
          <c:order val="6"/>
          <c:tx>
            <c:v>ES 2018</c:v>
          </c:tx>
          <c:spPr>
            <a:ln cmpd="sng">
              <a:solidFill>
                <a:srgbClr val="FFC000"/>
              </a:solidFill>
              <a:prstDash val="solid"/>
            </a:ln>
          </c:spPr>
          <c:marker>
            <c:symbol val="none"/>
          </c:marker>
          <c:xVal>
            <c:numRef>
              <c:f>'Dist-Compare'!$A$7:$A$67</c:f>
              <c:numCache>
                <c:formatCode>General</c:formatCode>
                <c:ptCount val="61"/>
                <c:pt idx="0">
                  <c:v>1</c:v>
                </c:pt>
                <c:pt idx="1">
                  <c:v>1.1000000000000001</c:v>
                </c:pt>
                <c:pt idx="2">
                  <c:v>1.2000000000000002</c:v>
                </c:pt>
                <c:pt idx="3">
                  <c:v>1.3000000000000003</c:v>
                </c:pt>
                <c:pt idx="4">
                  <c:v>1.4000000000000004</c:v>
                </c:pt>
                <c:pt idx="5">
                  <c:v>1.5000000000000004</c:v>
                </c:pt>
                <c:pt idx="6">
                  <c:v>1.6000000000000005</c:v>
                </c:pt>
                <c:pt idx="7">
                  <c:v>1.7000000000000006</c:v>
                </c:pt>
                <c:pt idx="8">
                  <c:v>1.8000000000000007</c:v>
                </c:pt>
                <c:pt idx="9">
                  <c:v>1.9000000000000008</c:v>
                </c:pt>
                <c:pt idx="10">
                  <c:v>2.0000000000000009</c:v>
                </c:pt>
                <c:pt idx="11">
                  <c:v>2.100000000000001</c:v>
                </c:pt>
                <c:pt idx="12">
                  <c:v>2.2000000000000011</c:v>
                </c:pt>
                <c:pt idx="13">
                  <c:v>2.3000000000000012</c:v>
                </c:pt>
                <c:pt idx="14">
                  <c:v>2.4000000000000012</c:v>
                </c:pt>
                <c:pt idx="15">
                  <c:v>2.5000000000000013</c:v>
                </c:pt>
                <c:pt idx="16">
                  <c:v>2.6000000000000014</c:v>
                </c:pt>
                <c:pt idx="17">
                  <c:v>2.7000000000000015</c:v>
                </c:pt>
                <c:pt idx="18">
                  <c:v>2.8000000000000016</c:v>
                </c:pt>
                <c:pt idx="19">
                  <c:v>2.9000000000000017</c:v>
                </c:pt>
                <c:pt idx="20">
                  <c:v>3.0000000000000018</c:v>
                </c:pt>
                <c:pt idx="21">
                  <c:v>3.1000000000000019</c:v>
                </c:pt>
                <c:pt idx="22">
                  <c:v>3.200000000000002</c:v>
                </c:pt>
                <c:pt idx="23">
                  <c:v>3.300000000000002</c:v>
                </c:pt>
                <c:pt idx="24">
                  <c:v>3.4000000000000021</c:v>
                </c:pt>
                <c:pt idx="25">
                  <c:v>3.5000000000000022</c:v>
                </c:pt>
                <c:pt idx="26">
                  <c:v>3.6000000000000023</c:v>
                </c:pt>
                <c:pt idx="27">
                  <c:v>3.7000000000000024</c:v>
                </c:pt>
                <c:pt idx="28">
                  <c:v>3.8000000000000025</c:v>
                </c:pt>
                <c:pt idx="29">
                  <c:v>3.9000000000000026</c:v>
                </c:pt>
                <c:pt idx="30">
                  <c:v>4.0000000000000027</c:v>
                </c:pt>
                <c:pt idx="31">
                  <c:v>4.1000000000000023</c:v>
                </c:pt>
                <c:pt idx="32">
                  <c:v>4.200000000000002</c:v>
                </c:pt>
                <c:pt idx="33">
                  <c:v>4.3000000000000016</c:v>
                </c:pt>
                <c:pt idx="34">
                  <c:v>4.4000000000000012</c:v>
                </c:pt>
                <c:pt idx="35">
                  <c:v>4.5000000000000009</c:v>
                </c:pt>
                <c:pt idx="36">
                  <c:v>4.6000000000000005</c:v>
                </c:pt>
                <c:pt idx="37">
                  <c:v>4.7</c:v>
                </c:pt>
                <c:pt idx="38">
                  <c:v>4.8</c:v>
                </c:pt>
                <c:pt idx="39">
                  <c:v>4.8999999999999995</c:v>
                </c:pt>
                <c:pt idx="40">
                  <c:v>4.9999999999999991</c:v>
                </c:pt>
                <c:pt idx="41">
                  <c:v>5.0999999999999988</c:v>
                </c:pt>
                <c:pt idx="42">
                  <c:v>5.1999999999999984</c:v>
                </c:pt>
                <c:pt idx="43">
                  <c:v>5.299999999999998</c:v>
                </c:pt>
                <c:pt idx="44">
                  <c:v>5.3999999999999977</c:v>
                </c:pt>
                <c:pt idx="45">
                  <c:v>5.4999999999999973</c:v>
                </c:pt>
                <c:pt idx="46">
                  <c:v>5.599999999999997</c:v>
                </c:pt>
                <c:pt idx="47">
                  <c:v>5.6999999999999966</c:v>
                </c:pt>
                <c:pt idx="48">
                  <c:v>5.7999999999999963</c:v>
                </c:pt>
                <c:pt idx="49">
                  <c:v>5.8999999999999959</c:v>
                </c:pt>
                <c:pt idx="50">
                  <c:v>5.9999999999999956</c:v>
                </c:pt>
                <c:pt idx="51">
                  <c:v>6.0999999999999952</c:v>
                </c:pt>
                <c:pt idx="52">
                  <c:v>6.1999999999999948</c:v>
                </c:pt>
                <c:pt idx="53">
                  <c:v>6.2999999999999945</c:v>
                </c:pt>
                <c:pt idx="54">
                  <c:v>6.3999999999999941</c:v>
                </c:pt>
                <c:pt idx="55">
                  <c:v>6.4999999999999938</c:v>
                </c:pt>
                <c:pt idx="56">
                  <c:v>6.5999999999999934</c:v>
                </c:pt>
                <c:pt idx="57">
                  <c:v>6.6999999999999931</c:v>
                </c:pt>
                <c:pt idx="58">
                  <c:v>6.7999999999999927</c:v>
                </c:pt>
                <c:pt idx="59">
                  <c:v>6.8999999999999924</c:v>
                </c:pt>
                <c:pt idx="60">
                  <c:v>6.999999999999992</c:v>
                </c:pt>
              </c:numCache>
            </c:numRef>
          </c:xVal>
          <c:yVal>
            <c:numRef>
              <c:f>'Dist-Compare'!$K$7:$K$67</c:f>
              <c:numCache>
                <c:formatCode>General</c:formatCode>
                <c:ptCount val="61"/>
                <c:pt idx="29">
                  <c:v>1.4400376773808078E-3</c:v>
                </c:pt>
                <c:pt idx="30">
                  <c:v>2.4519799488996359E-3</c:v>
                </c:pt>
                <c:pt idx="31">
                  <c:v>4.0743382488824869E-3</c:v>
                </c:pt>
                <c:pt idx="32">
                  <c:v>6.6068486026312151E-3</c:v>
                </c:pt>
                <c:pt idx="33">
                  <c:v>1.0455113125936794E-2</c:v>
                </c:pt>
                <c:pt idx="34">
                  <c:v>1.6145824407078485E-2</c:v>
                </c:pt>
                <c:pt idx="35">
                  <c:v>2.4332617046294948E-2</c:v>
                </c:pt>
                <c:pt idx="36">
                  <c:v>3.5786112641039577E-2</c:v>
                </c:pt>
                <c:pt idx="37">
                  <c:v>5.1361457037698878E-2</c:v>
                </c:pt>
                <c:pt idx="38">
                  <c:v>7.1937816821453032E-2</c:v>
                </c:pt>
                <c:pt idx="39">
                  <c:v>9.8327337436772425E-2</c:v>
                </c:pt>
                <c:pt idx="40">
                  <c:v>0.13115607524221939</c:v>
                </c:pt>
                <c:pt idx="41">
                  <c:v>0.17072599503023692</c:v>
                </c:pt>
                <c:pt idx="42">
                  <c:v>0.2168742550122878</c:v>
                </c:pt>
                <c:pt idx="43">
                  <c:v>0.2688521137977985</c:v>
                </c:pt>
                <c:pt idx="44">
                  <c:v>0.325249035863103</c:v>
                </c:pt>
                <c:pt idx="45">
                  <c:v>0.38398626283989218</c:v>
                </c:pt>
                <c:pt idx="46">
                  <c:v>0.44239729711469367</c:v>
                </c:pt>
                <c:pt idx="47">
                  <c:v>0.49740065120848176</c:v>
                </c:pt>
                <c:pt idx="48">
                  <c:v>0.54575452028223104</c:v>
                </c:pt>
                <c:pt idx="49">
                  <c:v>0.58436667449815172</c:v>
                </c:pt>
                <c:pt idx="50">
                  <c:v>0.61061946947005785</c:v>
                </c:pt>
                <c:pt idx="51">
                  <c:v>0.62266285936597776</c:v>
                </c:pt>
                <c:pt idx="52">
                  <c:v>0.61962992402617378</c:v>
                </c:pt>
                <c:pt idx="53">
                  <c:v>0.60174004198052145</c:v>
                </c:pt>
                <c:pt idx="54">
                  <c:v>0.57027265615687983</c:v>
                </c:pt>
                <c:pt idx="55">
                  <c:v>0.52741598925634403</c:v>
                </c:pt>
                <c:pt idx="56">
                  <c:v>0.47601555301238541</c:v>
                </c:pt>
                <c:pt idx="57">
                  <c:v>0.41926257869073347</c:v>
                </c:pt>
                <c:pt idx="58">
                  <c:v>0.36036961590612199</c:v>
                </c:pt>
                <c:pt idx="59">
                  <c:v>0.30227855674971432</c:v>
                </c:pt>
                <c:pt idx="60">
                  <c:v>0.2474364182617956</c:v>
                </c:pt>
              </c:numCache>
            </c:numRef>
          </c:yVal>
          <c:smooth val="1"/>
          <c:extLst>
            <c:ext xmlns:c16="http://schemas.microsoft.com/office/drawing/2014/chart" uri="{C3380CC4-5D6E-409C-BE32-E72D297353CC}">
              <c16:uniqueId val="{00000002-AC41-4CAF-A260-35BEB623A4EC}"/>
            </c:ext>
          </c:extLst>
        </c:ser>
        <c:dLbls>
          <c:showLegendKey val="0"/>
          <c:showVal val="0"/>
          <c:showCatName val="0"/>
          <c:showSerName val="0"/>
          <c:showPercent val="0"/>
          <c:showBubbleSize val="0"/>
        </c:dLbls>
        <c:axId val="46476672"/>
        <c:axId val="46477824"/>
        <c:extLst>
          <c:ext xmlns:c15="http://schemas.microsoft.com/office/drawing/2012/chart" uri="{02D57815-91ED-43cb-92C2-25804820EDAC}">
            <c15:filteredScatterSeries>
              <c15:ser>
                <c:idx val="2"/>
                <c:order val="1"/>
                <c:tx>
                  <c:v>CO 2016</c:v>
                </c:tx>
                <c:spPr>
                  <a:ln>
                    <a:solidFill>
                      <a:schemeClr val="accent1"/>
                    </a:solidFill>
                    <a:prstDash val="sysDot"/>
                  </a:ln>
                </c:spPr>
                <c:marker>
                  <c:symbol val="none"/>
                </c:marker>
                <c:xVal>
                  <c:numRef>
                    <c:extLst>
                      <c:ext uri="{02D57815-91ED-43cb-92C2-25804820EDAC}">
                        <c15:formulaRef>
                          <c15:sqref>'Dist-Compare'!$A$7:$A$67</c15:sqref>
                        </c15:formulaRef>
                      </c:ext>
                    </c:extLst>
                    <c:numCache>
                      <c:formatCode>General</c:formatCode>
                      <c:ptCount val="61"/>
                      <c:pt idx="0">
                        <c:v>1</c:v>
                      </c:pt>
                      <c:pt idx="1">
                        <c:v>1.1000000000000001</c:v>
                      </c:pt>
                      <c:pt idx="2">
                        <c:v>1.2000000000000002</c:v>
                      </c:pt>
                      <c:pt idx="3">
                        <c:v>1.3000000000000003</c:v>
                      </c:pt>
                      <c:pt idx="4">
                        <c:v>1.4000000000000004</c:v>
                      </c:pt>
                      <c:pt idx="5">
                        <c:v>1.5000000000000004</c:v>
                      </c:pt>
                      <c:pt idx="6">
                        <c:v>1.6000000000000005</c:v>
                      </c:pt>
                      <c:pt idx="7">
                        <c:v>1.7000000000000006</c:v>
                      </c:pt>
                      <c:pt idx="8">
                        <c:v>1.8000000000000007</c:v>
                      </c:pt>
                      <c:pt idx="9">
                        <c:v>1.9000000000000008</c:v>
                      </c:pt>
                      <c:pt idx="10">
                        <c:v>2.0000000000000009</c:v>
                      </c:pt>
                      <c:pt idx="11">
                        <c:v>2.100000000000001</c:v>
                      </c:pt>
                      <c:pt idx="12">
                        <c:v>2.2000000000000011</c:v>
                      </c:pt>
                      <c:pt idx="13">
                        <c:v>2.3000000000000012</c:v>
                      </c:pt>
                      <c:pt idx="14">
                        <c:v>2.4000000000000012</c:v>
                      </c:pt>
                      <c:pt idx="15">
                        <c:v>2.5000000000000013</c:v>
                      </c:pt>
                      <c:pt idx="16">
                        <c:v>2.6000000000000014</c:v>
                      </c:pt>
                      <c:pt idx="17">
                        <c:v>2.7000000000000015</c:v>
                      </c:pt>
                      <c:pt idx="18">
                        <c:v>2.8000000000000016</c:v>
                      </c:pt>
                      <c:pt idx="19">
                        <c:v>2.9000000000000017</c:v>
                      </c:pt>
                      <c:pt idx="20">
                        <c:v>3.0000000000000018</c:v>
                      </c:pt>
                      <c:pt idx="21">
                        <c:v>3.1000000000000019</c:v>
                      </c:pt>
                      <c:pt idx="22">
                        <c:v>3.200000000000002</c:v>
                      </c:pt>
                      <c:pt idx="23">
                        <c:v>3.300000000000002</c:v>
                      </c:pt>
                      <c:pt idx="24">
                        <c:v>3.4000000000000021</c:v>
                      </c:pt>
                      <c:pt idx="25">
                        <c:v>3.5000000000000022</c:v>
                      </c:pt>
                      <c:pt idx="26">
                        <c:v>3.6000000000000023</c:v>
                      </c:pt>
                      <c:pt idx="27">
                        <c:v>3.7000000000000024</c:v>
                      </c:pt>
                      <c:pt idx="28">
                        <c:v>3.8000000000000025</c:v>
                      </c:pt>
                      <c:pt idx="29">
                        <c:v>3.9000000000000026</c:v>
                      </c:pt>
                      <c:pt idx="30">
                        <c:v>4.0000000000000027</c:v>
                      </c:pt>
                      <c:pt idx="31">
                        <c:v>4.1000000000000023</c:v>
                      </c:pt>
                      <c:pt idx="32">
                        <c:v>4.200000000000002</c:v>
                      </c:pt>
                      <c:pt idx="33">
                        <c:v>4.3000000000000016</c:v>
                      </c:pt>
                      <c:pt idx="34">
                        <c:v>4.4000000000000012</c:v>
                      </c:pt>
                      <c:pt idx="35">
                        <c:v>4.5000000000000009</c:v>
                      </c:pt>
                      <c:pt idx="36">
                        <c:v>4.6000000000000005</c:v>
                      </c:pt>
                      <c:pt idx="37">
                        <c:v>4.7</c:v>
                      </c:pt>
                      <c:pt idx="38">
                        <c:v>4.8</c:v>
                      </c:pt>
                      <c:pt idx="39">
                        <c:v>4.8999999999999995</c:v>
                      </c:pt>
                      <c:pt idx="40">
                        <c:v>4.9999999999999991</c:v>
                      </c:pt>
                      <c:pt idx="41">
                        <c:v>5.0999999999999988</c:v>
                      </c:pt>
                      <c:pt idx="42">
                        <c:v>5.1999999999999984</c:v>
                      </c:pt>
                      <c:pt idx="43">
                        <c:v>5.299999999999998</c:v>
                      </c:pt>
                      <c:pt idx="44">
                        <c:v>5.3999999999999977</c:v>
                      </c:pt>
                      <c:pt idx="45">
                        <c:v>5.4999999999999973</c:v>
                      </c:pt>
                      <c:pt idx="46">
                        <c:v>5.599999999999997</c:v>
                      </c:pt>
                      <c:pt idx="47">
                        <c:v>5.6999999999999966</c:v>
                      </c:pt>
                      <c:pt idx="48">
                        <c:v>5.7999999999999963</c:v>
                      </c:pt>
                      <c:pt idx="49">
                        <c:v>5.8999999999999959</c:v>
                      </c:pt>
                      <c:pt idx="50">
                        <c:v>5.9999999999999956</c:v>
                      </c:pt>
                      <c:pt idx="51">
                        <c:v>6.0999999999999952</c:v>
                      </c:pt>
                      <c:pt idx="52">
                        <c:v>6.1999999999999948</c:v>
                      </c:pt>
                      <c:pt idx="53">
                        <c:v>6.2999999999999945</c:v>
                      </c:pt>
                      <c:pt idx="54">
                        <c:v>6.3999999999999941</c:v>
                      </c:pt>
                      <c:pt idx="55">
                        <c:v>6.4999999999999938</c:v>
                      </c:pt>
                      <c:pt idx="56">
                        <c:v>6.5999999999999934</c:v>
                      </c:pt>
                      <c:pt idx="57">
                        <c:v>6.6999999999999931</c:v>
                      </c:pt>
                      <c:pt idx="58">
                        <c:v>6.7999999999999927</c:v>
                      </c:pt>
                      <c:pt idx="59">
                        <c:v>6.8999999999999924</c:v>
                      </c:pt>
                      <c:pt idx="60">
                        <c:v>6.999999999999992</c:v>
                      </c:pt>
                    </c:numCache>
                  </c:numRef>
                </c:xVal>
                <c:yVal>
                  <c:numRef>
                    <c:extLst>
                      <c:ext uri="{02D57815-91ED-43cb-92C2-25804820EDAC}">
                        <c15:formulaRef>
                          <c15:sqref>'Dist-Compare'!$D$7:$D$67</c15:sqref>
                        </c15:formulaRef>
                      </c:ext>
                    </c:extLst>
                    <c:numCache>
                      <c:formatCode>General</c:formatCode>
                      <c:ptCount val="61"/>
                      <c:pt idx="3">
                        <c:v>1.6536147103833609E-3</c:v>
                      </c:pt>
                      <c:pt idx="4">
                        <c:v>2.1834507767483679E-3</c:v>
                      </c:pt>
                      <c:pt idx="5">
                        <c:v>2.8617057023677629E-3</c:v>
                      </c:pt>
                      <c:pt idx="6">
                        <c:v>3.7228798185036643E-3</c:v>
                      </c:pt>
                      <c:pt idx="7">
                        <c:v>4.8073478600209859E-3</c:v>
                      </c:pt>
                      <c:pt idx="8">
                        <c:v>6.161756978352642E-3</c:v>
                      </c:pt>
                      <c:pt idx="9">
                        <c:v>7.8392780186129878E-3</c:v>
                      </c:pt>
                      <c:pt idx="10">
                        <c:v>9.8996548378577163E-3</c:v>
                      </c:pt>
                      <c:pt idx="11">
                        <c:v>1.2408992528233539E-2</c:v>
                      </c:pt>
                      <c:pt idx="12">
                        <c:v>1.5439224345619637E-2</c:v>
                      </c:pt>
                      <c:pt idx="13">
                        <c:v>1.9067199795392117E-2</c:v>
                      </c:pt>
                      <c:pt idx="14">
                        <c:v>2.3373343481966305E-2</c:v>
                      </c:pt>
                      <c:pt idx="15">
                        <c:v>2.8439846611894908E-2</c:v>
                      </c:pt>
                      <c:pt idx="16">
                        <c:v>3.4348370810960066E-2</c:v>
                      </c:pt>
                      <c:pt idx="17">
                        <c:v>4.1177267170879842E-2</c:v>
                      </c:pt>
                      <c:pt idx="18">
                        <c:v>4.8998341729587093E-2</c:v>
                      </c:pt>
                      <c:pt idx="19">
                        <c:v>5.7873230948672354E-2</c:v>
                      </c:pt>
                      <c:pt idx="20">
                        <c:v>6.7849485683795091E-2</c:v>
                      </c:pt>
                      <c:pt idx="21">
                        <c:v>7.8956497633097339E-2</c:v>
                      </c:pt>
                      <c:pt idx="22">
                        <c:v>9.1201435836543332E-2</c:v>
                      </c:pt>
                      <c:pt idx="23">
                        <c:v>0.10456538971576676</c:v>
                      </c:pt>
                      <c:pt idx="24">
                        <c:v>0.11899993649386084</c:v>
                      </c:pt>
                      <c:pt idx="25">
                        <c:v>0.13442436182758064</c:v>
                      </c:pt>
                      <c:pt idx="26">
                        <c:v>0.1507237606969403</c:v>
                      </c:pt>
                      <c:pt idx="27">
                        <c:v>0.16774822924015173</c:v>
                      </c:pt>
                      <c:pt idx="28">
                        <c:v>0.18531332639067893</c:v>
                      </c:pt>
                      <c:pt idx="29">
                        <c:v>0.20320193705057282</c:v>
                      </c:pt>
                      <c:pt idx="30">
                        <c:v>0.22116760751897593</c:v>
                      </c:pt>
                      <c:pt idx="31">
                        <c:v>0.23893935163340152</c:v>
                      </c:pt>
                      <c:pt idx="32">
                        <c:v>0.25622784638821544</c:v>
                      </c:pt>
                      <c:pt idx="33">
                        <c:v>0.27273285345368792</c:v>
                      </c:pt>
                      <c:pt idx="34">
                        <c:v>0.28815162347629608</c:v>
                      </c:pt>
                      <c:pt idx="35">
                        <c:v>0.30218796900712708</c:v>
                      </c:pt>
                      <c:pt idx="36">
                        <c:v>0.31456163489787936</c:v>
                      </c:pt>
                      <c:pt idx="37">
                        <c:v>0.32501755687182349</c:v>
                      </c:pt>
                      <c:pt idx="38">
                        <c:v>0.33333458345073208</c:v>
                      </c:pt>
                      <c:pt idx="39">
                        <c:v>0.33933324573384199</c:v>
                      </c:pt>
                      <c:pt idx="40">
                        <c:v>0.34288219415910243</c:v>
                      </c:pt>
                      <c:pt idx="41">
                        <c:v>0.34390297993251445</c:v>
                      </c:pt>
                      <c:pt idx="42">
                        <c:v>0.34237293806065838</c:v>
                      </c:pt>
                      <c:pt idx="43">
                        <c:v>0.33832602401753475</c:v>
                      </c:pt>
                      <c:pt idx="44">
                        <c:v>0.33185156091304618</c:v>
                      </c:pt>
                      <c:pt idx="45">
                        <c:v>0.32309096171855545</c:v>
                      </c:pt>
                      <c:pt idx="46">
                        <c:v>0.31223259452679358</c:v>
                      </c:pt>
                      <c:pt idx="47">
                        <c:v>0.29950505120453974</c:v>
                      </c:pt>
                      <c:pt idx="48">
                        <c:v>0.28516915524728736</c:v>
                      </c:pt>
                      <c:pt idx="49">
                        <c:v>0.26950909861805522</c:v>
                      </c:pt>
                      <c:pt idx="50">
                        <c:v>0.25282312697426312</c:v>
                      </c:pt>
                      <c:pt idx="51">
                        <c:v>0.23541419693620777</c:v>
                      </c:pt>
                      <c:pt idx="52">
                        <c:v>0.2175810087718619</c:v>
                      </c:pt>
                      <c:pt idx="53">
                        <c:v>0.19960977562529342</c:v>
                      </c:pt>
                      <c:pt idx="54">
                        <c:v>0.18176703018727441</c:v>
                      </c:pt>
                      <c:pt idx="55">
                        <c:v>0.16429369651660278</c:v>
                      </c:pt>
                      <c:pt idx="56">
                        <c:v>0.14740057416359414</c:v>
                      </c:pt>
                      <c:pt idx="57">
                        <c:v>0.13126529951597568</c:v>
                      </c:pt>
                      <c:pt idx="58">
                        <c:v>0.11603077072515529</c:v>
                      </c:pt>
                      <c:pt idx="59">
                        <c:v>0.10180495228887954</c:v>
                      </c:pt>
                    </c:numCache>
                  </c:numRef>
                </c:yVal>
                <c:smooth val="1"/>
                <c:extLst>
                  <c:ext xmlns:c16="http://schemas.microsoft.com/office/drawing/2014/chart" uri="{C3380CC4-5D6E-409C-BE32-E72D297353CC}">
                    <c16:uniqueId val="{00000003-AC41-4CAF-A260-35BEB623A4EC}"/>
                  </c:ext>
                </c:extLst>
              </c15:ser>
            </c15:filteredScatterSeries>
            <c15:filteredScatterSeries>
              <c15:ser>
                <c:idx val="3"/>
                <c:order val="2"/>
                <c:tx>
                  <c:v>IS 2016</c:v>
                </c:tx>
                <c:spPr>
                  <a:ln>
                    <a:solidFill>
                      <a:schemeClr val="accent6">
                        <a:lumMod val="75000"/>
                      </a:schemeClr>
                    </a:solidFill>
                    <a:prstDash val="sysDot"/>
                  </a:ln>
                </c:spPr>
                <c:marker>
                  <c:symbol val="none"/>
                </c:marker>
                <c:xVal>
                  <c:numRef>
                    <c:extLst xmlns:c15="http://schemas.microsoft.com/office/drawing/2012/chart">
                      <c:ext xmlns:c15="http://schemas.microsoft.com/office/drawing/2012/chart" uri="{02D57815-91ED-43cb-92C2-25804820EDAC}">
                        <c15:formulaRef>
                          <c15:sqref>'Dist-Compare'!$A$7:$A$67</c15:sqref>
                        </c15:formulaRef>
                      </c:ext>
                    </c:extLst>
                    <c:numCache>
                      <c:formatCode>General</c:formatCode>
                      <c:ptCount val="61"/>
                      <c:pt idx="0">
                        <c:v>1</c:v>
                      </c:pt>
                      <c:pt idx="1">
                        <c:v>1.1000000000000001</c:v>
                      </c:pt>
                      <c:pt idx="2">
                        <c:v>1.2000000000000002</c:v>
                      </c:pt>
                      <c:pt idx="3">
                        <c:v>1.3000000000000003</c:v>
                      </c:pt>
                      <c:pt idx="4">
                        <c:v>1.4000000000000004</c:v>
                      </c:pt>
                      <c:pt idx="5">
                        <c:v>1.5000000000000004</c:v>
                      </c:pt>
                      <c:pt idx="6">
                        <c:v>1.6000000000000005</c:v>
                      </c:pt>
                      <c:pt idx="7">
                        <c:v>1.7000000000000006</c:v>
                      </c:pt>
                      <c:pt idx="8">
                        <c:v>1.8000000000000007</c:v>
                      </c:pt>
                      <c:pt idx="9">
                        <c:v>1.9000000000000008</c:v>
                      </c:pt>
                      <c:pt idx="10">
                        <c:v>2.0000000000000009</c:v>
                      </c:pt>
                      <c:pt idx="11">
                        <c:v>2.100000000000001</c:v>
                      </c:pt>
                      <c:pt idx="12">
                        <c:v>2.2000000000000011</c:v>
                      </c:pt>
                      <c:pt idx="13">
                        <c:v>2.3000000000000012</c:v>
                      </c:pt>
                      <c:pt idx="14">
                        <c:v>2.4000000000000012</c:v>
                      </c:pt>
                      <c:pt idx="15">
                        <c:v>2.5000000000000013</c:v>
                      </c:pt>
                      <c:pt idx="16">
                        <c:v>2.6000000000000014</c:v>
                      </c:pt>
                      <c:pt idx="17">
                        <c:v>2.7000000000000015</c:v>
                      </c:pt>
                      <c:pt idx="18">
                        <c:v>2.8000000000000016</c:v>
                      </c:pt>
                      <c:pt idx="19">
                        <c:v>2.9000000000000017</c:v>
                      </c:pt>
                      <c:pt idx="20">
                        <c:v>3.0000000000000018</c:v>
                      </c:pt>
                      <c:pt idx="21">
                        <c:v>3.1000000000000019</c:v>
                      </c:pt>
                      <c:pt idx="22">
                        <c:v>3.200000000000002</c:v>
                      </c:pt>
                      <c:pt idx="23">
                        <c:v>3.300000000000002</c:v>
                      </c:pt>
                      <c:pt idx="24">
                        <c:v>3.4000000000000021</c:v>
                      </c:pt>
                      <c:pt idx="25">
                        <c:v>3.5000000000000022</c:v>
                      </c:pt>
                      <c:pt idx="26">
                        <c:v>3.6000000000000023</c:v>
                      </c:pt>
                      <c:pt idx="27">
                        <c:v>3.7000000000000024</c:v>
                      </c:pt>
                      <c:pt idx="28">
                        <c:v>3.8000000000000025</c:v>
                      </c:pt>
                      <c:pt idx="29">
                        <c:v>3.9000000000000026</c:v>
                      </c:pt>
                      <c:pt idx="30">
                        <c:v>4.0000000000000027</c:v>
                      </c:pt>
                      <c:pt idx="31">
                        <c:v>4.1000000000000023</c:v>
                      </c:pt>
                      <c:pt idx="32">
                        <c:v>4.200000000000002</c:v>
                      </c:pt>
                      <c:pt idx="33">
                        <c:v>4.3000000000000016</c:v>
                      </c:pt>
                      <c:pt idx="34">
                        <c:v>4.4000000000000012</c:v>
                      </c:pt>
                      <c:pt idx="35">
                        <c:v>4.5000000000000009</c:v>
                      </c:pt>
                      <c:pt idx="36">
                        <c:v>4.6000000000000005</c:v>
                      </c:pt>
                      <c:pt idx="37">
                        <c:v>4.7</c:v>
                      </c:pt>
                      <c:pt idx="38">
                        <c:v>4.8</c:v>
                      </c:pt>
                      <c:pt idx="39">
                        <c:v>4.8999999999999995</c:v>
                      </c:pt>
                      <c:pt idx="40">
                        <c:v>4.9999999999999991</c:v>
                      </c:pt>
                      <c:pt idx="41">
                        <c:v>5.0999999999999988</c:v>
                      </c:pt>
                      <c:pt idx="42">
                        <c:v>5.1999999999999984</c:v>
                      </c:pt>
                      <c:pt idx="43">
                        <c:v>5.299999999999998</c:v>
                      </c:pt>
                      <c:pt idx="44">
                        <c:v>5.3999999999999977</c:v>
                      </c:pt>
                      <c:pt idx="45">
                        <c:v>5.4999999999999973</c:v>
                      </c:pt>
                      <c:pt idx="46">
                        <c:v>5.599999999999997</c:v>
                      </c:pt>
                      <c:pt idx="47">
                        <c:v>5.6999999999999966</c:v>
                      </c:pt>
                      <c:pt idx="48">
                        <c:v>5.7999999999999963</c:v>
                      </c:pt>
                      <c:pt idx="49">
                        <c:v>5.8999999999999959</c:v>
                      </c:pt>
                      <c:pt idx="50">
                        <c:v>5.9999999999999956</c:v>
                      </c:pt>
                      <c:pt idx="51">
                        <c:v>6.0999999999999952</c:v>
                      </c:pt>
                      <c:pt idx="52">
                        <c:v>6.1999999999999948</c:v>
                      </c:pt>
                      <c:pt idx="53">
                        <c:v>6.2999999999999945</c:v>
                      </c:pt>
                      <c:pt idx="54">
                        <c:v>6.3999999999999941</c:v>
                      </c:pt>
                      <c:pt idx="55">
                        <c:v>6.4999999999999938</c:v>
                      </c:pt>
                      <c:pt idx="56">
                        <c:v>6.5999999999999934</c:v>
                      </c:pt>
                      <c:pt idx="57">
                        <c:v>6.6999999999999931</c:v>
                      </c:pt>
                      <c:pt idx="58">
                        <c:v>6.7999999999999927</c:v>
                      </c:pt>
                      <c:pt idx="59">
                        <c:v>6.8999999999999924</c:v>
                      </c:pt>
                      <c:pt idx="60">
                        <c:v>6.999999999999992</c:v>
                      </c:pt>
                    </c:numCache>
                  </c:numRef>
                </c:xVal>
                <c:yVal>
                  <c:numRef>
                    <c:extLst xmlns:c15="http://schemas.microsoft.com/office/drawing/2012/chart">
                      <c:ext xmlns:c15="http://schemas.microsoft.com/office/drawing/2012/chart" uri="{02D57815-91ED-43cb-92C2-25804820EDAC}">
                        <c15:formulaRef>
                          <c15:sqref>'Dist-Compare'!$E$7:$E$67</c15:sqref>
                        </c15:formulaRef>
                      </c:ext>
                    </c:extLst>
                    <c:numCache>
                      <c:formatCode>General</c:formatCode>
                      <c:ptCount val="61"/>
                      <c:pt idx="1">
                        <c:v>8.4051058083592742E-2</c:v>
                      </c:pt>
                      <c:pt idx="2">
                        <c:v>0.10449747120210542</c:v>
                      </c:pt>
                      <c:pt idx="3">
                        <c:v>0.12804546558809321</c:v>
                      </c:pt>
                      <c:pt idx="4">
                        <c:v>0.15463879375424117</c:v>
                      </c:pt>
                      <c:pt idx="5">
                        <c:v>0.18406386198197924</c:v>
                      </c:pt>
                      <c:pt idx="6">
                        <c:v>0.21593072039733049</c:v>
                      </c:pt>
                      <c:pt idx="7">
                        <c:v>0.24966413793945116</c:v>
                      </c:pt>
                      <c:pt idx="8">
                        <c:v>0.28450750149967152</c:v>
                      </c:pt>
                      <c:pt idx="9">
                        <c:v>0.31954137983058423</c:v>
                      </c:pt>
                      <c:pt idx="10">
                        <c:v>0.3537173132927926</c:v>
                      </c:pt>
                      <c:pt idx="11">
                        <c:v>0.38590584449530291</c:v>
                      </c:pt>
                      <c:pt idx="12">
                        <c:v>0.41495616496299942</c:v>
                      </c:pt>
                      <c:pt idx="13">
                        <c:v>0.43976322966379155</c:v>
                      </c:pt>
                      <c:pt idx="14">
                        <c:v>0.45933700318503945</c:v>
                      </c:pt>
                      <c:pt idx="15">
                        <c:v>0.47286784037097102</c:v>
                      </c:pt>
                      <c:pt idx="16">
                        <c:v>0.47978200145637379</c:v>
                      </c:pt>
                      <c:pt idx="17">
                        <c:v>0.47978200145637373</c:v>
                      </c:pt>
                      <c:pt idx="18">
                        <c:v>0.47286784037097068</c:v>
                      </c:pt>
                      <c:pt idx="19">
                        <c:v>0.45933700318503895</c:v>
                      </c:pt>
                      <c:pt idx="20">
                        <c:v>0.43976322966379089</c:v>
                      </c:pt>
                      <c:pt idx="21">
                        <c:v>0.41495616496299864</c:v>
                      </c:pt>
                      <c:pt idx="22">
                        <c:v>0.38590584449530196</c:v>
                      </c:pt>
                      <c:pt idx="23">
                        <c:v>0.3537173132927916</c:v>
                      </c:pt>
                      <c:pt idx="24">
                        <c:v>0.31954137983058317</c:v>
                      </c:pt>
                      <c:pt idx="25">
                        <c:v>0.28450750149967047</c:v>
                      </c:pt>
                      <c:pt idx="26">
                        <c:v>0.24966413793945005</c:v>
                      </c:pt>
                      <c:pt idx="27">
                        <c:v>0.21593072039732947</c:v>
                      </c:pt>
                      <c:pt idx="28">
                        <c:v>0.18406386198197827</c:v>
                      </c:pt>
                      <c:pt idx="29">
                        <c:v>0.15463879375424033</c:v>
                      </c:pt>
                      <c:pt idx="30">
                        <c:v>0.12804546558809243</c:v>
                      </c:pt>
                      <c:pt idx="31">
                        <c:v>0.10449747120210483</c:v>
                      </c:pt>
                      <c:pt idx="32">
                        <c:v>8.4051058083592312E-2</c:v>
                      </c:pt>
                      <c:pt idx="33">
                        <c:v>6.663101301438383E-2</c:v>
                      </c:pt>
                      <c:pt idx="34">
                        <c:v>5.2060157069761366E-2</c:v>
                      </c:pt>
                      <c:pt idx="35">
                        <c:v>4.0089474091201539E-2</c:v>
                      </c:pt>
                      <c:pt idx="36">
                        <c:v>3.0426435068437948E-2</c:v>
                      </c:pt>
                      <c:pt idx="37">
                        <c:v>2.2759756419557454E-2</c:v>
                      </c:pt>
                      <c:pt idx="38">
                        <c:v>1.677953709702943E-2</c:v>
                      </c:pt>
                      <c:pt idx="39">
                        <c:v>1.2192370974268235E-2</c:v>
                      </c:pt>
                      <c:pt idx="40">
                        <c:v>8.7315669442298259E-3</c:v>
                      </c:pt>
                      <c:pt idx="41">
                        <c:v>6.1629981119619903E-3</c:v>
                      </c:pt>
                      <c:pt idx="42">
                        <c:v>4.2873378520221182E-3</c:v>
                      </c:pt>
                      <c:pt idx="43">
                        <c:v>2.9395388799020425E-3</c:v>
                      </c:pt>
                      <c:pt idx="44">
                        <c:v>1.9863992210014804E-3</c:v>
                      </c:pt>
                    </c:numCache>
                  </c:numRef>
                </c:yVal>
                <c:smooth val="1"/>
                <c:extLst xmlns:c15="http://schemas.microsoft.com/office/drawing/2012/chart">
                  <c:ext xmlns:c16="http://schemas.microsoft.com/office/drawing/2014/chart" uri="{C3380CC4-5D6E-409C-BE32-E72D297353CC}">
                    <c16:uniqueId val="{00000004-AC41-4CAF-A260-35BEB623A4EC}"/>
                  </c:ext>
                </c:extLst>
              </c15:ser>
            </c15:filteredScatterSeries>
            <c15:filteredScatterSeries>
              <c15:ser>
                <c:idx val="6"/>
                <c:order val="4"/>
                <c:tx>
                  <c:v>CO 2017</c:v>
                </c:tx>
                <c:spPr>
                  <a:ln>
                    <a:solidFill>
                      <a:schemeClr val="accent1"/>
                    </a:solidFill>
                    <a:prstDash val="dash"/>
                  </a:ln>
                </c:spPr>
                <c:marker>
                  <c:symbol val="none"/>
                </c:marker>
                <c:xVal>
                  <c:numRef>
                    <c:extLst xmlns:c15="http://schemas.microsoft.com/office/drawing/2012/chart">
                      <c:ext xmlns:c15="http://schemas.microsoft.com/office/drawing/2012/chart" uri="{02D57815-91ED-43cb-92C2-25804820EDAC}">
                        <c15:formulaRef>
                          <c15:sqref>'Dist-Compare'!$A$7:$A$67</c15:sqref>
                        </c15:formulaRef>
                      </c:ext>
                    </c:extLst>
                    <c:numCache>
                      <c:formatCode>General</c:formatCode>
                      <c:ptCount val="61"/>
                      <c:pt idx="0">
                        <c:v>1</c:v>
                      </c:pt>
                      <c:pt idx="1">
                        <c:v>1.1000000000000001</c:v>
                      </c:pt>
                      <c:pt idx="2">
                        <c:v>1.2000000000000002</c:v>
                      </c:pt>
                      <c:pt idx="3">
                        <c:v>1.3000000000000003</c:v>
                      </c:pt>
                      <c:pt idx="4">
                        <c:v>1.4000000000000004</c:v>
                      </c:pt>
                      <c:pt idx="5">
                        <c:v>1.5000000000000004</c:v>
                      </c:pt>
                      <c:pt idx="6">
                        <c:v>1.6000000000000005</c:v>
                      </c:pt>
                      <c:pt idx="7">
                        <c:v>1.7000000000000006</c:v>
                      </c:pt>
                      <c:pt idx="8">
                        <c:v>1.8000000000000007</c:v>
                      </c:pt>
                      <c:pt idx="9">
                        <c:v>1.9000000000000008</c:v>
                      </c:pt>
                      <c:pt idx="10">
                        <c:v>2.0000000000000009</c:v>
                      </c:pt>
                      <c:pt idx="11">
                        <c:v>2.100000000000001</c:v>
                      </c:pt>
                      <c:pt idx="12">
                        <c:v>2.2000000000000011</c:v>
                      </c:pt>
                      <c:pt idx="13">
                        <c:v>2.3000000000000012</c:v>
                      </c:pt>
                      <c:pt idx="14">
                        <c:v>2.4000000000000012</c:v>
                      </c:pt>
                      <c:pt idx="15">
                        <c:v>2.5000000000000013</c:v>
                      </c:pt>
                      <c:pt idx="16">
                        <c:v>2.6000000000000014</c:v>
                      </c:pt>
                      <c:pt idx="17">
                        <c:v>2.7000000000000015</c:v>
                      </c:pt>
                      <c:pt idx="18">
                        <c:v>2.8000000000000016</c:v>
                      </c:pt>
                      <c:pt idx="19">
                        <c:v>2.9000000000000017</c:v>
                      </c:pt>
                      <c:pt idx="20">
                        <c:v>3.0000000000000018</c:v>
                      </c:pt>
                      <c:pt idx="21">
                        <c:v>3.1000000000000019</c:v>
                      </c:pt>
                      <c:pt idx="22">
                        <c:v>3.200000000000002</c:v>
                      </c:pt>
                      <c:pt idx="23">
                        <c:v>3.300000000000002</c:v>
                      </c:pt>
                      <c:pt idx="24">
                        <c:v>3.4000000000000021</c:v>
                      </c:pt>
                      <c:pt idx="25">
                        <c:v>3.5000000000000022</c:v>
                      </c:pt>
                      <c:pt idx="26">
                        <c:v>3.6000000000000023</c:v>
                      </c:pt>
                      <c:pt idx="27">
                        <c:v>3.7000000000000024</c:v>
                      </c:pt>
                      <c:pt idx="28">
                        <c:v>3.8000000000000025</c:v>
                      </c:pt>
                      <c:pt idx="29">
                        <c:v>3.9000000000000026</c:v>
                      </c:pt>
                      <c:pt idx="30">
                        <c:v>4.0000000000000027</c:v>
                      </c:pt>
                      <c:pt idx="31">
                        <c:v>4.1000000000000023</c:v>
                      </c:pt>
                      <c:pt idx="32">
                        <c:v>4.200000000000002</c:v>
                      </c:pt>
                      <c:pt idx="33">
                        <c:v>4.3000000000000016</c:v>
                      </c:pt>
                      <c:pt idx="34">
                        <c:v>4.4000000000000012</c:v>
                      </c:pt>
                      <c:pt idx="35">
                        <c:v>4.5000000000000009</c:v>
                      </c:pt>
                      <c:pt idx="36">
                        <c:v>4.6000000000000005</c:v>
                      </c:pt>
                      <c:pt idx="37">
                        <c:v>4.7</c:v>
                      </c:pt>
                      <c:pt idx="38">
                        <c:v>4.8</c:v>
                      </c:pt>
                      <c:pt idx="39">
                        <c:v>4.8999999999999995</c:v>
                      </c:pt>
                      <c:pt idx="40">
                        <c:v>4.9999999999999991</c:v>
                      </c:pt>
                      <c:pt idx="41">
                        <c:v>5.0999999999999988</c:v>
                      </c:pt>
                      <c:pt idx="42">
                        <c:v>5.1999999999999984</c:v>
                      </c:pt>
                      <c:pt idx="43">
                        <c:v>5.299999999999998</c:v>
                      </c:pt>
                      <c:pt idx="44">
                        <c:v>5.3999999999999977</c:v>
                      </c:pt>
                      <c:pt idx="45">
                        <c:v>5.4999999999999973</c:v>
                      </c:pt>
                      <c:pt idx="46">
                        <c:v>5.599999999999997</c:v>
                      </c:pt>
                      <c:pt idx="47">
                        <c:v>5.6999999999999966</c:v>
                      </c:pt>
                      <c:pt idx="48">
                        <c:v>5.7999999999999963</c:v>
                      </c:pt>
                      <c:pt idx="49">
                        <c:v>5.8999999999999959</c:v>
                      </c:pt>
                      <c:pt idx="50">
                        <c:v>5.9999999999999956</c:v>
                      </c:pt>
                      <c:pt idx="51">
                        <c:v>6.0999999999999952</c:v>
                      </c:pt>
                      <c:pt idx="52">
                        <c:v>6.1999999999999948</c:v>
                      </c:pt>
                      <c:pt idx="53">
                        <c:v>6.2999999999999945</c:v>
                      </c:pt>
                      <c:pt idx="54">
                        <c:v>6.3999999999999941</c:v>
                      </c:pt>
                      <c:pt idx="55">
                        <c:v>6.4999999999999938</c:v>
                      </c:pt>
                      <c:pt idx="56">
                        <c:v>6.5999999999999934</c:v>
                      </c:pt>
                      <c:pt idx="57">
                        <c:v>6.6999999999999931</c:v>
                      </c:pt>
                      <c:pt idx="58">
                        <c:v>6.7999999999999927</c:v>
                      </c:pt>
                      <c:pt idx="59">
                        <c:v>6.8999999999999924</c:v>
                      </c:pt>
                      <c:pt idx="60">
                        <c:v>6.999999999999992</c:v>
                      </c:pt>
                    </c:numCache>
                  </c:numRef>
                </c:xVal>
                <c:yVal>
                  <c:numRef>
                    <c:extLst xmlns:c15="http://schemas.microsoft.com/office/drawing/2012/chart">
                      <c:ext xmlns:c15="http://schemas.microsoft.com/office/drawing/2012/chart" uri="{02D57815-91ED-43cb-92C2-25804820EDAC}">
                        <c15:formulaRef>
                          <c15:sqref>'Dist-Compare'!$H$7:$H$67</c15:sqref>
                        </c15:formulaRef>
                      </c:ext>
                    </c:extLst>
                    <c:numCache>
                      <c:formatCode>General</c:formatCode>
                      <c:ptCount val="61"/>
                      <c:pt idx="19">
                        <c:v>8.8504872867282598E-3</c:v>
                      </c:pt>
                      <c:pt idx="20">
                        <c:v>1.2193658251226615E-2</c:v>
                      </c:pt>
                      <c:pt idx="21">
                        <c:v>1.6574057339277758E-2</c:v>
                      </c:pt>
                      <c:pt idx="22">
                        <c:v>2.2225504945394402E-2</c:v>
                      </c:pt>
                      <c:pt idx="23">
                        <c:v>2.9403729428537393E-2</c:v>
                      </c:pt>
                      <c:pt idx="24">
                        <c:v>3.837789766760849E-2</c:v>
                      </c:pt>
                      <c:pt idx="25">
                        <c:v>4.9418314035002159E-2</c:v>
                      </c:pt>
                      <c:pt idx="26">
                        <c:v>6.2780193619986394E-2</c:v>
                      </c:pt>
                      <c:pt idx="27">
                        <c:v>7.868380588244156E-2</c:v>
                      </c:pt>
                      <c:pt idx="28">
                        <c:v>9.7291757215557523E-2</c:v>
                      </c:pt>
                      <c:pt idx="29">
                        <c:v>0.11868469500212069</c:v>
                      </c:pt>
                      <c:pt idx="30">
                        <c:v>0.14283721384690989</c:v>
                      </c:pt>
                      <c:pt idx="31">
                        <c:v>0.16959615589062638</c:v>
                      </c:pt>
                      <c:pt idx="32">
                        <c:v>0.19866374571924669</c:v>
                      </c:pt>
                      <c:pt idx="33">
                        <c:v>0.22958801684452551</c:v>
                      </c:pt>
                      <c:pt idx="34">
                        <c:v>0.26176272029350656</c:v>
                      </c:pt>
                      <c:pt idx="35">
                        <c:v>0.29443833655509571</c:v>
                      </c:pt>
                      <c:pt idx="36">
                        <c:v>0.3267449599389009</c:v>
                      </c:pt>
                      <c:pt idx="37">
                        <c:v>0.35772675307539514</c:v>
                      </c:pt>
                      <c:pt idx="38">
                        <c:v>0.38638648351681193</c:v>
                      </c:pt>
                      <c:pt idx="39">
                        <c:v>0.41173748950902744</c:v>
                      </c:pt>
                      <c:pt idx="40">
                        <c:v>0.43285942708759045</c:v>
                      </c:pt>
                      <c:pt idx="41">
                        <c:v>0.44895346731958602</c:v>
                      </c:pt>
                      <c:pt idx="42">
                        <c:v>0.45939235260161992</c:v>
                      </c:pt>
                      <c:pt idx="43">
                        <c:v>0.46376094701708986</c:v>
                      </c:pt>
                      <c:pt idx="44">
                        <c:v>0.46188362825128948</c:v>
                      </c:pt>
                      <c:pt idx="45">
                        <c:v>0.45383600202615848</c:v>
                      </c:pt>
                      <c:pt idx="46">
                        <c:v>0.43993984999624602</c:v>
                      </c:pt>
                      <c:pt idx="47">
                        <c:v>0.42074178162300196</c:v>
                      </c:pt>
                      <c:pt idx="48">
                        <c:v>0.39697756403002116</c:v>
                      </c:pt>
                      <c:pt idx="49">
                        <c:v>0.36952537368755706</c:v>
                      </c:pt>
                      <c:pt idx="50">
                        <c:v>0.33935210607941607</c:v>
                      </c:pt>
                      <c:pt idx="51">
                        <c:v>0.30745730382757558</c:v>
                      </c:pt>
                      <c:pt idx="52">
                        <c:v>0.27481919401282845</c:v>
                      </c:pt>
                      <c:pt idx="53">
                        <c:v>0.24234680042244588</c:v>
                      </c:pt>
                      <c:pt idx="54">
                        <c:v>0.21084121035937986</c:v>
                      </c:pt>
                      <c:pt idx="55">
                        <c:v>0.18096796077028313</c:v>
                      </c:pt>
                      <c:pt idx="56">
                        <c:v>0.15324131358418119</c:v>
                      </c:pt>
                      <c:pt idx="57">
                        <c:v>0.12802005846360251</c:v>
                      </c:pt>
                      <c:pt idx="58">
                        <c:v>0.105513531235248</c:v>
                      </c:pt>
                      <c:pt idx="59">
                        <c:v>8.5795848988507742E-2</c:v>
                      </c:pt>
                      <c:pt idx="60">
                        <c:v>6.8825975569083861E-2</c:v>
                      </c:pt>
                    </c:numCache>
                  </c:numRef>
                </c:yVal>
                <c:smooth val="1"/>
                <c:extLst xmlns:c15="http://schemas.microsoft.com/office/drawing/2012/chart">
                  <c:ext xmlns:c16="http://schemas.microsoft.com/office/drawing/2014/chart" uri="{C3380CC4-5D6E-409C-BE32-E72D297353CC}">
                    <c16:uniqueId val="{00000005-AC41-4CAF-A260-35BEB623A4EC}"/>
                  </c:ext>
                </c:extLst>
              </c15:ser>
            </c15:filteredScatterSeries>
            <c15:filteredScatterSeries>
              <c15:ser>
                <c:idx val="7"/>
                <c:order val="5"/>
                <c:tx>
                  <c:v>IS 2017</c:v>
                </c:tx>
                <c:spPr>
                  <a:ln>
                    <a:solidFill>
                      <a:schemeClr val="accent6">
                        <a:lumMod val="75000"/>
                      </a:schemeClr>
                    </a:solidFill>
                    <a:prstDash val="dash"/>
                  </a:ln>
                </c:spPr>
                <c:marker>
                  <c:symbol val="none"/>
                </c:marker>
                <c:xVal>
                  <c:numRef>
                    <c:extLst xmlns:c15="http://schemas.microsoft.com/office/drawing/2012/chart">
                      <c:ext xmlns:c15="http://schemas.microsoft.com/office/drawing/2012/chart" uri="{02D57815-91ED-43cb-92C2-25804820EDAC}">
                        <c15:formulaRef>
                          <c15:sqref>'Dist-Compare'!$A$7:$A$67</c15:sqref>
                        </c15:formulaRef>
                      </c:ext>
                    </c:extLst>
                    <c:numCache>
                      <c:formatCode>General</c:formatCode>
                      <c:ptCount val="61"/>
                      <c:pt idx="0">
                        <c:v>1</c:v>
                      </c:pt>
                      <c:pt idx="1">
                        <c:v>1.1000000000000001</c:v>
                      </c:pt>
                      <c:pt idx="2">
                        <c:v>1.2000000000000002</c:v>
                      </c:pt>
                      <c:pt idx="3">
                        <c:v>1.3000000000000003</c:v>
                      </c:pt>
                      <c:pt idx="4">
                        <c:v>1.4000000000000004</c:v>
                      </c:pt>
                      <c:pt idx="5">
                        <c:v>1.5000000000000004</c:v>
                      </c:pt>
                      <c:pt idx="6">
                        <c:v>1.6000000000000005</c:v>
                      </c:pt>
                      <c:pt idx="7">
                        <c:v>1.7000000000000006</c:v>
                      </c:pt>
                      <c:pt idx="8">
                        <c:v>1.8000000000000007</c:v>
                      </c:pt>
                      <c:pt idx="9">
                        <c:v>1.9000000000000008</c:v>
                      </c:pt>
                      <c:pt idx="10">
                        <c:v>2.0000000000000009</c:v>
                      </c:pt>
                      <c:pt idx="11">
                        <c:v>2.100000000000001</c:v>
                      </c:pt>
                      <c:pt idx="12">
                        <c:v>2.2000000000000011</c:v>
                      </c:pt>
                      <c:pt idx="13">
                        <c:v>2.3000000000000012</c:v>
                      </c:pt>
                      <c:pt idx="14">
                        <c:v>2.4000000000000012</c:v>
                      </c:pt>
                      <c:pt idx="15">
                        <c:v>2.5000000000000013</c:v>
                      </c:pt>
                      <c:pt idx="16">
                        <c:v>2.6000000000000014</c:v>
                      </c:pt>
                      <c:pt idx="17">
                        <c:v>2.7000000000000015</c:v>
                      </c:pt>
                      <c:pt idx="18">
                        <c:v>2.8000000000000016</c:v>
                      </c:pt>
                      <c:pt idx="19">
                        <c:v>2.9000000000000017</c:v>
                      </c:pt>
                      <c:pt idx="20">
                        <c:v>3.0000000000000018</c:v>
                      </c:pt>
                      <c:pt idx="21">
                        <c:v>3.1000000000000019</c:v>
                      </c:pt>
                      <c:pt idx="22">
                        <c:v>3.200000000000002</c:v>
                      </c:pt>
                      <c:pt idx="23">
                        <c:v>3.300000000000002</c:v>
                      </c:pt>
                      <c:pt idx="24">
                        <c:v>3.4000000000000021</c:v>
                      </c:pt>
                      <c:pt idx="25">
                        <c:v>3.5000000000000022</c:v>
                      </c:pt>
                      <c:pt idx="26">
                        <c:v>3.6000000000000023</c:v>
                      </c:pt>
                      <c:pt idx="27">
                        <c:v>3.7000000000000024</c:v>
                      </c:pt>
                      <c:pt idx="28">
                        <c:v>3.8000000000000025</c:v>
                      </c:pt>
                      <c:pt idx="29">
                        <c:v>3.9000000000000026</c:v>
                      </c:pt>
                      <c:pt idx="30">
                        <c:v>4.0000000000000027</c:v>
                      </c:pt>
                      <c:pt idx="31">
                        <c:v>4.1000000000000023</c:v>
                      </c:pt>
                      <c:pt idx="32">
                        <c:v>4.200000000000002</c:v>
                      </c:pt>
                      <c:pt idx="33">
                        <c:v>4.3000000000000016</c:v>
                      </c:pt>
                      <c:pt idx="34">
                        <c:v>4.4000000000000012</c:v>
                      </c:pt>
                      <c:pt idx="35">
                        <c:v>4.5000000000000009</c:v>
                      </c:pt>
                      <c:pt idx="36">
                        <c:v>4.6000000000000005</c:v>
                      </c:pt>
                      <c:pt idx="37">
                        <c:v>4.7</c:v>
                      </c:pt>
                      <c:pt idx="38">
                        <c:v>4.8</c:v>
                      </c:pt>
                      <c:pt idx="39">
                        <c:v>4.8999999999999995</c:v>
                      </c:pt>
                      <c:pt idx="40">
                        <c:v>4.9999999999999991</c:v>
                      </c:pt>
                      <c:pt idx="41">
                        <c:v>5.0999999999999988</c:v>
                      </c:pt>
                      <c:pt idx="42">
                        <c:v>5.1999999999999984</c:v>
                      </c:pt>
                      <c:pt idx="43">
                        <c:v>5.299999999999998</c:v>
                      </c:pt>
                      <c:pt idx="44">
                        <c:v>5.3999999999999977</c:v>
                      </c:pt>
                      <c:pt idx="45">
                        <c:v>5.4999999999999973</c:v>
                      </c:pt>
                      <c:pt idx="46">
                        <c:v>5.599999999999997</c:v>
                      </c:pt>
                      <c:pt idx="47">
                        <c:v>5.6999999999999966</c:v>
                      </c:pt>
                      <c:pt idx="48">
                        <c:v>5.7999999999999963</c:v>
                      </c:pt>
                      <c:pt idx="49">
                        <c:v>5.8999999999999959</c:v>
                      </c:pt>
                      <c:pt idx="50">
                        <c:v>5.9999999999999956</c:v>
                      </c:pt>
                      <c:pt idx="51">
                        <c:v>6.0999999999999952</c:v>
                      </c:pt>
                      <c:pt idx="52">
                        <c:v>6.1999999999999948</c:v>
                      </c:pt>
                      <c:pt idx="53">
                        <c:v>6.2999999999999945</c:v>
                      </c:pt>
                      <c:pt idx="54">
                        <c:v>6.3999999999999941</c:v>
                      </c:pt>
                      <c:pt idx="55">
                        <c:v>6.4999999999999938</c:v>
                      </c:pt>
                      <c:pt idx="56">
                        <c:v>6.5999999999999934</c:v>
                      </c:pt>
                      <c:pt idx="57">
                        <c:v>6.6999999999999931</c:v>
                      </c:pt>
                      <c:pt idx="58">
                        <c:v>6.7999999999999927</c:v>
                      </c:pt>
                      <c:pt idx="59">
                        <c:v>6.8999999999999924</c:v>
                      </c:pt>
                      <c:pt idx="60">
                        <c:v>6.999999999999992</c:v>
                      </c:pt>
                    </c:numCache>
                  </c:numRef>
                </c:xVal>
                <c:yVal>
                  <c:numRef>
                    <c:extLst xmlns:c15="http://schemas.microsoft.com/office/drawing/2012/chart">
                      <c:ext xmlns:c15="http://schemas.microsoft.com/office/drawing/2012/chart" uri="{02D57815-91ED-43cb-92C2-25804820EDAC}">
                        <c15:formulaRef>
                          <c15:sqref>'Dist-Compare'!$I$7:$I$67</c15:sqref>
                        </c15:formulaRef>
                      </c:ext>
                    </c:extLst>
                    <c:numCache>
                      <c:formatCode>General</c:formatCode>
                      <c:ptCount val="61"/>
                      <c:pt idx="2">
                        <c:v>0.11196667457185273</c:v>
                      </c:pt>
                      <c:pt idx="3">
                        <c:v>0.13458984429345089</c:v>
                      </c:pt>
                      <c:pt idx="4">
                        <c:v>0.15970090798411599</c:v>
                      </c:pt>
                      <c:pt idx="5">
                        <c:v>0.18705704256660052</c:v>
                      </c:pt>
                      <c:pt idx="6">
                        <c:v>0.21627799053992217</c:v>
                      </c:pt>
                      <c:pt idx="7">
                        <c:v>0.2468437705794217</c:v>
                      </c:pt>
                      <c:pt idx="8">
                        <c:v>0.27810167288534399</c:v>
                      </c:pt>
                      <c:pt idx="9">
                        <c:v>0.30928340262059811</c:v>
                      </c:pt>
                      <c:pt idx="10">
                        <c:v>0.3395323909602953</c:v>
                      </c:pt>
                      <c:pt idx="11">
                        <c:v>0.3679403291747893</c:v>
                      </c:pt>
                      <c:pt idx="12">
                        <c:v>0.3935909981709631</c:v>
                      </c:pt>
                      <c:pt idx="13">
                        <c:v>0.41560858064390038</c:v>
                      </c:pt>
                      <c:pt idx="14">
                        <c:v>0.43320697193416319</c:v>
                      </c:pt>
                      <c:pt idx="15">
                        <c:v>0.44573624816536428</c:v>
                      </c:pt>
                      <c:pt idx="16">
                        <c:v>0.45272247244015151</c:v>
                      </c:pt>
                      <c:pt idx="17">
                        <c:v>0.45389744279536209</c:v>
                      </c:pt>
                      <c:pt idx="18">
                        <c:v>0.4492157792482589</c:v>
                      </c:pt>
                      <c:pt idx="19">
                        <c:v>0.43885783238825188</c:v>
                      </c:pt>
                      <c:pt idx="20">
                        <c:v>0.42321815363800314</c:v>
                      </c:pt>
                      <c:pt idx="21">
                        <c:v>0.40288055470330486</c:v>
                      </c:pt>
                      <c:pt idx="22">
                        <c:v>0.37858195389344751</c:v>
                      </c:pt>
                      <c:pt idx="23">
                        <c:v>0.35116812924220764</c:v>
                      </c:pt>
                      <c:pt idx="24">
                        <c:v>0.32154507604822052</c:v>
                      </c:pt>
                      <c:pt idx="25">
                        <c:v>0.29062984922950169</c:v>
                      </c:pt>
                      <c:pt idx="26">
                        <c:v>0.25930455963207177</c:v>
                      </c:pt>
                      <c:pt idx="27">
                        <c:v>0.22837663739902814</c:v>
                      </c:pt>
                      <c:pt idx="28">
                        <c:v>0.19854766251899345</c:v>
                      </c:pt>
                      <c:pt idx="29">
                        <c:v>0.17039210440428743</c:v>
                      </c:pt>
                      <c:pt idx="30">
                        <c:v>0.14434632736306452</c:v>
                      </c:pt>
                      <c:pt idx="31">
                        <c:v>0.12070731624146716</c:v>
                      </c:pt>
                      <c:pt idx="32">
                        <c:v>9.9639842742190343E-2</c:v>
                      </c:pt>
                      <c:pt idx="33">
                        <c:v>8.1190283244319802E-2</c:v>
                      </c:pt>
                      <c:pt idx="34">
                        <c:v>6.5305034514647156E-2</c:v>
                      </c:pt>
                      <c:pt idx="35">
                        <c:v>5.1851443809479668E-2</c:v>
                      </c:pt>
                      <c:pt idx="36">
                        <c:v>4.0639338311599493E-2</c:v>
                      </c:pt>
                      <c:pt idx="37">
                        <c:v>3.1441552789183133E-2</c:v>
                      </c:pt>
                      <c:pt idx="38">
                        <c:v>2.401225396224747E-2</c:v>
                      </c:pt>
                      <c:pt idx="39">
                        <c:v>1.8102287308465075E-2</c:v>
                      </c:pt>
                      <c:pt idx="40">
                        <c:v>1.3471177628969207E-2</c:v>
                      </c:pt>
                      <c:pt idx="41">
                        <c:v>9.8957623199503273E-3</c:v>
                      </c:pt>
                      <c:pt idx="42">
                        <c:v>7.1757042776120425E-3</c:v>
                      </c:pt>
                      <c:pt idx="43">
                        <c:v>5.1363119557053163E-3</c:v>
                      </c:pt>
                      <c:pt idx="44">
                        <c:v>3.6291910993406064E-3</c:v>
                      </c:pt>
                      <c:pt idx="45">
                        <c:v>2.5312781192050205E-3</c:v>
                      </c:pt>
                    </c:numCache>
                  </c:numRef>
                </c:yVal>
                <c:smooth val="1"/>
                <c:extLst xmlns:c15="http://schemas.microsoft.com/office/drawing/2012/chart">
                  <c:ext xmlns:c16="http://schemas.microsoft.com/office/drawing/2014/chart" uri="{C3380CC4-5D6E-409C-BE32-E72D297353CC}">
                    <c16:uniqueId val="{00000006-AC41-4CAF-A260-35BEB623A4EC}"/>
                  </c:ext>
                </c:extLst>
              </c15:ser>
            </c15:filteredScatterSeries>
            <c15:filteredScatterSeries>
              <c15:ser>
                <c:idx val="4"/>
                <c:order val="7"/>
                <c:tx>
                  <c:v>CO 2018</c:v>
                </c:tx>
                <c:marker>
                  <c:symbol val="none"/>
                </c:marker>
                <c:xVal>
                  <c:numRef>
                    <c:extLst xmlns:c15="http://schemas.microsoft.com/office/drawing/2012/chart">
                      <c:ext xmlns:c15="http://schemas.microsoft.com/office/drawing/2012/chart" uri="{02D57815-91ED-43cb-92C2-25804820EDAC}">
                        <c15:formulaRef>
                          <c15:sqref>'Dist-Compare'!$A$7:$A$67</c15:sqref>
                        </c15:formulaRef>
                      </c:ext>
                    </c:extLst>
                    <c:numCache>
                      <c:formatCode>General</c:formatCode>
                      <c:ptCount val="61"/>
                      <c:pt idx="0">
                        <c:v>1</c:v>
                      </c:pt>
                      <c:pt idx="1">
                        <c:v>1.1000000000000001</c:v>
                      </c:pt>
                      <c:pt idx="2">
                        <c:v>1.2000000000000002</c:v>
                      </c:pt>
                      <c:pt idx="3">
                        <c:v>1.3000000000000003</c:v>
                      </c:pt>
                      <c:pt idx="4">
                        <c:v>1.4000000000000004</c:v>
                      </c:pt>
                      <c:pt idx="5">
                        <c:v>1.5000000000000004</c:v>
                      </c:pt>
                      <c:pt idx="6">
                        <c:v>1.6000000000000005</c:v>
                      </c:pt>
                      <c:pt idx="7">
                        <c:v>1.7000000000000006</c:v>
                      </c:pt>
                      <c:pt idx="8">
                        <c:v>1.8000000000000007</c:v>
                      </c:pt>
                      <c:pt idx="9">
                        <c:v>1.9000000000000008</c:v>
                      </c:pt>
                      <c:pt idx="10">
                        <c:v>2.0000000000000009</c:v>
                      </c:pt>
                      <c:pt idx="11">
                        <c:v>2.100000000000001</c:v>
                      </c:pt>
                      <c:pt idx="12">
                        <c:v>2.2000000000000011</c:v>
                      </c:pt>
                      <c:pt idx="13">
                        <c:v>2.3000000000000012</c:v>
                      </c:pt>
                      <c:pt idx="14">
                        <c:v>2.4000000000000012</c:v>
                      </c:pt>
                      <c:pt idx="15">
                        <c:v>2.5000000000000013</c:v>
                      </c:pt>
                      <c:pt idx="16">
                        <c:v>2.6000000000000014</c:v>
                      </c:pt>
                      <c:pt idx="17">
                        <c:v>2.7000000000000015</c:v>
                      </c:pt>
                      <c:pt idx="18">
                        <c:v>2.8000000000000016</c:v>
                      </c:pt>
                      <c:pt idx="19">
                        <c:v>2.9000000000000017</c:v>
                      </c:pt>
                      <c:pt idx="20">
                        <c:v>3.0000000000000018</c:v>
                      </c:pt>
                      <c:pt idx="21">
                        <c:v>3.1000000000000019</c:v>
                      </c:pt>
                      <c:pt idx="22">
                        <c:v>3.200000000000002</c:v>
                      </c:pt>
                      <c:pt idx="23">
                        <c:v>3.300000000000002</c:v>
                      </c:pt>
                      <c:pt idx="24">
                        <c:v>3.4000000000000021</c:v>
                      </c:pt>
                      <c:pt idx="25">
                        <c:v>3.5000000000000022</c:v>
                      </c:pt>
                      <c:pt idx="26">
                        <c:v>3.6000000000000023</c:v>
                      </c:pt>
                      <c:pt idx="27">
                        <c:v>3.7000000000000024</c:v>
                      </c:pt>
                      <c:pt idx="28">
                        <c:v>3.8000000000000025</c:v>
                      </c:pt>
                      <c:pt idx="29">
                        <c:v>3.9000000000000026</c:v>
                      </c:pt>
                      <c:pt idx="30">
                        <c:v>4.0000000000000027</c:v>
                      </c:pt>
                      <c:pt idx="31">
                        <c:v>4.1000000000000023</c:v>
                      </c:pt>
                      <c:pt idx="32">
                        <c:v>4.200000000000002</c:v>
                      </c:pt>
                      <c:pt idx="33">
                        <c:v>4.3000000000000016</c:v>
                      </c:pt>
                      <c:pt idx="34">
                        <c:v>4.4000000000000012</c:v>
                      </c:pt>
                      <c:pt idx="35">
                        <c:v>4.5000000000000009</c:v>
                      </c:pt>
                      <c:pt idx="36">
                        <c:v>4.6000000000000005</c:v>
                      </c:pt>
                      <c:pt idx="37">
                        <c:v>4.7</c:v>
                      </c:pt>
                      <c:pt idx="38">
                        <c:v>4.8</c:v>
                      </c:pt>
                      <c:pt idx="39">
                        <c:v>4.8999999999999995</c:v>
                      </c:pt>
                      <c:pt idx="40">
                        <c:v>4.9999999999999991</c:v>
                      </c:pt>
                      <c:pt idx="41">
                        <c:v>5.0999999999999988</c:v>
                      </c:pt>
                      <c:pt idx="42">
                        <c:v>5.1999999999999984</c:v>
                      </c:pt>
                      <c:pt idx="43">
                        <c:v>5.299999999999998</c:v>
                      </c:pt>
                      <c:pt idx="44">
                        <c:v>5.3999999999999977</c:v>
                      </c:pt>
                      <c:pt idx="45">
                        <c:v>5.4999999999999973</c:v>
                      </c:pt>
                      <c:pt idx="46">
                        <c:v>5.599999999999997</c:v>
                      </c:pt>
                      <c:pt idx="47">
                        <c:v>5.6999999999999966</c:v>
                      </c:pt>
                      <c:pt idx="48">
                        <c:v>5.7999999999999963</c:v>
                      </c:pt>
                      <c:pt idx="49">
                        <c:v>5.8999999999999959</c:v>
                      </c:pt>
                      <c:pt idx="50">
                        <c:v>5.9999999999999956</c:v>
                      </c:pt>
                      <c:pt idx="51">
                        <c:v>6.0999999999999952</c:v>
                      </c:pt>
                      <c:pt idx="52">
                        <c:v>6.1999999999999948</c:v>
                      </c:pt>
                      <c:pt idx="53">
                        <c:v>6.2999999999999945</c:v>
                      </c:pt>
                      <c:pt idx="54">
                        <c:v>6.3999999999999941</c:v>
                      </c:pt>
                      <c:pt idx="55">
                        <c:v>6.4999999999999938</c:v>
                      </c:pt>
                      <c:pt idx="56">
                        <c:v>6.5999999999999934</c:v>
                      </c:pt>
                      <c:pt idx="57">
                        <c:v>6.6999999999999931</c:v>
                      </c:pt>
                      <c:pt idx="58">
                        <c:v>6.7999999999999927</c:v>
                      </c:pt>
                      <c:pt idx="59">
                        <c:v>6.8999999999999924</c:v>
                      </c:pt>
                      <c:pt idx="60">
                        <c:v>6.999999999999992</c:v>
                      </c:pt>
                    </c:numCache>
                  </c:numRef>
                </c:xVal>
                <c:yVal>
                  <c:numRef>
                    <c:extLst xmlns:c15="http://schemas.microsoft.com/office/drawing/2012/chart">
                      <c:ext xmlns:c15="http://schemas.microsoft.com/office/drawing/2012/chart" uri="{02D57815-91ED-43cb-92C2-25804820EDAC}">
                        <c15:formulaRef>
                          <c15:sqref>'Dist-Compare'!$L$7:$L$67</c15:sqref>
                        </c15:formulaRef>
                      </c:ext>
                    </c:extLst>
                    <c:numCache>
                      <c:formatCode>General</c:formatCode>
                      <c:ptCount val="61"/>
                      <c:pt idx="24">
                        <c:v>4.8789812984946033E-3</c:v>
                      </c:pt>
                      <c:pt idx="25">
                        <c:v>7.3180350282293178E-3</c:v>
                      </c:pt>
                      <c:pt idx="26">
                        <c:v>1.0777770800902519E-2</c:v>
                      </c:pt>
                      <c:pt idx="27">
                        <c:v>1.5585923228479294E-2</c:v>
                      </c:pt>
                      <c:pt idx="28">
                        <c:v>2.21312146790133E-2</c:v>
                      </c:pt>
                      <c:pt idx="29">
                        <c:v>3.085653092544292E-2</c:v>
                      </c:pt>
                      <c:pt idx="30">
                        <c:v>4.2243323133761709E-2</c:v>
                      </c:pt>
                      <c:pt idx="31">
                        <c:v>5.6785595084455916E-2</c:v>
                      </c:pt>
                      <c:pt idx="32">
                        <c:v>7.4952723246501846E-2</c:v>
                      </c:pt>
                      <c:pt idx="33">
                        <c:v>9.7141718282746273E-2</c:v>
                      </c:pt>
                      <c:pt idx="34">
                        <c:v>0.12362129108518422</c:v>
                      </c:pt>
                      <c:pt idx="35">
                        <c:v>0.15447204571520587</c:v>
                      </c:pt>
                      <c:pt idx="36">
                        <c:v>0.18952899093064152</c:v>
                      </c:pt>
                      <c:pt idx="37">
                        <c:v>0.22833397223327581</c:v>
                      </c:pt>
                      <c:pt idx="38">
                        <c:v>0.27010619361934252</c:v>
                      </c:pt>
                      <c:pt idx="39">
                        <c:v>0.31373840397074554</c:v>
                      </c:pt>
                      <c:pt idx="40">
                        <c:v>0.3578244004369624</c:v>
                      </c:pt>
                      <c:pt idx="41">
                        <c:v>0.40072030650319379</c:v>
                      </c:pt>
                      <c:pt idx="42">
                        <c:v>0.4406379303538252</c:v>
                      </c:pt>
                      <c:pt idx="43">
                        <c:v>0.47576395508689057</c:v>
                      </c:pt>
                      <c:pt idx="44">
                        <c:v>0.50439447668085968</c:v>
                      </c:pt>
                      <c:pt idx="45">
                        <c:v>0.5250712481788169</c:v>
                      </c:pt>
                      <c:pt idx="46">
                        <c:v>0.5367045569862714</c:v>
                      </c:pt>
                      <c:pt idx="47">
                        <c:v>0.53866834754349913</c:v>
                      </c:pt>
                      <c:pt idx="48">
                        <c:v>0.53085603664274306</c:v>
                      </c:pt>
                      <c:pt idx="49">
                        <c:v>0.51369009648843666</c:v>
                      </c:pt>
                      <c:pt idx="50">
                        <c:v>0.48808420646970552</c:v>
                      </c:pt>
                      <c:pt idx="51">
                        <c:v>0.45536269221682291</c:v>
                      </c:pt>
                      <c:pt idx="52">
                        <c:v>0.41714713628666417</c:v>
                      </c:pt>
                      <c:pt idx="53">
                        <c:v>0.37522366074749186</c:v>
                      </c:pt>
                      <c:pt idx="54">
                        <c:v>0.33140594522308192</c:v>
                      </c:pt>
                      <c:pt idx="55">
                        <c:v>0.28740843067843935</c:v>
                      </c:pt>
                      <c:pt idx="56">
                        <c:v>0.24474162585653797</c:v>
                      </c:pt>
                      <c:pt idx="57">
                        <c:v>0.20463754052308794</c:v>
                      </c:pt>
                      <c:pt idx="58">
                        <c:v>0.16800875109971775</c:v>
                      </c:pt>
                      <c:pt idx="59">
                        <c:v>0.13544021319284871</c:v>
                      </c:pt>
                      <c:pt idx="60">
                        <c:v>0.10720930563065004</c:v>
                      </c:pt>
                    </c:numCache>
                  </c:numRef>
                </c:yVal>
                <c:smooth val="1"/>
                <c:extLst xmlns:c15="http://schemas.microsoft.com/office/drawing/2012/chart">
                  <c:ext xmlns:c16="http://schemas.microsoft.com/office/drawing/2014/chart" uri="{C3380CC4-5D6E-409C-BE32-E72D297353CC}">
                    <c16:uniqueId val="{00000007-AC41-4CAF-A260-35BEB623A4EC}"/>
                  </c:ext>
                </c:extLst>
              </c15:ser>
            </c15:filteredScatterSeries>
            <c15:filteredScatterSeries>
              <c15:ser>
                <c:idx val="8"/>
                <c:order val="8"/>
                <c:tx>
                  <c:v>IS 2018</c:v>
                </c:tx>
                <c:spPr>
                  <a:ln>
                    <a:solidFill>
                      <a:schemeClr val="accent6"/>
                    </a:solidFill>
                  </a:ln>
                </c:spPr>
                <c:marker>
                  <c:symbol val="none"/>
                </c:marker>
                <c:xVal>
                  <c:numRef>
                    <c:extLst xmlns:c15="http://schemas.microsoft.com/office/drawing/2012/chart">
                      <c:ext xmlns:c15="http://schemas.microsoft.com/office/drawing/2012/chart" uri="{02D57815-91ED-43cb-92C2-25804820EDAC}">
                        <c15:formulaRef>
                          <c15:sqref>'Dist-Compare'!$A$7:$A$67</c15:sqref>
                        </c15:formulaRef>
                      </c:ext>
                    </c:extLst>
                    <c:numCache>
                      <c:formatCode>General</c:formatCode>
                      <c:ptCount val="61"/>
                      <c:pt idx="0">
                        <c:v>1</c:v>
                      </c:pt>
                      <c:pt idx="1">
                        <c:v>1.1000000000000001</c:v>
                      </c:pt>
                      <c:pt idx="2">
                        <c:v>1.2000000000000002</c:v>
                      </c:pt>
                      <c:pt idx="3">
                        <c:v>1.3000000000000003</c:v>
                      </c:pt>
                      <c:pt idx="4">
                        <c:v>1.4000000000000004</c:v>
                      </c:pt>
                      <c:pt idx="5">
                        <c:v>1.5000000000000004</c:v>
                      </c:pt>
                      <c:pt idx="6">
                        <c:v>1.6000000000000005</c:v>
                      </c:pt>
                      <c:pt idx="7">
                        <c:v>1.7000000000000006</c:v>
                      </c:pt>
                      <c:pt idx="8">
                        <c:v>1.8000000000000007</c:v>
                      </c:pt>
                      <c:pt idx="9">
                        <c:v>1.9000000000000008</c:v>
                      </c:pt>
                      <c:pt idx="10">
                        <c:v>2.0000000000000009</c:v>
                      </c:pt>
                      <c:pt idx="11">
                        <c:v>2.100000000000001</c:v>
                      </c:pt>
                      <c:pt idx="12">
                        <c:v>2.2000000000000011</c:v>
                      </c:pt>
                      <c:pt idx="13">
                        <c:v>2.3000000000000012</c:v>
                      </c:pt>
                      <c:pt idx="14">
                        <c:v>2.4000000000000012</c:v>
                      </c:pt>
                      <c:pt idx="15">
                        <c:v>2.5000000000000013</c:v>
                      </c:pt>
                      <c:pt idx="16">
                        <c:v>2.6000000000000014</c:v>
                      </c:pt>
                      <c:pt idx="17">
                        <c:v>2.7000000000000015</c:v>
                      </c:pt>
                      <c:pt idx="18">
                        <c:v>2.8000000000000016</c:v>
                      </c:pt>
                      <c:pt idx="19">
                        <c:v>2.9000000000000017</c:v>
                      </c:pt>
                      <c:pt idx="20">
                        <c:v>3.0000000000000018</c:v>
                      </c:pt>
                      <c:pt idx="21">
                        <c:v>3.1000000000000019</c:v>
                      </c:pt>
                      <c:pt idx="22">
                        <c:v>3.200000000000002</c:v>
                      </c:pt>
                      <c:pt idx="23">
                        <c:v>3.300000000000002</c:v>
                      </c:pt>
                      <c:pt idx="24">
                        <c:v>3.4000000000000021</c:v>
                      </c:pt>
                      <c:pt idx="25">
                        <c:v>3.5000000000000022</c:v>
                      </c:pt>
                      <c:pt idx="26">
                        <c:v>3.6000000000000023</c:v>
                      </c:pt>
                      <c:pt idx="27">
                        <c:v>3.7000000000000024</c:v>
                      </c:pt>
                      <c:pt idx="28">
                        <c:v>3.8000000000000025</c:v>
                      </c:pt>
                      <c:pt idx="29">
                        <c:v>3.9000000000000026</c:v>
                      </c:pt>
                      <c:pt idx="30">
                        <c:v>4.0000000000000027</c:v>
                      </c:pt>
                      <c:pt idx="31">
                        <c:v>4.1000000000000023</c:v>
                      </c:pt>
                      <c:pt idx="32">
                        <c:v>4.200000000000002</c:v>
                      </c:pt>
                      <c:pt idx="33">
                        <c:v>4.3000000000000016</c:v>
                      </c:pt>
                      <c:pt idx="34">
                        <c:v>4.4000000000000012</c:v>
                      </c:pt>
                      <c:pt idx="35">
                        <c:v>4.5000000000000009</c:v>
                      </c:pt>
                      <c:pt idx="36">
                        <c:v>4.6000000000000005</c:v>
                      </c:pt>
                      <c:pt idx="37">
                        <c:v>4.7</c:v>
                      </c:pt>
                      <c:pt idx="38">
                        <c:v>4.8</c:v>
                      </c:pt>
                      <c:pt idx="39">
                        <c:v>4.8999999999999995</c:v>
                      </c:pt>
                      <c:pt idx="40">
                        <c:v>4.9999999999999991</c:v>
                      </c:pt>
                      <c:pt idx="41">
                        <c:v>5.0999999999999988</c:v>
                      </c:pt>
                      <c:pt idx="42">
                        <c:v>5.1999999999999984</c:v>
                      </c:pt>
                      <c:pt idx="43">
                        <c:v>5.299999999999998</c:v>
                      </c:pt>
                      <c:pt idx="44">
                        <c:v>5.3999999999999977</c:v>
                      </c:pt>
                      <c:pt idx="45">
                        <c:v>5.4999999999999973</c:v>
                      </c:pt>
                      <c:pt idx="46">
                        <c:v>5.599999999999997</c:v>
                      </c:pt>
                      <c:pt idx="47">
                        <c:v>5.6999999999999966</c:v>
                      </c:pt>
                      <c:pt idx="48">
                        <c:v>5.7999999999999963</c:v>
                      </c:pt>
                      <c:pt idx="49">
                        <c:v>5.8999999999999959</c:v>
                      </c:pt>
                      <c:pt idx="50">
                        <c:v>5.9999999999999956</c:v>
                      </c:pt>
                      <c:pt idx="51">
                        <c:v>6.0999999999999952</c:v>
                      </c:pt>
                      <c:pt idx="52">
                        <c:v>6.1999999999999948</c:v>
                      </c:pt>
                      <c:pt idx="53">
                        <c:v>6.2999999999999945</c:v>
                      </c:pt>
                      <c:pt idx="54">
                        <c:v>6.3999999999999941</c:v>
                      </c:pt>
                      <c:pt idx="55">
                        <c:v>6.4999999999999938</c:v>
                      </c:pt>
                      <c:pt idx="56">
                        <c:v>6.5999999999999934</c:v>
                      </c:pt>
                      <c:pt idx="57">
                        <c:v>6.6999999999999931</c:v>
                      </c:pt>
                      <c:pt idx="58">
                        <c:v>6.7999999999999927</c:v>
                      </c:pt>
                      <c:pt idx="59">
                        <c:v>6.8999999999999924</c:v>
                      </c:pt>
                      <c:pt idx="60">
                        <c:v>6.999999999999992</c:v>
                      </c:pt>
                    </c:numCache>
                  </c:numRef>
                </c:xVal>
                <c:yVal>
                  <c:numRef>
                    <c:extLst xmlns:c15="http://schemas.microsoft.com/office/drawing/2012/chart">
                      <c:ext xmlns:c15="http://schemas.microsoft.com/office/drawing/2012/chart" uri="{02D57815-91ED-43cb-92C2-25804820EDAC}">
                        <c15:formulaRef>
                          <c15:sqref>'Dist-Compare'!$M$7:$M$67</c15:sqref>
                        </c15:formulaRef>
                      </c:ext>
                    </c:extLst>
                    <c:numCache>
                      <c:formatCode>General</c:formatCode>
                      <c:ptCount val="61"/>
                      <c:pt idx="1">
                        <c:v>0.11053015421416523</c:v>
                      </c:pt>
                      <c:pt idx="2">
                        <c:v>0.13219798936008506</c:v>
                      </c:pt>
                      <c:pt idx="3">
                        <c:v>0.15617347129043835</c:v>
                      </c:pt>
                      <c:pt idx="4">
                        <c:v>0.18223341630665965</c:v>
                      </c:pt>
                      <c:pt idx="5">
                        <c:v>0.21003279415923595</c:v>
                      </c:pt>
                      <c:pt idx="6">
                        <c:v>0.23910273444781246</c:v>
                      </c:pt>
                      <c:pt idx="7">
                        <c:v>0.26885636057682616</c:v>
                      </c:pt>
                      <c:pt idx="8">
                        <c:v>0.29860317949036014</c:v>
                      </c:pt>
                      <c:pt idx="9">
                        <c:v>0.32757208103875263</c:v>
                      </c:pt>
                      <c:pt idx="10">
                        <c:v>0.35494222835816935</c:v>
                      </c:pt>
                      <c:pt idx="11">
                        <c:v>0.37988032685125489</c:v>
                      </c:pt>
                      <c:pt idx="12">
                        <c:v>0.40158203320304858</c:v>
                      </c:pt>
                      <c:pt idx="13">
                        <c:v>0.41931469743665922</c:v>
                      </c:pt>
                      <c:pt idx="14">
                        <c:v>0.43245829907971828</c:v>
                      </c:pt>
                      <c:pt idx="15">
                        <c:v>0.4405413986167645</c:v>
                      </c:pt>
                      <c:pt idx="16">
                        <c:v>0.44326920044603635</c:v>
                      </c:pt>
                      <c:pt idx="17">
                        <c:v>0.44054139861676428</c:v>
                      </c:pt>
                      <c:pt idx="18">
                        <c:v>0.432458299079718</c:v>
                      </c:pt>
                      <c:pt idx="19">
                        <c:v>0.41931469743665878</c:v>
                      </c:pt>
                      <c:pt idx="20">
                        <c:v>0.40158203320304803</c:v>
                      </c:pt>
                      <c:pt idx="21">
                        <c:v>0.37988032685125428</c:v>
                      </c:pt>
                      <c:pt idx="22">
                        <c:v>0.35494222835816863</c:v>
                      </c:pt>
                      <c:pt idx="23">
                        <c:v>0.32757208103875185</c:v>
                      </c:pt>
                      <c:pt idx="24">
                        <c:v>0.29860317949035936</c:v>
                      </c:pt>
                      <c:pt idx="25">
                        <c:v>0.26885636057682533</c:v>
                      </c:pt>
                      <c:pt idx="26">
                        <c:v>0.23910273444781163</c:v>
                      </c:pt>
                      <c:pt idx="27">
                        <c:v>0.21003279415923518</c:v>
                      </c:pt>
                      <c:pt idx="28">
                        <c:v>0.18223341630665896</c:v>
                      </c:pt>
                      <c:pt idx="29">
                        <c:v>0.15617347129043774</c:v>
                      </c:pt>
                      <c:pt idx="30">
                        <c:v>0.13219798936008445</c:v>
                      </c:pt>
                      <c:pt idx="31">
                        <c:v>0.11053015421416475</c:v>
                      </c:pt>
                      <c:pt idx="32">
                        <c:v>9.1279876069339475E-2</c:v>
                      </c:pt>
                      <c:pt idx="33">
                        <c:v>7.4457362353844439E-2</c:v>
                      </c:pt>
                      <c:pt idx="34">
                        <c:v>5.9989962792431011E-2</c:v>
                      </c:pt>
                      <c:pt idx="35">
                        <c:v>4.7740600515507922E-2</c:v>
                      </c:pt>
                      <c:pt idx="36">
                        <c:v>3.7526278928078458E-2</c:v>
                      </c:pt>
                      <c:pt idx="37">
                        <c:v>2.9135432326343868E-2</c:v>
                      </c:pt>
                      <c:pt idx="38">
                        <c:v>2.2343220471763833E-2</c:v>
                      </c:pt>
                      <c:pt idx="39">
                        <c:v>1.6924210363446334E-2</c:v>
                      </c:pt>
                      <c:pt idx="40">
                        <c:v>1.2662206693108302E-2</c:v>
                      </c:pt>
                      <c:pt idx="41">
                        <c:v>9.3572605379093204E-3</c:v>
                      </c:pt>
                      <c:pt idx="42">
                        <c:v>6.8300893484571591E-3</c:v>
                      </c:pt>
                      <c:pt idx="43">
                        <c:v>4.9242760132644885E-3</c:v>
                      </c:pt>
                      <c:pt idx="44">
                        <c:v>3.5066847960200766E-3</c:v>
                      </c:pt>
                    </c:numCache>
                  </c:numRef>
                </c:yVal>
                <c:smooth val="1"/>
                <c:extLst xmlns:c15="http://schemas.microsoft.com/office/drawing/2012/chart">
                  <c:ext xmlns:c16="http://schemas.microsoft.com/office/drawing/2014/chart" uri="{C3380CC4-5D6E-409C-BE32-E72D297353CC}">
                    <c16:uniqueId val="{00000008-AC41-4CAF-A260-35BEB623A4EC}"/>
                  </c:ext>
                </c:extLst>
              </c15:ser>
            </c15:filteredScatterSeries>
          </c:ext>
        </c:extLst>
      </c:scatterChart>
      <c:valAx>
        <c:axId val="46476672"/>
        <c:scaling>
          <c:orientation val="minMax"/>
          <c:max val="7"/>
          <c:min val="1"/>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vert="horz"/>
          <a:lstStyle/>
          <a:p>
            <a:pPr>
              <a:defRPr/>
            </a:pPr>
            <a:endParaRPr lang="en-US"/>
          </a:p>
        </c:txPr>
        <c:crossAx val="46477824"/>
        <c:crosses val="autoZero"/>
        <c:crossBetween val="midCat"/>
      </c:valAx>
      <c:valAx>
        <c:axId val="46477824"/>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00" sourceLinked="0"/>
        <c:majorTickMark val="none"/>
        <c:minorTickMark val="none"/>
        <c:tickLblPos val="nextTo"/>
        <c:spPr>
          <a:noFill/>
          <a:ln w="9525" cap="flat" cmpd="sng" algn="ctr">
            <a:solidFill>
              <a:schemeClr val="tx1">
                <a:lumMod val="25000"/>
                <a:lumOff val="75000"/>
              </a:schemeClr>
            </a:solidFill>
            <a:round/>
          </a:ln>
          <a:effectLst/>
        </c:spPr>
        <c:txPr>
          <a:bodyPr rot="-60000000" vert="horz"/>
          <a:lstStyle/>
          <a:p>
            <a:pPr>
              <a:defRPr/>
            </a:pPr>
            <a:endParaRPr lang="en-US"/>
          </a:p>
        </c:txPr>
        <c:crossAx val="46476672"/>
        <c:crosses val="autoZero"/>
        <c:crossBetween val="midCat"/>
      </c:valAx>
    </c:plotArea>
    <c:legend>
      <c:legendPos val="b"/>
      <c:layout>
        <c:manualLayout>
          <c:xMode val="edge"/>
          <c:yMode val="edge"/>
          <c:x val="0.20070656167979004"/>
          <c:y val="0.89510436195475584"/>
          <c:w val="0.61881519453274592"/>
          <c:h val="8.3889413823272085E-2"/>
        </c:manualLayout>
      </c:layout>
      <c:overlay val="0"/>
      <c:spPr>
        <a:noFill/>
        <a:ln>
          <a:noFill/>
        </a:ln>
        <a:effectLst/>
      </c:spPr>
      <c:txPr>
        <a:bodyPr rot="0" vert="horz"/>
        <a:lstStyle/>
        <a:p>
          <a:pPr>
            <a:defRPr/>
          </a:pPr>
          <a:endParaRPr lang="en-US"/>
        </a:p>
      </c:txPr>
    </c:legend>
    <c:plotVisOnly val="1"/>
    <c:dispBlanksAs val="gap"/>
    <c:showDLblsOverMax val="0"/>
  </c:chart>
  <c:spPr>
    <a:ln>
      <a:noFill/>
    </a:ln>
  </c:spPr>
  <c:txPr>
    <a:bodyPr/>
    <a:lstStyle/>
    <a:p>
      <a:pPr>
        <a:defRPr sz="16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2"/>
          <c:order val="1"/>
          <c:tx>
            <c:v>CO 2016</c:v>
          </c:tx>
          <c:spPr>
            <a:ln>
              <a:solidFill>
                <a:schemeClr val="accent1"/>
              </a:solidFill>
              <a:prstDash val="sysDot"/>
            </a:ln>
          </c:spPr>
          <c:marker>
            <c:symbol val="none"/>
          </c:marker>
          <c:xVal>
            <c:numRef>
              <c:f>'Dist-Compare'!$A$7:$A$67</c:f>
              <c:numCache>
                <c:formatCode>General</c:formatCode>
                <c:ptCount val="61"/>
                <c:pt idx="0">
                  <c:v>1</c:v>
                </c:pt>
                <c:pt idx="1">
                  <c:v>1.1000000000000001</c:v>
                </c:pt>
                <c:pt idx="2">
                  <c:v>1.2000000000000002</c:v>
                </c:pt>
                <c:pt idx="3">
                  <c:v>1.3000000000000003</c:v>
                </c:pt>
                <c:pt idx="4">
                  <c:v>1.4000000000000004</c:v>
                </c:pt>
                <c:pt idx="5">
                  <c:v>1.5000000000000004</c:v>
                </c:pt>
                <c:pt idx="6">
                  <c:v>1.6000000000000005</c:v>
                </c:pt>
                <c:pt idx="7">
                  <c:v>1.7000000000000006</c:v>
                </c:pt>
                <c:pt idx="8">
                  <c:v>1.8000000000000007</c:v>
                </c:pt>
                <c:pt idx="9">
                  <c:v>1.9000000000000008</c:v>
                </c:pt>
                <c:pt idx="10">
                  <c:v>2.0000000000000009</c:v>
                </c:pt>
                <c:pt idx="11">
                  <c:v>2.100000000000001</c:v>
                </c:pt>
                <c:pt idx="12">
                  <c:v>2.2000000000000011</c:v>
                </c:pt>
                <c:pt idx="13">
                  <c:v>2.3000000000000012</c:v>
                </c:pt>
                <c:pt idx="14">
                  <c:v>2.4000000000000012</c:v>
                </c:pt>
                <c:pt idx="15">
                  <c:v>2.5000000000000013</c:v>
                </c:pt>
                <c:pt idx="16">
                  <c:v>2.6000000000000014</c:v>
                </c:pt>
                <c:pt idx="17">
                  <c:v>2.7000000000000015</c:v>
                </c:pt>
                <c:pt idx="18">
                  <c:v>2.8000000000000016</c:v>
                </c:pt>
                <c:pt idx="19">
                  <c:v>2.9000000000000017</c:v>
                </c:pt>
                <c:pt idx="20">
                  <c:v>3.0000000000000018</c:v>
                </c:pt>
                <c:pt idx="21">
                  <c:v>3.1000000000000019</c:v>
                </c:pt>
                <c:pt idx="22">
                  <c:v>3.200000000000002</c:v>
                </c:pt>
                <c:pt idx="23">
                  <c:v>3.300000000000002</c:v>
                </c:pt>
                <c:pt idx="24">
                  <c:v>3.4000000000000021</c:v>
                </c:pt>
                <c:pt idx="25">
                  <c:v>3.5000000000000022</c:v>
                </c:pt>
                <c:pt idx="26">
                  <c:v>3.6000000000000023</c:v>
                </c:pt>
                <c:pt idx="27">
                  <c:v>3.7000000000000024</c:v>
                </c:pt>
                <c:pt idx="28">
                  <c:v>3.8000000000000025</c:v>
                </c:pt>
                <c:pt idx="29">
                  <c:v>3.9000000000000026</c:v>
                </c:pt>
                <c:pt idx="30">
                  <c:v>4.0000000000000027</c:v>
                </c:pt>
                <c:pt idx="31">
                  <c:v>4.1000000000000023</c:v>
                </c:pt>
                <c:pt idx="32">
                  <c:v>4.200000000000002</c:v>
                </c:pt>
                <c:pt idx="33">
                  <c:v>4.3000000000000016</c:v>
                </c:pt>
                <c:pt idx="34">
                  <c:v>4.4000000000000012</c:v>
                </c:pt>
                <c:pt idx="35">
                  <c:v>4.5000000000000009</c:v>
                </c:pt>
                <c:pt idx="36">
                  <c:v>4.6000000000000005</c:v>
                </c:pt>
                <c:pt idx="37">
                  <c:v>4.7</c:v>
                </c:pt>
                <c:pt idx="38">
                  <c:v>4.8</c:v>
                </c:pt>
                <c:pt idx="39">
                  <c:v>4.8999999999999995</c:v>
                </c:pt>
                <c:pt idx="40">
                  <c:v>4.9999999999999991</c:v>
                </c:pt>
                <c:pt idx="41">
                  <c:v>5.0999999999999988</c:v>
                </c:pt>
                <c:pt idx="42">
                  <c:v>5.1999999999999984</c:v>
                </c:pt>
                <c:pt idx="43">
                  <c:v>5.299999999999998</c:v>
                </c:pt>
                <c:pt idx="44">
                  <c:v>5.3999999999999977</c:v>
                </c:pt>
                <c:pt idx="45">
                  <c:v>5.4999999999999973</c:v>
                </c:pt>
                <c:pt idx="46">
                  <c:v>5.599999999999997</c:v>
                </c:pt>
                <c:pt idx="47">
                  <c:v>5.6999999999999966</c:v>
                </c:pt>
                <c:pt idx="48">
                  <c:v>5.7999999999999963</c:v>
                </c:pt>
                <c:pt idx="49">
                  <c:v>5.8999999999999959</c:v>
                </c:pt>
                <c:pt idx="50">
                  <c:v>5.9999999999999956</c:v>
                </c:pt>
                <c:pt idx="51">
                  <c:v>6.0999999999999952</c:v>
                </c:pt>
                <c:pt idx="52">
                  <c:v>6.1999999999999948</c:v>
                </c:pt>
                <c:pt idx="53">
                  <c:v>6.2999999999999945</c:v>
                </c:pt>
                <c:pt idx="54">
                  <c:v>6.3999999999999941</c:v>
                </c:pt>
                <c:pt idx="55">
                  <c:v>6.4999999999999938</c:v>
                </c:pt>
                <c:pt idx="56">
                  <c:v>6.5999999999999934</c:v>
                </c:pt>
                <c:pt idx="57">
                  <c:v>6.6999999999999931</c:v>
                </c:pt>
                <c:pt idx="58">
                  <c:v>6.7999999999999927</c:v>
                </c:pt>
                <c:pt idx="59">
                  <c:v>6.8999999999999924</c:v>
                </c:pt>
                <c:pt idx="60">
                  <c:v>6.999999999999992</c:v>
                </c:pt>
              </c:numCache>
            </c:numRef>
          </c:xVal>
          <c:yVal>
            <c:numRef>
              <c:f>'Dist-Compare'!$D$7:$D$67</c:f>
              <c:numCache>
                <c:formatCode>General</c:formatCode>
                <c:ptCount val="61"/>
                <c:pt idx="3">
                  <c:v>1.6536147103833609E-3</c:v>
                </c:pt>
                <c:pt idx="4">
                  <c:v>2.1834507767483679E-3</c:v>
                </c:pt>
                <c:pt idx="5">
                  <c:v>2.8617057023677629E-3</c:v>
                </c:pt>
                <c:pt idx="6">
                  <c:v>3.7228798185036643E-3</c:v>
                </c:pt>
                <c:pt idx="7">
                  <c:v>4.8073478600209859E-3</c:v>
                </c:pt>
                <c:pt idx="8">
                  <c:v>6.161756978352642E-3</c:v>
                </c:pt>
                <c:pt idx="9">
                  <c:v>7.8392780186129878E-3</c:v>
                </c:pt>
                <c:pt idx="10">
                  <c:v>9.8996548378577163E-3</c:v>
                </c:pt>
                <c:pt idx="11">
                  <c:v>1.2408992528233539E-2</c:v>
                </c:pt>
                <c:pt idx="12">
                  <c:v>1.5439224345619637E-2</c:v>
                </c:pt>
                <c:pt idx="13">
                  <c:v>1.9067199795392117E-2</c:v>
                </c:pt>
                <c:pt idx="14">
                  <c:v>2.3373343481966305E-2</c:v>
                </c:pt>
                <c:pt idx="15">
                  <c:v>2.8439846611894908E-2</c:v>
                </c:pt>
                <c:pt idx="16">
                  <c:v>3.4348370810960066E-2</c:v>
                </c:pt>
                <c:pt idx="17">
                  <c:v>4.1177267170879842E-2</c:v>
                </c:pt>
                <c:pt idx="18">
                  <c:v>4.8998341729587093E-2</c:v>
                </c:pt>
                <c:pt idx="19">
                  <c:v>5.7873230948672354E-2</c:v>
                </c:pt>
                <c:pt idx="20">
                  <c:v>6.7849485683795091E-2</c:v>
                </c:pt>
                <c:pt idx="21">
                  <c:v>7.8956497633097339E-2</c:v>
                </c:pt>
                <c:pt idx="22">
                  <c:v>9.1201435836543332E-2</c:v>
                </c:pt>
                <c:pt idx="23">
                  <c:v>0.10456538971576676</c:v>
                </c:pt>
                <c:pt idx="24">
                  <c:v>0.11899993649386084</c:v>
                </c:pt>
                <c:pt idx="25">
                  <c:v>0.13442436182758064</c:v>
                </c:pt>
                <c:pt idx="26">
                  <c:v>0.1507237606969403</c:v>
                </c:pt>
                <c:pt idx="27">
                  <c:v>0.16774822924015173</c:v>
                </c:pt>
                <c:pt idx="28">
                  <c:v>0.18531332639067893</c:v>
                </c:pt>
                <c:pt idx="29">
                  <c:v>0.20320193705057282</c:v>
                </c:pt>
                <c:pt idx="30">
                  <c:v>0.22116760751897593</c:v>
                </c:pt>
                <c:pt idx="31">
                  <c:v>0.23893935163340152</c:v>
                </c:pt>
                <c:pt idx="32">
                  <c:v>0.25622784638821544</c:v>
                </c:pt>
                <c:pt idx="33">
                  <c:v>0.27273285345368792</c:v>
                </c:pt>
                <c:pt idx="34">
                  <c:v>0.28815162347629608</c:v>
                </c:pt>
                <c:pt idx="35">
                  <c:v>0.30218796900712708</c:v>
                </c:pt>
                <c:pt idx="36">
                  <c:v>0.31456163489787936</c:v>
                </c:pt>
                <c:pt idx="37">
                  <c:v>0.32501755687182349</c:v>
                </c:pt>
                <c:pt idx="38">
                  <c:v>0.33333458345073208</c:v>
                </c:pt>
                <c:pt idx="39">
                  <c:v>0.33933324573384199</c:v>
                </c:pt>
                <c:pt idx="40">
                  <c:v>0.34288219415910243</c:v>
                </c:pt>
                <c:pt idx="41">
                  <c:v>0.34390297993251445</c:v>
                </c:pt>
                <c:pt idx="42">
                  <c:v>0.34237293806065838</c:v>
                </c:pt>
                <c:pt idx="43">
                  <c:v>0.33832602401753475</c:v>
                </c:pt>
                <c:pt idx="44">
                  <c:v>0.33185156091304618</c:v>
                </c:pt>
                <c:pt idx="45">
                  <c:v>0.32309096171855545</c:v>
                </c:pt>
                <c:pt idx="46">
                  <c:v>0.31223259452679358</c:v>
                </c:pt>
                <c:pt idx="47">
                  <c:v>0.29950505120453974</c:v>
                </c:pt>
                <c:pt idx="48">
                  <c:v>0.28516915524728736</c:v>
                </c:pt>
                <c:pt idx="49">
                  <c:v>0.26950909861805522</c:v>
                </c:pt>
                <c:pt idx="50">
                  <c:v>0.25282312697426312</c:v>
                </c:pt>
                <c:pt idx="51">
                  <c:v>0.23541419693620777</c:v>
                </c:pt>
                <c:pt idx="52">
                  <c:v>0.2175810087718619</c:v>
                </c:pt>
                <c:pt idx="53">
                  <c:v>0.19960977562529342</c:v>
                </c:pt>
                <c:pt idx="54">
                  <c:v>0.18176703018727441</c:v>
                </c:pt>
                <c:pt idx="55">
                  <c:v>0.16429369651660278</c:v>
                </c:pt>
                <c:pt idx="56">
                  <c:v>0.14740057416359414</c:v>
                </c:pt>
                <c:pt idx="57">
                  <c:v>0.13126529951597568</c:v>
                </c:pt>
                <c:pt idx="58">
                  <c:v>0.11603077072515529</c:v>
                </c:pt>
                <c:pt idx="59">
                  <c:v>0.10180495228887954</c:v>
                </c:pt>
              </c:numCache>
            </c:numRef>
          </c:yVal>
          <c:smooth val="1"/>
          <c:extLst>
            <c:ext xmlns:c16="http://schemas.microsoft.com/office/drawing/2014/chart" uri="{C3380CC4-5D6E-409C-BE32-E72D297353CC}">
              <c16:uniqueId val="{00000000-1028-460C-AA74-F226BEE8BE9D}"/>
            </c:ext>
          </c:extLst>
        </c:ser>
        <c:ser>
          <c:idx val="6"/>
          <c:order val="4"/>
          <c:tx>
            <c:v>CO 2017</c:v>
          </c:tx>
          <c:spPr>
            <a:ln>
              <a:solidFill>
                <a:schemeClr val="accent1"/>
              </a:solidFill>
              <a:prstDash val="dash"/>
            </a:ln>
          </c:spPr>
          <c:marker>
            <c:symbol val="none"/>
          </c:marker>
          <c:xVal>
            <c:numRef>
              <c:f>'Dist-Compare'!$A$7:$A$67</c:f>
              <c:numCache>
                <c:formatCode>General</c:formatCode>
                <c:ptCount val="61"/>
                <c:pt idx="0">
                  <c:v>1</c:v>
                </c:pt>
                <c:pt idx="1">
                  <c:v>1.1000000000000001</c:v>
                </c:pt>
                <c:pt idx="2">
                  <c:v>1.2000000000000002</c:v>
                </c:pt>
                <c:pt idx="3">
                  <c:v>1.3000000000000003</c:v>
                </c:pt>
                <c:pt idx="4">
                  <c:v>1.4000000000000004</c:v>
                </c:pt>
                <c:pt idx="5">
                  <c:v>1.5000000000000004</c:v>
                </c:pt>
                <c:pt idx="6">
                  <c:v>1.6000000000000005</c:v>
                </c:pt>
                <c:pt idx="7">
                  <c:v>1.7000000000000006</c:v>
                </c:pt>
                <c:pt idx="8">
                  <c:v>1.8000000000000007</c:v>
                </c:pt>
                <c:pt idx="9">
                  <c:v>1.9000000000000008</c:v>
                </c:pt>
                <c:pt idx="10">
                  <c:v>2.0000000000000009</c:v>
                </c:pt>
                <c:pt idx="11">
                  <c:v>2.100000000000001</c:v>
                </c:pt>
                <c:pt idx="12">
                  <c:v>2.2000000000000011</c:v>
                </c:pt>
                <c:pt idx="13">
                  <c:v>2.3000000000000012</c:v>
                </c:pt>
                <c:pt idx="14">
                  <c:v>2.4000000000000012</c:v>
                </c:pt>
                <c:pt idx="15">
                  <c:v>2.5000000000000013</c:v>
                </c:pt>
                <c:pt idx="16">
                  <c:v>2.6000000000000014</c:v>
                </c:pt>
                <c:pt idx="17">
                  <c:v>2.7000000000000015</c:v>
                </c:pt>
                <c:pt idx="18">
                  <c:v>2.8000000000000016</c:v>
                </c:pt>
                <c:pt idx="19">
                  <c:v>2.9000000000000017</c:v>
                </c:pt>
                <c:pt idx="20">
                  <c:v>3.0000000000000018</c:v>
                </c:pt>
                <c:pt idx="21">
                  <c:v>3.1000000000000019</c:v>
                </c:pt>
                <c:pt idx="22">
                  <c:v>3.200000000000002</c:v>
                </c:pt>
                <c:pt idx="23">
                  <c:v>3.300000000000002</c:v>
                </c:pt>
                <c:pt idx="24">
                  <c:v>3.4000000000000021</c:v>
                </c:pt>
                <c:pt idx="25">
                  <c:v>3.5000000000000022</c:v>
                </c:pt>
                <c:pt idx="26">
                  <c:v>3.6000000000000023</c:v>
                </c:pt>
                <c:pt idx="27">
                  <c:v>3.7000000000000024</c:v>
                </c:pt>
                <c:pt idx="28">
                  <c:v>3.8000000000000025</c:v>
                </c:pt>
                <c:pt idx="29">
                  <c:v>3.9000000000000026</c:v>
                </c:pt>
                <c:pt idx="30">
                  <c:v>4.0000000000000027</c:v>
                </c:pt>
                <c:pt idx="31">
                  <c:v>4.1000000000000023</c:v>
                </c:pt>
                <c:pt idx="32">
                  <c:v>4.200000000000002</c:v>
                </c:pt>
                <c:pt idx="33">
                  <c:v>4.3000000000000016</c:v>
                </c:pt>
                <c:pt idx="34">
                  <c:v>4.4000000000000012</c:v>
                </c:pt>
                <c:pt idx="35">
                  <c:v>4.5000000000000009</c:v>
                </c:pt>
                <c:pt idx="36">
                  <c:v>4.6000000000000005</c:v>
                </c:pt>
                <c:pt idx="37">
                  <c:v>4.7</c:v>
                </c:pt>
                <c:pt idx="38">
                  <c:v>4.8</c:v>
                </c:pt>
                <c:pt idx="39">
                  <c:v>4.8999999999999995</c:v>
                </c:pt>
                <c:pt idx="40">
                  <c:v>4.9999999999999991</c:v>
                </c:pt>
                <c:pt idx="41">
                  <c:v>5.0999999999999988</c:v>
                </c:pt>
                <c:pt idx="42">
                  <c:v>5.1999999999999984</c:v>
                </c:pt>
                <c:pt idx="43">
                  <c:v>5.299999999999998</c:v>
                </c:pt>
                <c:pt idx="44">
                  <c:v>5.3999999999999977</c:v>
                </c:pt>
                <c:pt idx="45">
                  <c:v>5.4999999999999973</c:v>
                </c:pt>
                <c:pt idx="46">
                  <c:v>5.599999999999997</c:v>
                </c:pt>
                <c:pt idx="47">
                  <c:v>5.6999999999999966</c:v>
                </c:pt>
                <c:pt idx="48">
                  <c:v>5.7999999999999963</c:v>
                </c:pt>
                <c:pt idx="49">
                  <c:v>5.8999999999999959</c:v>
                </c:pt>
                <c:pt idx="50">
                  <c:v>5.9999999999999956</c:v>
                </c:pt>
                <c:pt idx="51">
                  <c:v>6.0999999999999952</c:v>
                </c:pt>
                <c:pt idx="52">
                  <c:v>6.1999999999999948</c:v>
                </c:pt>
                <c:pt idx="53">
                  <c:v>6.2999999999999945</c:v>
                </c:pt>
                <c:pt idx="54">
                  <c:v>6.3999999999999941</c:v>
                </c:pt>
                <c:pt idx="55">
                  <c:v>6.4999999999999938</c:v>
                </c:pt>
                <c:pt idx="56">
                  <c:v>6.5999999999999934</c:v>
                </c:pt>
                <c:pt idx="57">
                  <c:v>6.6999999999999931</c:v>
                </c:pt>
                <c:pt idx="58">
                  <c:v>6.7999999999999927</c:v>
                </c:pt>
                <c:pt idx="59">
                  <c:v>6.8999999999999924</c:v>
                </c:pt>
                <c:pt idx="60">
                  <c:v>6.999999999999992</c:v>
                </c:pt>
              </c:numCache>
            </c:numRef>
          </c:xVal>
          <c:yVal>
            <c:numRef>
              <c:f>'Dist-Compare'!$H$7:$H$67</c:f>
              <c:numCache>
                <c:formatCode>General</c:formatCode>
                <c:ptCount val="61"/>
                <c:pt idx="19">
                  <c:v>8.8504872867282598E-3</c:v>
                </c:pt>
                <c:pt idx="20">
                  <c:v>1.2193658251226615E-2</c:v>
                </c:pt>
                <c:pt idx="21">
                  <c:v>1.6574057339277758E-2</c:v>
                </c:pt>
                <c:pt idx="22">
                  <c:v>2.2225504945394402E-2</c:v>
                </c:pt>
                <c:pt idx="23">
                  <c:v>2.9403729428537393E-2</c:v>
                </c:pt>
                <c:pt idx="24">
                  <c:v>3.837789766760849E-2</c:v>
                </c:pt>
                <c:pt idx="25">
                  <c:v>4.9418314035002159E-2</c:v>
                </c:pt>
                <c:pt idx="26">
                  <c:v>6.2780193619986394E-2</c:v>
                </c:pt>
                <c:pt idx="27">
                  <c:v>7.868380588244156E-2</c:v>
                </c:pt>
                <c:pt idx="28">
                  <c:v>9.7291757215557523E-2</c:v>
                </c:pt>
                <c:pt idx="29">
                  <c:v>0.11868469500212069</c:v>
                </c:pt>
                <c:pt idx="30">
                  <c:v>0.14283721384690989</c:v>
                </c:pt>
                <c:pt idx="31">
                  <c:v>0.16959615589062638</c:v>
                </c:pt>
                <c:pt idx="32">
                  <c:v>0.19866374571924669</c:v>
                </c:pt>
                <c:pt idx="33">
                  <c:v>0.22958801684452551</c:v>
                </c:pt>
                <c:pt idx="34">
                  <c:v>0.26176272029350656</c:v>
                </c:pt>
                <c:pt idx="35">
                  <c:v>0.29443833655509571</c:v>
                </c:pt>
                <c:pt idx="36">
                  <c:v>0.3267449599389009</c:v>
                </c:pt>
                <c:pt idx="37">
                  <c:v>0.35772675307539514</c:v>
                </c:pt>
                <c:pt idx="38">
                  <c:v>0.38638648351681193</c:v>
                </c:pt>
                <c:pt idx="39">
                  <c:v>0.41173748950902744</c:v>
                </c:pt>
                <c:pt idx="40">
                  <c:v>0.43285942708759045</c:v>
                </c:pt>
                <c:pt idx="41">
                  <c:v>0.44895346731958602</c:v>
                </c:pt>
                <c:pt idx="42">
                  <c:v>0.45939235260161992</c:v>
                </c:pt>
                <c:pt idx="43">
                  <c:v>0.46376094701708986</c:v>
                </c:pt>
                <c:pt idx="44">
                  <c:v>0.46188362825128948</c:v>
                </c:pt>
                <c:pt idx="45">
                  <c:v>0.45383600202615848</c:v>
                </c:pt>
                <c:pt idx="46">
                  <c:v>0.43993984999624602</c:v>
                </c:pt>
                <c:pt idx="47">
                  <c:v>0.42074178162300196</c:v>
                </c:pt>
                <c:pt idx="48">
                  <c:v>0.39697756403002116</c:v>
                </c:pt>
                <c:pt idx="49">
                  <c:v>0.36952537368755706</c:v>
                </c:pt>
                <c:pt idx="50">
                  <c:v>0.33935210607941607</c:v>
                </c:pt>
                <c:pt idx="51">
                  <c:v>0.30745730382757558</c:v>
                </c:pt>
                <c:pt idx="52">
                  <c:v>0.27481919401282845</c:v>
                </c:pt>
                <c:pt idx="53">
                  <c:v>0.24234680042244588</c:v>
                </c:pt>
                <c:pt idx="54">
                  <c:v>0.21084121035937986</c:v>
                </c:pt>
                <c:pt idx="55">
                  <c:v>0.18096796077028313</c:v>
                </c:pt>
                <c:pt idx="56">
                  <c:v>0.15324131358418119</c:v>
                </c:pt>
                <c:pt idx="57">
                  <c:v>0.12802005846360251</c:v>
                </c:pt>
                <c:pt idx="58">
                  <c:v>0.105513531235248</c:v>
                </c:pt>
                <c:pt idx="59">
                  <c:v>8.5795848988507742E-2</c:v>
                </c:pt>
                <c:pt idx="60">
                  <c:v>6.8825975569083861E-2</c:v>
                </c:pt>
              </c:numCache>
            </c:numRef>
          </c:yVal>
          <c:smooth val="1"/>
          <c:extLst>
            <c:ext xmlns:c16="http://schemas.microsoft.com/office/drawing/2014/chart" uri="{C3380CC4-5D6E-409C-BE32-E72D297353CC}">
              <c16:uniqueId val="{00000001-1028-460C-AA74-F226BEE8BE9D}"/>
            </c:ext>
          </c:extLst>
        </c:ser>
        <c:ser>
          <c:idx val="4"/>
          <c:order val="7"/>
          <c:tx>
            <c:v>CO 2018</c:v>
          </c:tx>
          <c:marker>
            <c:symbol val="none"/>
          </c:marker>
          <c:xVal>
            <c:numRef>
              <c:f>'Dist-Compare'!$A$7:$A$67</c:f>
              <c:numCache>
                <c:formatCode>General</c:formatCode>
                <c:ptCount val="61"/>
                <c:pt idx="0">
                  <c:v>1</c:v>
                </c:pt>
                <c:pt idx="1">
                  <c:v>1.1000000000000001</c:v>
                </c:pt>
                <c:pt idx="2">
                  <c:v>1.2000000000000002</c:v>
                </c:pt>
                <c:pt idx="3">
                  <c:v>1.3000000000000003</c:v>
                </c:pt>
                <c:pt idx="4">
                  <c:v>1.4000000000000004</c:v>
                </c:pt>
                <c:pt idx="5">
                  <c:v>1.5000000000000004</c:v>
                </c:pt>
                <c:pt idx="6">
                  <c:v>1.6000000000000005</c:v>
                </c:pt>
                <c:pt idx="7">
                  <c:v>1.7000000000000006</c:v>
                </c:pt>
                <c:pt idx="8">
                  <c:v>1.8000000000000007</c:v>
                </c:pt>
                <c:pt idx="9">
                  <c:v>1.9000000000000008</c:v>
                </c:pt>
                <c:pt idx="10">
                  <c:v>2.0000000000000009</c:v>
                </c:pt>
                <c:pt idx="11">
                  <c:v>2.100000000000001</c:v>
                </c:pt>
                <c:pt idx="12">
                  <c:v>2.2000000000000011</c:v>
                </c:pt>
                <c:pt idx="13">
                  <c:v>2.3000000000000012</c:v>
                </c:pt>
                <c:pt idx="14">
                  <c:v>2.4000000000000012</c:v>
                </c:pt>
                <c:pt idx="15">
                  <c:v>2.5000000000000013</c:v>
                </c:pt>
                <c:pt idx="16">
                  <c:v>2.6000000000000014</c:v>
                </c:pt>
                <c:pt idx="17">
                  <c:v>2.7000000000000015</c:v>
                </c:pt>
                <c:pt idx="18">
                  <c:v>2.8000000000000016</c:v>
                </c:pt>
                <c:pt idx="19">
                  <c:v>2.9000000000000017</c:v>
                </c:pt>
                <c:pt idx="20">
                  <c:v>3.0000000000000018</c:v>
                </c:pt>
                <c:pt idx="21">
                  <c:v>3.1000000000000019</c:v>
                </c:pt>
                <c:pt idx="22">
                  <c:v>3.200000000000002</c:v>
                </c:pt>
                <c:pt idx="23">
                  <c:v>3.300000000000002</c:v>
                </c:pt>
                <c:pt idx="24">
                  <c:v>3.4000000000000021</c:v>
                </c:pt>
                <c:pt idx="25">
                  <c:v>3.5000000000000022</c:v>
                </c:pt>
                <c:pt idx="26">
                  <c:v>3.6000000000000023</c:v>
                </c:pt>
                <c:pt idx="27">
                  <c:v>3.7000000000000024</c:v>
                </c:pt>
                <c:pt idx="28">
                  <c:v>3.8000000000000025</c:v>
                </c:pt>
                <c:pt idx="29">
                  <c:v>3.9000000000000026</c:v>
                </c:pt>
                <c:pt idx="30">
                  <c:v>4.0000000000000027</c:v>
                </c:pt>
                <c:pt idx="31">
                  <c:v>4.1000000000000023</c:v>
                </c:pt>
                <c:pt idx="32">
                  <c:v>4.200000000000002</c:v>
                </c:pt>
                <c:pt idx="33">
                  <c:v>4.3000000000000016</c:v>
                </c:pt>
                <c:pt idx="34">
                  <c:v>4.4000000000000012</c:v>
                </c:pt>
                <c:pt idx="35">
                  <c:v>4.5000000000000009</c:v>
                </c:pt>
                <c:pt idx="36">
                  <c:v>4.6000000000000005</c:v>
                </c:pt>
                <c:pt idx="37">
                  <c:v>4.7</c:v>
                </c:pt>
                <c:pt idx="38">
                  <c:v>4.8</c:v>
                </c:pt>
                <c:pt idx="39">
                  <c:v>4.8999999999999995</c:v>
                </c:pt>
                <c:pt idx="40">
                  <c:v>4.9999999999999991</c:v>
                </c:pt>
                <c:pt idx="41">
                  <c:v>5.0999999999999988</c:v>
                </c:pt>
                <c:pt idx="42">
                  <c:v>5.1999999999999984</c:v>
                </c:pt>
                <c:pt idx="43">
                  <c:v>5.299999999999998</c:v>
                </c:pt>
                <c:pt idx="44">
                  <c:v>5.3999999999999977</c:v>
                </c:pt>
                <c:pt idx="45">
                  <c:v>5.4999999999999973</c:v>
                </c:pt>
                <c:pt idx="46">
                  <c:v>5.599999999999997</c:v>
                </c:pt>
                <c:pt idx="47">
                  <c:v>5.6999999999999966</c:v>
                </c:pt>
                <c:pt idx="48">
                  <c:v>5.7999999999999963</c:v>
                </c:pt>
                <c:pt idx="49">
                  <c:v>5.8999999999999959</c:v>
                </c:pt>
                <c:pt idx="50">
                  <c:v>5.9999999999999956</c:v>
                </c:pt>
                <c:pt idx="51">
                  <c:v>6.0999999999999952</c:v>
                </c:pt>
                <c:pt idx="52">
                  <c:v>6.1999999999999948</c:v>
                </c:pt>
                <c:pt idx="53">
                  <c:v>6.2999999999999945</c:v>
                </c:pt>
                <c:pt idx="54">
                  <c:v>6.3999999999999941</c:v>
                </c:pt>
                <c:pt idx="55">
                  <c:v>6.4999999999999938</c:v>
                </c:pt>
                <c:pt idx="56">
                  <c:v>6.5999999999999934</c:v>
                </c:pt>
                <c:pt idx="57">
                  <c:v>6.6999999999999931</c:v>
                </c:pt>
                <c:pt idx="58">
                  <c:v>6.7999999999999927</c:v>
                </c:pt>
                <c:pt idx="59">
                  <c:v>6.8999999999999924</c:v>
                </c:pt>
                <c:pt idx="60">
                  <c:v>6.999999999999992</c:v>
                </c:pt>
              </c:numCache>
            </c:numRef>
          </c:xVal>
          <c:yVal>
            <c:numRef>
              <c:f>'Dist-Compare'!$L$7:$L$67</c:f>
              <c:numCache>
                <c:formatCode>General</c:formatCode>
                <c:ptCount val="61"/>
                <c:pt idx="24">
                  <c:v>4.8789812984946033E-3</c:v>
                </c:pt>
                <c:pt idx="25">
                  <c:v>7.3180350282293178E-3</c:v>
                </c:pt>
                <c:pt idx="26">
                  <c:v>1.0777770800902519E-2</c:v>
                </c:pt>
                <c:pt idx="27">
                  <c:v>1.5585923228479294E-2</c:v>
                </c:pt>
                <c:pt idx="28">
                  <c:v>2.21312146790133E-2</c:v>
                </c:pt>
                <c:pt idx="29">
                  <c:v>3.085653092544292E-2</c:v>
                </c:pt>
                <c:pt idx="30">
                  <c:v>4.2243323133761709E-2</c:v>
                </c:pt>
                <c:pt idx="31">
                  <c:v>5.6785595084455916E-2</c:v>
                </c:pt>
                <c:pt idx="32">
                  <c:v>7.4952723246501846E-2</c:v>
                </c:pt>
                <c:pt idx="33">
                  <c:v>9.7141718282746273E-2</c:v>
                </c:pt>
                <c:pt idx="34">
                  <c:v>0.12362129108518422</c:v>
                </c:pt>
                <c:pt idx="35">
                  <c:v>0.15447204571520587</c:v>
                </c:pt>
                <c:pt idx="36">
                  <c:v>0.18952899093064152</c:v>
                </c:pt>
                <c:pt idx="37">
                  <c:v>0.22833397223327581</c:v>
                </c:pt>
                <c:pt idx="38">
                  <c:v>0.27010619361934252</c:v>
                </c:pt>
                <c:pt idx="39">
                  <c:v>0.31373840397074554</c:v>
                </c:pt>
                <c:pt idx="40">
                  <c:v>0.3578244004369624</c:v>
                </c:pt>
                <c:pt idx="41">
                  <c:v>0.40072030650319379</c:v>
                </c:pt>
                <c:pt idx="42">
                  <c:v>0.4406379303538252</c:v>
                </c:pt>
                <c:pt idx="43">
                  <c:v>0.47576395508689057</c:v>
                </c:pt>
                <c:pt idx="44">
                  <c:v>0.50439447668085968</c:v>
                </c:pt>
                <c:pt idx="45">
                  <c:v>0.5250712481788169</c:v>
                </c:pt>
                <c:pt idx="46">
                  <c:v>0.5367045569862714</c:v>
                </c:pt>
                <c:pt idx="47">
                  <c:v>0.53866834754349913</c:v>
                </c:pt>
                <c:pt idx="48">
                  <c:v>0.53085603664274306</c:v>
                </c:pt>
                <c:pt idx="49">
                  <c:v>0.51369009648843666</c:v>
                </c:pt>
                <c:pt idx="50">
                  <c:v>0.48808420646970552</c:v>
                </c:pt>
                <c:pt idx="51">
                  <c:v>0.45536269221682291</c:v>
                </c:pt>
                <c:pt idx="52">
                  <c:v>0.41714713628666417</c:v>
                </c:pt>
                <c:pt idx="53">
                  <c:v>0.37522366074749186</c:v>
                </c:pt>
                <c:pt idx="54">
                  <c:v>0.33140594522308192</c:v>
                </c:pt>
                <c:pt idx="55">
                  <c:v>0.28740843067843935</c:v>
                </c:pt>
                <c:pt idx="56">
                  <c:v>0.24474162585653797</c:v>
                </c:pt>
                <c:pt idx="57">
                  <c:v>0.20463754052308794</c:v>
                </c:pt>
                <c:pt idx="58">
                  <c:v>0.16800875109971775</c:v>
                </c:pt>
                <c:pt idx="59">
                  <c:v>0.13544021319284871</c:v>
                </c:pt>
                <c:pt idx="60">
                  <c:v>0.10720930563065004</c:v>
                </c:pt>
              </c:numCache>
            </c:numRef>
          </c:yVal>
          <c:smooth val="1"/>
          <c:extLst>
            <c:ext xmlns:c16="http://schemas.microsoft.com/office/drawing/2014/chart" uri="{C3380CC4-5D6E-409C-BE32-E72D297353CC}">
              <c16:uniqueId val="{00000002-1028-460C-AA74-F226BEE8BE9D}"/>
            </c:ext>
          </c:extLst>
        </c:ser>
        <c:dLbls>
          <c:showLegendKey val="0"/>
          <c:showVal val="0"/>
          <c:showCatName val="0"/>
          <c:showSerName val="0"/>
          <c:showPercent val="0"/>
          <c:showBubbleSize val="0"/>
        </c:dLbls>
        <c:axId val="46476672"/>
        <c:axId val="46477824"/>
        <c:extLst>
          <c:ext xmlns:c15="http://schemas.microsoft.com/office/drawing/2012/chart" uri="{02D57815-91ED-43cb-92C2-25804820EDAC}">
            <c15:filteredScatterSeries>
              <c15:ser>
                <c:idx val="1"/>
                <c:order val="0"/>
                <c:tx>
                  <c:v>ES 2016</c:v>
                </c:tx>
                <c:spPr>
                  <a:ln>
                    <a:solidFill>
                      <a:schemeClr val="accent2">
                        <a:lumMod val="75000"/>
                      </a:schemeClr>
                    </a:solidFill>
                    <a:prstDash val="sysDot"/>
                  </a:ln>
                </c:spPr>
                <c:marker>
                  <c:symbol val="none"/>
                </c:marker>
                <c:xVal>
                  <c:numRef>
                    <c:extLst>
                      <c:ext uri="{02D57815-91ED-43cb-92C2-25804820EDAC}">
                        <c15:formulaRef>
                          <c15:sqref>'Dist-Compare'!$A$7:$A$67</c15:sqref>
                        </c15:formulaRef>
                      </c:ext>
                    </c:extLst>
                    <c:numCache>
                      <c:formatCode>General</c:formatCode>
                      <c:ptCount val="61"/>
                      <c:pt idx="0">
                        <c:v>1</c:v>
                      </c:pt>
                      <c:pt idx="1">
                        <c:v>1.1000000000000001</c:v>
                      </c:pt>
                      <c:pt idx="2">
                        <c:v>1.2000000000000002</c:v>
                      </c:pt>
                      <c:pt idx="3">
                        <c:v>1.3000000000000003</c:v>
                      </c:pt>
                      <c:pt idx="4">
                        <c:v>1.4000000000000004</c:v>
                      </c:pt>
                      <c:pt idx="5">
                        <c:v>1.5000000000000004</c:v>
                      </c:pt>
                      <c:pt idx="6">
                        <c:v>1.6000000000000005</c:v>
                      </c:pt>
                      <c:pt idx="7">
                        <c:v>1.7000000000000006</c:v>
                      </c:pt>
                      <c:pt idx="8">
                        <c:v>1.8000000000000007</c:v>
                      </c:pt>
                      <c:pt idx="9">
                        <c:v>1.9000000000000008</c:v>
                      </c:pt>
                      <c:pt idx="10">
                        <c:v>2.0000000000000009</c:v>
                      </c:pt>
                      <c:pt idx="11">
                        <c:v>2.100000000000001</c:v>
                      </c:pt>
                      <c:pt idx="12">
                        <c:v>2.2000000000000011</c:v>
                      </c:pt>
                      <c:pt idx="13">
                        <c:v>2.3000000000000012</c:v>
                      </c:pt>
                      <c:pt idx="14">
                        <c:v>2.4000000000000012</c:v>
                      </c:pt>
                      <c:pt idx="15">
                        <c:v>2.5000000000000013</c:v>
                      </c:pt>
                      <c:pt idx="16">
                        <c:v>2.6000000000000014</c:v>
                      </c:pt>
                      <c:pt idx="17">
                        <c:v>2.7000000000000015</c:v>
                      </c:pt>
                      <c:pt idx="18">
                        <c:v>2.8000000000000016</c:v>
                      </c:pt>
                      <c:pt idx="19">
                        <c:v>2.9000000000000017</c:v>
                      </c:pt>
                      <c:pt idx="20">
                        <c:v>3.0000000000000018</c:v>
                      </c:pt>
                      <c:pt idx="21">
                        <c:v>3.1000000000000019</c:v>
                      </c:pt>
                      <c:pt idx="22">
                        <c:v>3.200000000000002</c:v>
                      </c:pt>
                      <c:pt idx="23">
                        <c:v>3.300000000000002</c:v>
                      </c:pt>
                      <c:pt idx="24">
                        <c:v>3.4000000000000021</c:v>
                      </c:pt>
                      <c:pt idx="25">
                        <c:v>3.5000000000000022</c:v>
                      </c:pt>
                      <c:pt idx="26">
                        <c:v>3.6000000000000023</c:v>
                      </c:pt>
                      <c:pt idx="27">
                        <c:v>3.7000000000000024</c:v>
                      </c:pt>
                      <c:pt idx="28">
                        <c:v>3.8000000000000025</c:v>
                      </c:pt>
                      <c:pt idx="29">
                        <c:v>3.9000000000000026</c:v>
                      </c:pt>
                      <c:pt idx="30">
                        <c:v>4.0000000000000027</c:v>
                      </c:pt>
                      <c:pt idx="31">
                        <c:v>4.1000000000000023</c:v>
                      </c:pt>
                      <c:pt idx="32">
                        <c:v>4.200000000000002</c:v>
                      </c:pt>
                      <c:pt idx="33">
                        <c:v>4.3000000000000016</c:v>
                      </c:pt>
                      <c:pt idx="34">
                        <c:v>4.4000000000000012</c:v>
                      </c:pt>
                      <c:pt idx="35">
                        <c:v>4.5000000000000009</c:v>
                      </c:pt>
                      <c:pt idx="36">
                        <c:v>4.6000000000000005</c:v>
                      </c:pt>
                      <c:pt idx="37">
                        <c:v>4.7</c:v>
                      </c:pt>
                      <c:pt idx="38">
                        <c:v>4.8</c:v>
                      </c:pt>
                      <c:pt idx="39">
                        <c:v>4.8999999999999995</c:v>
                      </c:pt>
                      <c:pt idx="40">
                        <c:v>4.9999999999999991</c:v>
                      </c:pt>
                      <c:pt idx="41">
                        <c:v>5.0999999999999988</c:v>
                      </c:pt>
                      <c:pt idx="42">
                        <c:v>5.1999999999999984</c:v>
                      </c:pt>
                      <c:pt idx="43">
                        <c:v>5.299999999999998</c:v>
                      </c:pt>
                      <c:pt idx="44">
                        <c:v>5.3999999999999977</c:v>
                      </c:pt>
                      <c:pt idx="45">
                        <c:v>5.4999999999999973</c:v>
                      </c:pt>
                      <c:pt idx="46">
                        <c:v>5.599999999999997</c:v>
                      </c:pt>
                      <c:pt idx="47">
                        <c:v>5.6999999999999966</c:v>
                      </c:pt>
                      <c:pt idx="48">
                        <c:v>5.7999999999999963</c:v>
                      </c:pt>
                      <c:pt idx="49">
                        <c:v>5.8999999999999959</c:v>
                      </c:pt>
                      <c:pt idx="50">
                        <c:v>5.9999999999999956</c:v>
                      </c:pt>
                      <c:pt idx="51">
                        <c:v>6.0999999999999952</c:v>
                      </c:pt>
                      <c:pt idx="52">
                        <c:v>6.1999999999999948</c:v>
                      </c:pt>
                      <c:pt idx="53">
                        <c:v>6.2999999999999945</c:v>
                      </c:pt>
                      <c:pt idx="54">
                        <c:v>6.3999999999999941</c:v>
                      </c:pt>
                      <c:pt idx="55">
                        <c:v>6.4999999999999938</c:v>
                      </c:pt>
                      <c:pt idx="56">
                        <c:v>6.5999999999999934</c:v>
                      </c:pt>
                      <c:pt idx="57">
                        <c:v>6.6999999999999931</c:v>
                      </c:pt>
                      <c:pt idx="58">
                        <c:v>6.7999999999999927</c:v>
                      </c:pt>
                      <c:pt idx="59">
                        <c:v>6.8999999999999924</c:v>
                      </c:pt>
                      <c:pt idx="60">
                        <c:v>6.999999999999992</c:v>
                      </c:pt>
                    </c:numCache>
                  </c:numRef>
                </c:xVal>
                <c:yVal>
                  <c:numRef>
                    <c:extLst>
                      <c:ext uri="{02D57815-91ED-43cb-92C2-25804820EDAC}">
                        <c15:formulaRef>
                          <c15:sqref>'Dist-Compare'!$C$7:$C$67</c15:sqref>
                        </c15:formulaRef>
                      </c:ext>
                    </c:extLst>
                    <c:numCache>
                      <c:formatCode>General</c:formatCode>
                      <c:ptCount val="61"/>
                      <c:pt idx="13">
                        <c:v>4.1698224857514667E-4</c:v>
                      </c:pt>
                      <c:pt idx="14">
                        <c:v>6.2746357834115012E-4</c:v>
                      </c:pt>
                      <c:pt idx="15">
                        <c:v>9.3260516546119247E-4</c:v>
                      </c:pt>
                      <c:pt idx="16">
                        <c:v>1.3691324094144725E-3</c:v>
                      </c:pt>
                      <c:pt idx="17">
                        <c:v>1.9853241483156281E-3</c:v>
                      </c:pt>
                      <c:pt idx="18">
                        <c:v>2.8435164104586557E-3</c:v>
                      </c:pt>
                      <c:pt idx="19">
                        <c:v>4.0227069200214583E-3</c:v>
                      </c:pt>
                      <c:pt idx="20">
                        <c:v>5.6210750769815077E-3</c:v>
                      </c:pt>
                      <c:pt idx="21">
                        <c:v>7.7581597671979984E-3</c:v>
                      </c:pt>
                      <c:pt idx="22">
                        <c:v>1.0576364061485828E-2</c:v>
                      </c:pt>
                      <c:pt idx="23">
                        <c:v>1.4241390804605344E-2</c:v>
                      </c:pt>
                      <c:pt idx="24">
                        <c:v>1.8941168018549719E-2</c:v>
                      </c:pt>
                      <c:pt idx="25">
                        <c:v>2.4882811438714465E-2</c:v>
                      </c:pt>
                      <c:pt idx="26">
                        <c:v>3.2287207159315573E-2</c:v>
                      </c:pt>
                      <c:pt idx="27">
                        <c:v>4.138089234559169E-2</c:v>
                      </c:pt>
                      <c:pt idx="28">
                        <c:v>5.2385074128746469E-2</c:v>
                      </c:pt>
                      <c:pt idx="29">
                        <c:v>6.5501857171538821E-2</c:v>
                      </c:pt>
                      <c:pt idx="30">
                        <c:v>8.0898040872456001E-2</c:v>
                      </c:pt>
                      <c:pt idx="31">
                        <c:v>9.8687178989546917E-2</c:v>
                      </c:pt>
                      <c:pt idx="32">
                        <c:v>0.11891093794794316</c:v>
                      </c:pt>
                      <c:pt idx="33">
                        <c:v>0.14152110619852165</c:v>
                      </c:pt>
                      <c:pt idx="34">
                        <c:v>0.16636385070638346</c:v>
                      </c:pt>
                      <c:pt idx="35">
                        <c:v>0.193167942222425</c:v>
                      </c:pt>
                      <c:pt idx="36">
                        <c:v>0.22153863851525354</c:v>
                      </c:pt>
                      <c:pt idx="37">
                        <c:v>0.25095869718569386</c:v>
                      </c:pt>
                      <c:pt idx="38">
                        <c:v>0.28079757934794491</c:v>
                      </c:pt>
                      <c:pt idx="39">
                        <c:v>0.31032931856138768</c:v>
                      </c:pt>
                      <c:pt idx="40">
                        <c:v>0.33875880773390765</c:v>
                      </c:pt>
                      <c:pt idx="41">
                        <c:v>0.36525546560204464</c:v>
                      </c:pt>
                      <c:pt idx="42">
                        <c:v>0.38899246664690817</c:v>
                      </c:pt>
                      <c:pt idx="43">
                        <c:v>0.40918904478147</c:v>
                      </c:pt>
                      <c:pt idx="44">
                        <c:v>0.42515289891291241</c:v>
                      </c:pt>
                      <c:pt idx="45">
                        <c:v>0.43631950835586492</c:v>
                      </c:pt>
                      <c:pt idx="46">
                        <c:v>0.44228525145994679</c:v>
                      </c:pt>
                      <c:pt idx="47">
                        <c:v>0.44283161982961866</c:v>
                      </c:pt>
                      <c:pt idx="48">
                        <c:v>0.43793850282215985</c:v>
                      </c:pt>
                      <c:pt idx="49">
                        <c:v>0.42778541621779381</c:v>
                      </c:pt>
                      <c:pt idx="50">
                        <c:v>0.41274057039797607</c:v>
                      </c:pt>
                      <c:pt idx="51">
                        <c:v>0.39333870622634293</c:v>
                      </c:pt>
                      <c:pt idx="52">
                        <c:v>0.37024955876866761</c:v>
                      </c:pt>
                      <c:pt idx="53">
                        <c:v>0.344239541036168</c:v>
                      </c:pt>
                      <c:pt idx="54">
                        <c:v>0.31612969926060019</c:v>
                      </c:pt>
                      <c:pt idx="55">
                        <c:v>0.28675313989248818</c:v>
                      </c:pt>
                      <c:pt idx="56">
                        <c:v>0.25691496705850525</c:v>
                      </c:pt>
                      <c:pt idx="57">
                        <c:v>0.22735733446946088</c:v>
                      </c:pt>
                      <c:pt idx="58">
                        <c:v>0.19873157388282489</c:v>
                      </c:pt>
                      <c:pt idx="59">
                        <c:v>0.17157859799489483</c:v>
                      </c:pt>
                      <c:pt idx="60">
                        <c:v>0.14631798015768879</c:v>
                      </c:pt>
                    </c:numCache>
                  </c:numRef>
                </c:yVal>
                <c:smooth val="1"/>
                <c:extLst>
                  <c:ext xmlns:c16="http://schemas.microsoft.com/office/drawing/2014/chart" uri="{C3380CC4-5D6E-409C-BE32-E72D297353CC}">
                    <c16:uniqueId val="{00000003-1028-460C-AA74-F226BEE8BE9D}"/>
                  </c:ext>
                </c:extLst>
              </c15:ser>
            </c15:filteredScatterSeries>
            <c15:filteredScatterSeries>
              <c15:ser>
                <c:idx val="3"/>
                <c:order val="2"/>
                <c:tx>
                  <c:v>IS 2016</c:v>
                </c:tx>
                <c:spPr>
                  <a:ln>
                    <a:solidFill>
                      <a:schemeClr val="accent6">
                        <a:lumMod val="75000"/>
                      </a:schemeClr>
                    </a:solidFill>
                    <a:prstDash val="sysDot"/>
                  </a:ln>
                </c:spPr>
                <c:marker>
                  <c:symbol val="none"/>
                </c:marker>
                <c:xVal>
                  <c:numRef>
                    <c:extLst xmlns:c15="http://schemas.microsoft.com/office/drawing/2012/chart">
                      <c:ext xmlns:c15="http://schemas.microsoft.com/office/drawing/2012/chart" uri="{02D57815-91ED-43cb-92C2-25804820EDAC}">
                        <c15:formulaRef>
                          <c15:sqref>'Dist-Compare'!$A$7:$A$67</c15:sqref>
                        </c15:formulaRef>
                      </c:ext>
                    </c:extLst>
                    <c:numCache>
                      <c:formatCode>General</c:formatCode>
                      <c:ptCount val="61"/>
                      <c:pt idx="0">
                        <c:v>1</c:v>
                      </c:pt>
                      <c:pt idx="1">
                        <c:v>1.1000000000000001</c:v>
                      </c:pt>
                      <c:pt idx="2">
                        <c:v>1.2000000000000002</c:v>
                      </c:pt>
                      <c:pt idx="3">
                        <c:v>1.3000000000000003</c:v>
                      </c:pt>
                      <c:pt idx="4">
                        <c:v>1.4000000000000004</c:v>
                      </c:pt>
                      <c:pt idx="5">
                        <c:v>1.5000000000000004</c:v>
                      </c:pt>
                      <c:pt idx="6">
                        <c:v>1.6000000000000005</c:v>
                      </c:pt>
                      <c:pt idx="7">
                        <c:v>1.7000000000000006</c:v>
                      </c:pt>
                      <c:pt idx="8">
                        <c:v>1.8000000000000007</c:v>
                      </c:pt>
                      <c:pt idx="9">
                        <c:v>1.9000000000000008</c:v>
                      </c:pt>
                      <c:pt idx="10">
                        <c:v>2.0000000000000009</c:v>
                      </c:pt>
                      <c:pt idx="11">
                        <c:v>2.100000000000001</c:v>
                      </c:pt>
                      <c:pt idx="12">
                        <c:v>2.2000000000000011</c:v>
                      </c:pt>
                      <c:pt idx="13">
                        <c:v>2.3000000000000012</c:v>
                      </c:pt>
                      <c:pt idx="14">
                        <c:v>2.4000000000000012</c:v>
                      </c:pt>
                      <c:pt idx="15">
                        <c:v>2.5000000000000013</c:v>
                      </c:pt>
                      <c:pt idx="16">
                        <c:v>2.6000000000000014</c:v>
                      </c:pt>
                      <c:pt idx="17">
                        <c:v>2.7000000000000015</c:v>
                      </c:pt>
                      <c:pt idx="18">
                        <c:v>2.8000000000000016</c:v>
                      </c:pt>
                      <c:pt idx="19">
                        <c:v>2.9000000000000017</c:v>
                      </c:pt>
                      <c:pt idx="20">
                        <c:v>3.0000000000000018</c:v>
                      </c:pt>
                      <c:pt idx="21">
                        <c:v>3.1000000000000019</c:v>
                      </c:pt>
                      <c:pt idx="22">
                        <c:v>3.200000000000002</c:v>
                      </c:pt>
                      <c:pt idx="23">
                        <c:v>3.300000000000002</c:v>
                      </c:pt>
                      <c:pt idx="24">
                        <c:v>3.4000000000000021</c:v>
                      </c:pt>
                      <c:pt idx="25">
                        <c:v>3.5000000000000022</c:v>
                      </c:pt>
                      <c:pt idx="26">
                        <c:v>3.6000000000000023</c:v>
                      </c:pt>
                      <c:pt idx="27">
                        <c:v>3.7000000000000024</c:v>
                      </c:pt>
                      <c:pt idx="28">
                        <c:v>3.8000000000000025</c:v>
                      </c:pt>
                      <c:pt idx="29">
                        <c:v>3.9000000000000026</c:v>
                      </c:pt>
                      <c:pt idx="30">
                        <c:v>4.0000000000000027</c:v>
                      </c:pt>
                      <c:pt idx="31">
                        <c:v>4.1000000000000023</c:v>
                      </c:pt>
                      <c:pt idx="32">
                        <c:v>4.200000000000002</c:v>
                      </c:pt>
                      <c:pt idx="33">
                        <c:v>4.3000000000000016</c:v>
                      </c:pt>
                      <c:pt idx="34">
                        <c:v>4.4000000000000012</c:v>
                      </c:pt>
                      <c:pt idx="35">
                        <c:v>4.5000000000000009</c:v>
                      </c:pt>
                      <c:pt idx="36">
                        <c:v>4.6000000000000005</c:v>
                      </c:pt>
                      <c:pt idx="37">
                        <c:v>4.7</c:v>
                      </c:pt>
                      <c:pt idx="38">
                        <c:v>4.8</c:v>
                      </c:pt>
                      <c:pt idx="39">
                        <c:v>4.8999999999999995</c:v>
                      </c:pt>
                      <c:pt idx="40">
                        <c:v>4.9999999999999991</c:v>
                      </c:pt>
                      <c:pt idx="41">
                        <c:v>5.0999999999999988</c:v>
                      </c:pt>
                      <c:pt idx="42">
                        <c:v>5.1999999999999984</c:v>
                      </c:pt>
                      <c:pt idx="43">
                        <c:v>5.299999999999998</c:v>
                      </c:pt>
                      <c:pt idx="44">
                        <c:v>5.3999999999999977</c:v>
                      </c:pt>
                      <c:pt idx="45">
                        <c:v>5.4999999999999973</c:v>
                      </c:pt>
                      <c:pt idx="46">
                        <c:v>5.599999999999997</c:v>
                      </c:pt>
                      <c:pt idx="47">
                        <c:v>5.6999999999999966</c:v>
                      </c:pt>
                      <c:pt idx="48">
                        <c:v>5.7999999999999963</c:v>
                      </c:pt>
                      <c:pt idx="49">
                        <c:v>5.8999999999999959</c:v>
                      </c:pt>
                      <c:pt idx="50">
                        <c:v>5.9999999999999956</c:v>
                      </c:pt>
                      <c:pt idx="51">
                        <c:v>6.0999999999999952</c:v>
                      </c:pt>
                      <c:pt idx="52">
                        <c:v>6.1999999999999948</c:v>
                      </c:pt>
                      <c:pt idx="53">
                        <c:v>6.2999999999999945</c:v>
                      </c:pt>
                      <c:pt idx="54">
                        <c:v>6.3999999999999941</c:v>
                      </c:pt>
                      <c:pt idx="55">
                        <c:v>6.4999999999999938</c:v>
                      </c:pt>
                      <c:pt idx="56">
                        <c:v>6.5999999999999934</c:v>
                      </c:pt>
                      <c:pt idx="57">
                        <c:v>6.6999999999999931</c:v>
                      </c:pt>
                      <c:pt idx="58">
                        <c:v>6.7999999999999927</c:v>
                      </c:pt>
                      <c:pt idx="59">
                        <c:v>6.8999999999999924</c:v>
                      </c:pt>
                      <c:pt idx="60">
                        <c:v>6.999999999999992</c:v>
                      </c:pt>
                    </c:numCache>
                  </c:numRef>
                </c:xVal>
                <c:yVal>
                  <c:numRef>
                    <c:extLst xmlns:c15="http://schemas.microsoft.com/office/drawing/2012/chart">
                      <c:ext xmlns:c15="http://schemas.microsoft.com/office/drawing/2012/chart" uri="{02D57815-91ED-43cb-92C2-25804820EDAC}">
                        <c15:formulaRef>
                          <c15:sqref>'Dist-Compare'!$E$7:$E$67</c15:sqref>
                        </c15:formulaRef>
                      </c:ext>
                    </c:extLst>
                    <c:numCache>
                      <c:formatCode>General</c:formatCode>
                      <c:ptCount val="61"/>
                      <c:pt idx="1">
                        <c:v>8.4051058083592742E-2</c:v>
                      </c:pt>
                      <c:pt idx="2">
                        <c:v>0.10449747120210542</c:v>
                      </c:pt>
                      <c:pt idx="3">
                        <c:v>0.12804546558809321</c:v>
                      </c:pt>
                      <c:pt idx="4">
                        <c:v>0.15463879375424117</c:v>
                      </c:pt>
                      <c:pt idx="5">
                        <c:v>0.18406386198197924</c:v>
                      </c:pt>
                      <c:pt idx="6">
                        <c:v>0.21593072039733049</c:v>
                      </c:pt>
                      <c:pt idx="7">
                        <c:v>0.24966413793945116</c:v>
                      </c:pt>
                      <c:pt idx="8">
                        <c:v>0.28450750149967152</c:v>
                      </c:pt>
                      <c:pt idx="9">
                        <c:v>0.31954137983058423</c:v>
                      </c:pt>
                      <c:pt idx="10">
                        <c:v>0.3537173132927926</c:v>
                      </c:pt>
                      <c:pt idx="11">
                        <c:v>0.38590584449530291</c:v>
                      </c:pt>
                      <c:pt idx="12">
                        <c:v>0.41495616496299942</c:v>
                      </c:pt>
                      <c:pt idx="13">
                        <c:v>0.43976322966379155</c:v>
                      </c:pt>
                      <c:pt idx="14">
                        <c:v>0.45933700318503945</c:v>
                      </c:pt>
                      <c:pt idx="15">
                        <c:v>0.47286784037097102</c:v>
                      </c:pt>
                      <c:pt idx="16">
                        <c:v>0.47978200145637379</c:v>
                      </c:pt>
                      <c:pt idx="17">
                        <c:v>0.47978200145637373</c:v>
                      </c:pt>
                      <c:pt idx="18">
                        <c:v>0.47286784037097068</c:v>
                      </c:pt>
                      <c:pt idx="19">
                        <c:v>0.45933700318503895</c:v>
                      </c:pt>
                      <c:pt idx="20">
                        <c:v>0.43976322966379089</c:v>
                      </c:pt>
                      <c:pt idx="21">
                        <c:v>0.41495616496299864</c:v>
                      </c:pt>
                      <c:pt idx="22">
                        <c:v>0.38590584449530196</c:v>
                      </c:pt>
                      <c:pt idx="23">
                        <c:v>0.3537173132927916</c:v>
                      </c:pt>
                      <c:pt idx="24">
                        <c:v>0.31954137983058317</c:v>
                      </c:pt>
                      <c:pt idx="25">
                        <c:v>0.28450750149967047</c:v>
                      </c:pt>
                      <c:pt idx="26">
                        <c:v>0.24966413793945005</c:v>
                      </c:pt>
                      <c:pt idx="27">
                        <c:v>0.21593072039732947</c:v>
                      </c:pt>
                      <c:pt idx="28">
                        <c:v>0.18406386198197827</c:v>
                      </c:pt>
                      <c:pt idx="29">
                        <c:v>0.15463879375424033</c:v>
                      </c:pt>
                      <c:pt idx="30">
                        <c:v>0.12804546558809243</c:v>
                      </c:pt>
                      <c:pt idx="31">
                        <c:v>0.10449747120210483</c:v>
                      </c:pt>
                      <c:pt idx="32">
                        <c:v>8.4051058083592312E-2</c:v>
                      </c:pt>
                      <c:pt idx="33">
                        <c:v>6.663101301438383E-2</c:v>
                      </c:pt>
                      <c:pt idx="34">
                        <c:v>5.2060157069761366E-2</c:v>
                      </c:pt>
                      <c:pt idx="35">
                        <c:v>4.0089474091201539E-2</c:v>
                      </c:pt>
                      <c:pt idx="36">
                        <c:v>3.0426435068437948E-2</c:v>
                      </c:pt>
                      <c:pt idx="37">
                        <c:v>2.2759756419557454E-2</c:v>
                      </c:pt>
                      <c:pt idx="38">
                        <c:v>1.677953709702943E-2</c:v>
                      </c:pt>
                      <c:pt idx="39">
                        <c:v>1.2192370974268235E-2</c:v>
                      </c:pt>
                      <c:pt idx="40">
                        <c:v>8.7315669442298259E-3</c:v>
                      </c:pt>
                      <c:pt idx="41">
                        <c:v>6.1629981119619903E-3</c:v>
                      </c:pt>
                      <c:pt idx="42">
                        <c:v>4.2873378520221182E-3</c:v>
                      </c:pt>
                      <c:pt idx="43">
                        <c:v>2.9395388799020425E-3</c:v>
                      </c:pt>
                      <c:pt idx="44">
                        <c:v>1.9863992210014804E-3</c:v>
                      </c:pt>
                    </c:numCache>
                  </c:numRef>
                </c:yVal>
                <c:smooth val="1"/>
                <c:extLst xmlns:c15="http://schemas.microsoft.com/office/drawing/2012/chart">
                  <c:ext xmlns:c16="http://schemas.microsoft.com/office/drawing/2014/chart" uri="{C3380CC4-5D6E-409C-BE32-E72D297353CC}">
                    <c16:uniqueId val="{00000004-1028-460C-AA74-F226BEE8BE9D}"/>
                  </c:ext>
                </c:extLst>
              </c15:ser>
            </c15:filteredScatterSeries>
            <c15:filteredScatterSeries>
              <c15:ser>
                <c:idx val="5"/>
                <c:order val="3"/>
                <c:tx>
                  <c:v>ES 2017</c:v>
                </c:tx>
                <c:spPr>
                  <a:ln>
                    <a:solidFill>
                      <a:schemeClr val="accent2">
                        <a:lumMod val="75000"/>
                      </a:schemeClr>
                    </a:solidFill>
                    <a:prstDash val="dash"/>
                  </a:ln>
                </c:spPr>
                <c:marker>
                  <c:symbol val="none"/>
                </c:marker>
                <c:xVal>
                  <c:numRef>
                    <c:extLst xmlns:c15="http://schemas.microsoft.com/office/drawing/2012/chart">
                      <c:ext xmlns:c15="http://schemas.microsoft.com/office/drawing/2012/chart" uri="{02D57815-91ED-43cb-92C2-25804820EDAC}">
                        <c15:formulaRef>
                          <c15:sqref>'Dist-Compare'!$A$7:$A$67</c15:sqref>
                        </c15:formulaRef>
                      </c:ext>
                    </c:extLst>
                    <c:numCache>
                      <c:formatCode>General</c:formatCode>
                      <c:ptCount val="61"/>
                      <c:pt idx="0">
                        <c:v>1</c:v>
                      </c:pt>
                      <c:pt idx="1">
                        <c:v>1.1000000000000001</c:v>
                      </c:pt>
                      <c:pt idx="2">
                        <c:v>1.2000000000000002</c:v>
                      </c:pt>
                      <c:pt idx="3">
                        <c:v>1.3000000000000003</c:v>
                      </c:pt>
                      <c:pt idx="4">
                        <c:v>1.4000000000000004</c:v>
                      </c:pt>
                      <c:pt idx="5">
                        <c:v>1.5000000000000004</c:v>
                      </c:pt>
                      <c:pt idx="6">
                        <c:v>1.6000000000000005</c:v>
                      </c:pt>
                      <c:pt idx="7">
                        <c:v>1.7000000000000006</c:v>
                      </c:pt>
                      <c:pt idx="8">
                        <c:v>1.8000000000000007</c:v>
                      </c:pt>
                      <c:pt idx="9">
                        <c:v>1.9000000000000008</c:v>
                      </c:pt>
                      <c:pt idx="10">
                        <c:v>2.0000000000000009</c:v>
                      </c:pt>
                      <c:pt idx="11">
                        <c:v>2.100000000000001</c:v>
                      </c:pt>
                      <c:pt idx="12">
                        <c:v>2.2000000000000011</c:v>
                      </c:pt>
                      <c:pt idx="13">
                        <c:v>2.3000000000000012</c:v>
                      </c:pt>
                      <c:pt idx="14">
                        <c:v>2.4000000000000012</c:v>
                      </c:pt>
                      <c:pt idx="15">
                        <c:v>2.5000000000000013</c:v>
                      </c:pt>
                      <c:pt idx="16">
                        <c:v>2.6000000000000014</c:v>
                      </c:pt>
                      <c:pt idx="17">
                        <c:v>2.7000000000000015</c:v>
                      </c:pt>
                      <c:pt idx="18">
                        <c:v>2.8000000000000016</c:v>
                      </c:pt>
                      <c:pt idx="19">
                        <c:v>2.9000000000000017</c:v>
                      </c:pt>
                      <c:pt idx="20">
                        <c:v>3.0000000000000018</c:v>
                      </c:pt>
                      <c:pt idx="21">
                        <c:v>3.1000000000000019</c:v>
                      </c:pt>
                      <c:pt idx="22">
                        <c:v>3.200000000000002</c:v>
                      </c:pt>
                      <c:pt idx="23">
                        <c:v>3.300000000000002</c:v>
                      </c:pt>
                      <c:pt idx="24">
                        <c:v>3.4000000000000021</c:v>
                      </c:pt>
                      <c:pt idx="25">
                        <c:v>3.5000000000000022</c:v>
                      </c:pt>
                      <c:pt idx="26">
                        <c:v>3.6000000000000023</c:v>
                      </c:pt>
                      <c:pt idx="27">
                        <c:v>3.7000000000000024</c:v>
                      </c:pt>
                      <c:pt idx="28">
                        <c:v>3.8000000000000025</c:v>
                      </c:pt>
                      <c:pt idx="29">
                        <c:v>3.9000000000000026</c:v>
                      </c:pt>
                      <c:pt idx="30">
                        <c:v>4.0000000000000027</c:v>
                      </c:pt>
                      <c:pt idx="31">
                        <c:v>4.1000000000000023</c:v>
                      </c:pt>
                      <c:pt idx="32">
                        <c:v>4.200000000000002</c:v>
                      </c:pt>
                      <c:pt idx="33">
                        <c:v>4.3000000000000016</c:v>
                      </c:pt>
                      <c:pt idx="34">
                        <c:v>4.4000000000000012</c:v>
                      </c:pt>
                      <c:pt idx="35">
                        <c:v>4.5000000000000009</c:v>
                      </c:pt>
                      <c:pt idx="36">
                        <c:v>4.6000000000000005</c:v>
                      </c:pt>
                      <c:pt idx="37">
                        <c:v>4.7</c:v>
                      </c:pt>
                      <c:pt idx="38">
                        <c:v>4.8</c:v>
                      </c:pt>
                      <c:pt idx="39">
                        <c:v>4.8999999999999995</c:v>
                      </c:pt>
                      <c:pt idx="40">
                        <c:v>4.9999999999999991</c:v>
                      </c:pt>
                      <c:pt idx="41">
                        <c:v>5.0999999999999988</c:v>
                      </c:pt>
                      <c:pt idx="42">
                        <c:v>5.1999999999999984</c:v>
                      </c:pt>
                      <c:pt idx="43">
                        <c:v>5.299999999999998</c:v>
                      </c:pt>
                      <c:pt idx="44">
                        <c:v>5.3999999999999977</c:v>
                      </c:pt>
                      <c:pt idx="45">
                        <c:v>5.4999999999999973</c:v>
                      </c:pt>
                      <c:pt idx="46">
                        <c:v>5.599999999999997</c:v>
                      </c:pt>
                      <c:pt idx="47">
                        <c:v>5.6999999999999966</c:v>
                      </c:pt>
                      <c:pt idx="48">
                        <c:v>5.7999999999999963</c:v>
                      </c:pt>
                      <c:pt idx="49">
                        <c:v>5.8999999999999959</c:v>
                      </c:pt>
                      <c:pt idx="50">
                        <c:v>5.9999999999999956</c:v>
                      </c:pt>
                      <c:pt idx="51">
                        <c:v>6.0999999999999952</c:v>
                      </c:pt>
                      <c:pt idx="52">
                        <c:v>6.1999999999999948</c:v>
                      </c:pt>
                      <c:pt idx="53">
                        <c:v>6.2999999999999945</c:v>
                      </c:pt>
                      <c:pt idx="54">
                        <c:v>6.3999999999999941</c:v>
                      </c:pt>
                      <c:pt idx="55">
                        <c:v>6.4999999999999938</c:v>
                      </c:pt>
                      <c:pt idx="56">
                        <c:v>6.5999999999999934</c:v>
                      </c:pt>
                      <c:pt idx="57">
                        <c:v>6.6999999999999931</c:v>
                      </c:pt>
                      <c:pt idx="58">
                        <c:v>6.7999999999999927</c:v>
                      </c:pt>
                      <c:pt idx="59">
                        <c:v>6.8999999999999924</c:v>
                      </c:pt>
                      <c:pt idx="60">
                        <c:v>6.999999999999992</c:v>
                      </c:pt>
                    </c:numCache>
                  </c:numRef>
                </c:xVal>
                <c:yVal>
                  <c:numRef>
                    <c:extLst xmlns:c15="http://schemas.microsoft.com/office/drawing/2012/chart">
                      <c:ext xmlns:c15="http://schemas.microsoft.com/office/drawing/2012/chart" uri="{02D57815-91ED-43cb-92C2-25804820EDAC}">
                        <c15:formulaRef>
                          <c15:sqref>'Dist-Compare'!$G$7:$G$67</c15:sqref>
                        </c15:formulaRef>
                      </c:ext>
                    </c:extLst>
                    <c:numCache>
                      <c:formatCode>General</c:formatCode>
                      <c:ptCount val="61"/>
                      <c:pt idx="22">
                        <c:v>7.0588624412658784E-4</c:v>
                      </c:pt>
                      <c:pt idx="23">
                        <c:v>1.1367158399830026E-3</c:v>
                      </c:pt>
                      <c:pt idx="24">
                        <c:v>1.7982427343204929E-3</c:v>
                      </c:pt>
                      <c:pt idx="25">
                        <c:v>2.794627483810621E-3</c:v>
                      </c:pt>
                      <c:pt idx="26">
                        <c:v>4.2665687353443038E-3</c:v>
                      </c:pt>
                      <c:pt idx="27">
                        <c:v>6.3990098193778336E-3</c:v>
                      </c:pt>
                      <c:pt idx="28">
                        <c:v>9.4281398480260334E-3</c:v>
                      </c:pt>
                      <c:pt idx="29">
                        <c:v>1.3646411537003385E-2</c:v>
                      </c:pt>
                      <c:pt idx="30">
                        <c:v>1.9403948882636662E-2</c:v>
                      </c:pt>
                      <c:pt idx="31">
                        <c:v>2.7104474317634693E-2</c:v>
                      </c:pt>
                      <c:pt idx="32">
                        <c:v>3.7193843961300939E-2</c:v>
                      </c:pt>
                      <c:pt idx="33">
                        <c:v>5.0139540549741242E-2</c:v>
                      </c:pt>
                      <c:pt idx="34">
                        <c:v>6.6400116980094653E-2</c:v>
                      </c:pt>
                      <c:pt idx="35">
                        <c:v>8.6384644069793806E-2</c:v>
                      </c:pt>
                      <c:pt idx="36">
                        <c:v>0.11040365748349266</c:v>
                      </c:pt>
                      <c:pt idx="37">
                        <c:v>0.13861479377168573</c:v>
                      </c:pt>
                      <c:pt idx="38">
                        <c:v>0.17096803274364628</c:v>
                      </c:pt>
                      <c:pt idx="39">
                        <c:v>0.20715692461896584</c:v>
                      </c:pt>
                      <c:pt idx="40">
                        <c:v>0.24658304128440683</c:v>
                      </c:pt>
                      <c:pt idx="41">
                        <c:v>0.28834084290265055</c:v>
                      </c:pt>
                      <c:pt idx="42">
                        <c:v>0.33122898352995755</c:v>
                      </c:pt>
                      <c:pt idx="43">
                        <c:v>0.37379174778616009</c:v>
                      </c:pt>
                      <c:pt idx="44">
                        <c:v>0.41439098208904418</c:v>
                      </c:pt>
                      <c:pt idx="45">
                        <c:v>0.4513049443980075</c:v>
                      </c:pt>
                      <c:pt idx="46">
                        <c:v>0.48284650988412225</c:v>
                      </c:pt>
                      <c:pt idx="47">
                        <c:v>0.50748979178639175</c:v>
                      </c:pt>
                      <c:pt idx="48">
                        <c:v>0.52399209378309952</c:v>
                      </c:pt>
                      <c:pt idx="49">
                        <c:v>0.53149767227280653</c:v>
                      </c:pt>
                      <c:pt idx="50">
                        <c:v>0.5296112583834176</c:v>
                      </c:pt>
                      <c:pt idx="51">
                        <c:v>0.51843254840406239</c:v>
                      </c:pt>
                      <c:pt idx="52">
                        <c:v>0.49854747383083897</c:v>
                      </c:pt>
                      <c:pt idx="53">
                        <c:v>0.47097731498388939</c:v>
                      </c:pt>
                      <c:pt idx="54">
                        <c:v>0.43709180917435941</c:v>
                      </c:pt>
                      <c:pt idx="55">
                        <c:v>0.39849654103460608</c:v>
                      </c:pt>
                      <c:pt idx="56">
                        <c:v>0.35690748266928457</c:v>
                      </c:pt>
                      <c:pt idx="57">
                        <c:v>0.31402625466857897</c:v>
                      </c:pt>
                      <c:pt idx="58">
                        <c:v>0.27142851772101551</c:v>
                      </c:pt>
                      <c:pt idx="59">
                        <c:v>0.23047519958891144</c:v>
                      </c:pt>
                      <c:pt idx="60">
                        <c:v>0.19225256097058252</c:v>
                      </c:pt>
                    </c:numCache>
                  </c:numRef>
                </c:yVal>
                <c:smooth val="1"/>
                <c:extLst xmlns:c15="http://schemas.microsoft.com/office/drawing/2012/chart">
                  <c:ext xmlns:c16="http://schemas.microsoft.com/office/drawing/2014/chart" uri="{C3380CC4-5D6E-409C-BE32-E72D297353CC}">
                    <c16:uniqueId val="{00000005-1028-460C-AA74-F226BEE8BE9D}"/>
                  </c:ext>
                </c:extLst>
              </c15:ser>
            </c15:filteredScatterSeries>
            <c15:filteredScatterSeries>
              <c15:ser>
                <c:idx val="7"/>
                <c:order val="5"/>
                <c:tx>
                  <c:v>IS 2017</c:v>
                </c:tx>
                <c:spPr>
                  <a:ln>
                    <a:solidFill>
                      <a:schemeClr val="accent6">
                        <a:lumMod val="75000"/>
                      </a:schemeClr>
                    </a:solidFill>
                    <a:prstDash val="dash"/>
                  </a:ln>
                </c:spPr>
                <c:marker>
                  <c:symbol val="none"/>
                </c:marker>
                <c:xVal>
                  <c:numRef>
                    <c:extLst xmlns:c15="http://schemas.microsoft.com/office/drawing/2012/chart">
                      <c:ext xmlns:c15="http://schemas.microsoft.com/office/drawing/2012/chart" uri="{02D57815-91ED-43cb-92C2-25804820EDAC}">
                        <c15:formulaRef>
                          <c15:sqref>'Dist-Compare'!$A$7:$A$67</c15:sqref>
                        </c15:formulaRef>
                      </c:ext>
                    </c:extLst>
                    <c:numCache>
                      <c:formatCode>General</c:formatCode>
                      <c:ptCount val="61"/>
                      <c:pt idx="0">
                        <c:v>1</c:v>
                      </c:pt>
                      <c:pt idx="1">
                        <c:v>1.1000000000000001</c:v>
                      </c:pt>
                      <c:pt idx="2">
                        <c:v>1.2000000000000002</c:v>
                      </c:pt>
                      <c:pt idx="3">
                        <c:v>1.3000000000000003</c:v>
                      </c:pt>
                      <c:pt idx="4">
                        <c:v>1.4000000000000004</c:v>
                      </c:pt>
                      <c:pt idx="5">
                        <c:v>1.5000000000000004</c:v>
                      </c:pt>
                      <c:pt idx="6">
                        <c:v>1.6000000000000005</c:v>
                      </c:pt>
                      <c:pt idx="7">
                        <c:v>1.7000000000000006</c:v>
                      </c:pt>
                      <c:pt idx="8">
                        <c:v>1.8000000000000007</c:v>
                      </c:pt>
                      <c:pt idx="9">
                        <c:v>1.9000000000000008</c:v>
                      </c:pt>
                      <c:pt idx="10">
                        <c:v>2.0000000000000009</c:v>
                      </c:pt>
                      <c:pt idx="11">
                        <c:v>2.100000000000001</c:v>
                      </c:pt>
                      <c:pt idx="12">
                        <c:v>2.2000000000000011</c:v>
                      </c:pt>
                      <c:pt idx="13">
                        <c:v>2.3000000000000012</c:v>
                      </c:pt>
                      <c:pt idx="14">
                        <c:v>2.4000000000000012</c:v>
                      </c:pt>
                      <c:pt idx="15">
                        <c:v>2.5000000000000013</c:v>
                      </c:pt>
                      <c:pt idx="16">
                        <c:v>2.6000000000000014</c:v>
                      </c:pt>
                      <c:pt idx="17">
                        <c:v>2.7000000000000015</c:v>
                      </c:pt>
                      <c:pt idx="18">
                        <c:v>2.8000000000000016</c:v>
                      </c:pt>
                      <c:pt idx="19">
                        <c:v>2.9000000000000017</c:v>
                      </c:pt>
                      <c:pt idx="20">
                        <c:v>3.0000000000000018</c:v>
                      </c:pt>
                      <c:pt idx="21">
                        <c:v>3.1000000000000019</c:v>
                      </c:pt>
                      <c:pt idx="22">
                        <c:v>3.200000000000002</c:v>
                      </c:pt>
                      <c:pt idx="23">
                        <c:v>3.300000000000002</c:v>
                      </c:pt>
                      <c:pt idx="24">
                        <c:v>3.4000000000000021</c:v>
                      </c:pt>
                      <c:pt idx="25">
                        <c:v>3.5000000000000022</c:v>
                      </c:pt>
                      <c:pt idx="26">
                        <c:v>3.6000000000000023</c:v>
                      </c:pt>
                      <c:pt idx="27">
                        <c:v>3.7000000000000024</c:v>
                      </c:pt>
                      <c:pt idx="28">
                        <c:v>3.8000000000000025</c:v>
                      </c:pt>
                      <c:pt idx="29">
                        <c:v>3.9000000000000026</c:v>
                      </c:pt>
                      <c:pt idx="30">
                        <c:v>4.0000000000000027</c:v>
                      </c:pt>
                      <c:pt idx="31">
                        <c:v>4.1000000000000023</c:v>
                      </c:pt>
                      <c:pt idx="32">
                        <c:v>4.200000000000002</c:v>
                      </c:pt>
                      <c:pt idx="33">
                        <c:v>4.3000000000000016</c:v>
                      </c:pt>
                      <c:pt idx="34">
                        <c:v>4.4000000000000012</c:v>
                      </c:pt>
                      <c:pt idx="35">
                        <c:v>4.5000000000000009</c:v>
                      </c:pt>
                      <c:pt idx="36">
                        <c:v>4.6000000000000005</c:v>
                      </c:pt>
                      <c:pt idx="37">
                        <c:v>4.7</c:v>
                      </c:pt>
                      <c:pt idx="38">
                        <c:v>4.8</c:v>
                      </c:pt>
                      <c:pt idx="39">
                        <c:v>4.8999999999999995</c:v>
                      </c:pt>
                      <c:pt idx="40">
                        <c:v>4.9999999999999991</c:v>
                      </c:pt>
                      <c:pt idx="41">
                        <c:v>5.0999999999999988</c:v>
                      </c:pt>
                      <c:pt idx="42">
                        <c:v>5.1999999999999984</c:v>
                      </c:pt>
                      <c:pt idx="43">
                        <c:v>5.299999999999998</c:v>
                      </c:pt>
                      <c:pt idx="44">
                        <c:v>5.3999999999999977</c:v>
                      </c:pt>
                      <c:pt idx="45">
                        <c:v>5.4999999999999973</c:v>
                      </c:pt>
                      <c:pt idx="46">
                        <c:v>5.599999999999997</c:v>
                      </c:pt>
                      <c:pt idx="47">
                        <c:v>5.6999999999999966</c:v>
                      </c:pt>
                      <c:pt idx="48">
                        <c:v>5.7999999999999963</c:v>
                      </c:pt>
                      <c:pt idx="49">
                        <c:v>5.8999999999999959</c:v>
                      </c:pt>
                      <c:pt idx="50">
                        <c:v>5.9999999999999956</c:v>
                      </c:pt>
                      <c:pt idx="51">
                        <c:v>6.0999999999999952</c:v>
                      </c:pt>
                      <c:pt idx="52">
                        <c:v>6.1999999999999948</c:v>
                      </c:pt>
                      <c:pt idx="53">
                        <c:v>6.2999999999999945</c:v>
                      </c:pt>
                      <c:pt idx="54">
                        <c:v>6.3999999999999941</c:v>
                      </c:pt>
                      <c:pt idx="55">
                        <c:v>6.4999999999999938</c:v>
                      </c:pt>
                      <c:pt idx="56">
                        <c:v>6.5999999999999934</c:v>
                      </c:pt>
                      <c:pt idx="57">
                        <c:v>6.6999999999999931</c:v>
                      </c:pt>
                      <c:pt idx="58">
                        <c:v>6.7999999999999927</c:v>
                      </c:pt>
                      <c:pt idx="59">
                        <c:v>6.8999999999999924</c:v>
                      </c:pt>
                      <c:pt idx="60">
                        <c:v>6.999999999999992</c:v>
                      </c:pt>
                    </c:numCache>
                  </c:numRef>
                </c:xVal>
                <c:yVal>
                  <c:numRef>
                    <c:extLst xmlns:c15="http://schemas.microsoft.com/office/drawing/2012/chart">
                      <c:ext xmlns:c15="http://schemas.microsoft.com/office/drawing/2012/chart" uri="{02D57815-91ED-43cb-92C2-25804820EDAC}">
                        <c15:formulaRef>
                          <c15:sqref>'Dist-Compare'!$I$7:$I$67</c15:sqref>
                        </c15:formulaRef>
                      </c:ext>
                    </c:extLst>
                    <c:numCache>
                      <c:formatCode>General</c:formatCode>
                      <c:ptCount val="61"/>
                      <c:pt idx="2">
                        <c:v>0.11196667457185273</c:v>
                      </c:pt>
                      <c:pt idx="3">
                        <c:v>0.13458984429345089</c:v>
                      </c:pt>
                      <c:pt idx="4">
                        <c:v>0.15970090798411599</c:v>
                      </c:pt>
                      <c:pt idx="5">
                        <c:v>0.18705704256660052</c:v>
                      </c:pt>
                      <c:pt idx="6">
                        <c:v>0.21627799053992217</c:v>
                      </c:pt>
                      <c:pt idx="7">
                        <c:v>0.2468437705794217</c:v>
                      </c:pt>
                      <c:pt idx="8">
                        <c:v>0.27810167288534399</c:v>
                      </c:pt>
                      <c:pt idx="9">
                        <c:v>0.30928340262059811</c:v>
                      </c:pt>
                      <c:pt idx="10">
                        <c:v>0.3395323909602953</c:v>
                      </c:pt>
                      <c:pt idx="11">
                        <c:v>0.3679403291747893</c:v>
                      </c:pt>
                      <c:pt idx="12">
                        <c:v>0.3935909981709631</c:v>
                      </c:pt>
                      <c:pt idx="13">
                        <c:v>0.41560858064390038</c:v>
                      </c:pt>
                      <c:pt idx="14">
                        <c:v>0.43320697193416319</c:v>
                      </c:pt>
                      <c:pt idx="15">
                        <c:v>0.44573624816536428</c:v>
                      </c:pt>
                      <c:pt idx="16">
                        <c:v>0.45272247244015151</c:v>
                      </c:pt>
                      <c:pt idx="17">
                        <c:v>0.45389744279536209</c:v>
                      </c:pt>
                      <c:pt idx="18">
                        <c:v>0.4492157792482589</c:v>
                      </c:pt>
                      <c:pt idx="19">
                        <c:v>0.43885783238825188</c:v>
                      </c:pt>
                      <c:pt idx="20">
                        <c:v>0.42321815363800314</c:v>
                      </c:pt>
                      <c:pt idx="21">
                        <c:v>0.40288055470330486</c:v>
                      </c:pt>
                      <c:pt idx="22">
                        <c:v>0.37858195389344751</c:v>
                      </c:pt>
                      <c:pt idx="23">
                        <c:v>0.35116812924220764</c:v>
                      </c:pt>
                      <c:pt idx="24">
                        <c:v>0.32154507604822052</c:v>
                      </c:pt>
                      <c:pt idx="25">
                        <c:v>0.29062984922950169</c:v>
                      </c:pt>
                      <c:pt idx="26">
                        <c:v>0.25930455963207177</c:v>
                      </c:pt>
                      <c:pt idx="27">
                        <c:v>0.22837663739902814</c:v>
                      </c:pt>
                      <c:pt idx="28">
                        <c:v>0.19854766251899345</c:v>
                      </c:pt>
                      <c:pt idx="29">
                        <c:v>0.17039210440428743</c:v>
                      </c:pt>
                      <c:pt idx="30">
                        <c:v>0.14434632736306452</c:v>
                      </c:pt>
                      <c:pt idx="31">
                        <c:v>0.12070731624146716</c:v>
                      </c:pt>
                      <c:pt idx="32">
                        <c:v>9.9639842742190343E-2</c:v>
                      </c:pt>
                      <c:pt idx="33">
                        <c:v>8.1190283244319802E-2</c:v>
                      </c:pt>
                      <c:pt idx="34">
                        <c:v>6.5305034514647156E-2</c:v>
                      </c:pt>
                      <c:pt idx="35">
                        <c:v>5.1851443809479668E-2</c:v>
                      </c:pt>
                      <c:pt idx="36">
                        <c:v>4.0639338311599493E-2</c:v>
                      </c:pt>
                      <c:pt idx="37">
                        <c:v>3.1441552789183133E-2</c:v>
                      </c:pt>
                      <c:pt idx="38">
                        <c:v>2.401225396224747E-2</c:v>
                      </c:pt>
                      <c:pt idx="39">
                        <c:v>1.8102287308465075E-2</c:v>
                      </c:pt>
                      <c:pt idx="40">
                        <c:v>1.3471177628969207E-2</c:v>
                      </c:pt>
                      <c:pt idx="41">
                        <c:v>9.8957623199503273E-3</c:v>
                      </c:pt>
                      <c:pt idx="42">
                        <c:v>7.1757042776120425E-3</c:v>
                      </c:pt>
                      <c:pt idx="43">
                        <c:v>5.1363119557053163E-3</c:v>
                      </c:pt>
                      <c:pt idx="44">
                        <c:v>3.6291910993406064E-3</c:v>
                      </c:pt>
                      <c:pt idx="45">
                        <c:v>2.5312781192050205E-3</c:v>
                      </c:pt>
                    </c:numCache>
                  </c:numRef>
                </c:yVal>
                <c:smooth val="1"/>
                <c:extLst xmlns:c15="http://schemas.microsoft.com/office/drawing/2012/chart">
                  <c:ext xmlns:c16="http://schemas.microsoft.com/office/drawing/2014/chart" uri="{C3380CC4-5D6E-409C-BE32-E72D297353CC}">
                    <c16:uniqueId val="{00000006-1028-460C-AA74-F226BEE8BE9D}"/>
                  </c:ext>
                </c:extLst>
              </c15:ser>
            </c15:filteredScatterSeries>
            <c15:filteredScatterSeries>
              <c15:ser>
                <c:idx val="0"/>
                <c:order val="6"/>
                <c:tx>
                  <c:v>ES 2018</c:v>
                </c:tx>
                <c:spPr>
                  <a:ln cmpd="sng">
                    <a:solidFill>
                      <a:schemeClr val="accent2"/>
                    </a:solidFill>
                    <a:prstDash val="solid"/>
                  </a:ln>
                </c:spPr>
                <c:marker>
                  <c:symbol val="none"/>
                </c:marker>
                <c:xVal>
                  <c:numRef>
                    <c:extLst xmlns:c15="http://schemas.microsoft.com/office/drawing/2012/chart">
                      <c:ext xmlns:c15="http://schemas.microsoft.com/office/drawing/2012/chart" uri="{02D57815-91ED-43cb-92C2-25804820EDAC}">
                        <c15:formulaRef>
                          <c15:sqref>'Dist-Compare'!$A$7:$A$67</c15:sqref>
                        </c15:formulaRef>
                      </c:ext>
                    </c:extLst>
                    <c:numCache>
                      <c:formatCode>General</c:formatCode>
                      <c:ptCount val="61"/>
                      <c:pt idx="0">
                        <c:v>1</c:v>
                      </c:pt>
                      <c:pt idx="1">
                        <c:v>1.1000000000000001</c:v>
                      </c:pt>
                      <c:pt idx="2">
                        <c:v>1.2000000000000002</c:v>
                      </c:pt>
                      <c:pt idx="3">
                        <c:v>1.3000000000000003</c:v>
                      </c:pt>
                      <c:pt idx="4">
                        <c:v>1.4000000000000004</c:v>
                      </c:pt>
                      <c:pt idx="5">
                        <c:v>1.5000000000000004</c:v>
                      </c:pt>
                      <c:pt idx="6">
                        <c:v>1.6000000000000005</c:v>
                      </c:pt>
                      <c:pt idx="7">
                        <c:v>1.7000000000000006</c:v>
                      </c:pt>
                      <c:pt idx="8">
                        <c:v>1.8000000000000007</c:v>
                      </c:pt>
                      <c:pt idx="9">
                        <c:v>1.9000000000000008</c:v>
                      </c:pt>
                      <c:pt idx="10">
                        <c:v>2.0000000000000009</c:v>
                      </c:pt>
                      <c:pt idx="11">
                        <c:v>2.100000000000001</c:v>
                      </c:pt>
                      <c:pt idx="12">
                        <c:v>2.2000000000000011</c:v>
                      </c:pt>
                      <c:pt idx="13">
                        <c:v>2.3000000000000012</c:v>
                      </c:pt>
                      <c:pt idx="14">
                        <c:v>2.4000000000000012</c:v>
                      </c:pt>
                      <c:pt idx="15">
                        <c:v>2.5000000000000013</c:v>
                      </c:pt>
                      <c:pt idx="16">
                        <c:v>2.6000000000000014</c:v>
                      </c:pt>
                      <c:pt idx="17">
                        <c:v>2.7000000000000015</c:v>
                      </c:pt>
                      <c:pt idx="18">
                        <c:v>2.8000000000000016</c:v>
                      </c:pt>
                      <c:pt idx="19">
                        <c:v>2.9000000000000017</c:v>
                      </c:pt>
                      <c:pt idx="20">
                        <c:v>3.0000000000000018</c:v>
                      </c:pt>
                      <c:pt idx="21">
                        <c:v>3.1000000000000019</c:v>
                      </c:pt>
                      <c:pt idx="22">
                        <c:v>3.200000000000002</c:v>
                      </c:pt>
                      <c:pt idx="23">
                        <c:v>3.300000000000002</c:v>
                      </c:pt>
                      <c:pt idx="24">
                        <c:v>3.4000000000000021</c:v>
                      </c:pt>
                      <c:pt idx="25">
                        <c:v>3.5000000000000022</c:v>
                      </c:pt>
                      <c:pt idx="26">
                        <c:v>3.6000000000000023</c:v>
                      </c:pt>
                      <c:pt idx="27">
                        <c:v>3.7000000000000024</c:v>
                      </c:pt>
                      <c:pt idx="28">
                        <c:v>3.8000000000000025</c:v>
                      </c:pt>
                      <c:pt idx="29">
                        <c:v>3.9000000000000026</c:v>
                      </c:pt>
                      <c:pt idx="30">
                        <c:v>4.0000000000000027</c:v>
                      </c:pt>
                      <c:pt idx="31">
                        <c:v>4.1000000000000023</c:v>
                      </c:pt>
                      <c:pt idx="32">
                        <c:v>4.200000000000002</c:v>
                      </c:pt>
                      <c:pt idx="33">
                        <c:v>4.3000000000000016</c:v>
                      </c:pt>
                      <c:pt idx="34">
                        <c:v>4.4000000000000012</c:v>
                      </c:pt>
                      <c:pt idx="35">
                        <c:v>4.5000000000000009</c:v>
                      </c:pt>
                      <c:pt idx="36">
                        <c:v>4.6000000000000005</c:v>
                      </c:pt>
                      <c:pt idx="37">
                        <c:v>4.7</c:v>
                      </c:pt>
                      <c:pt idx="38">
                        <c:v>4.8</c:v>
                      </c:pt>
                      <c:pt idx="39">
                        <c:v>4.8999999999999995</c:v>
                      </c:pt>
                      <c:pt idx="40">
                        <c:v>4.9999999999999991</c:v>
                      </c:pt>
                      <c:pt idx="41">
                        <c:v>5.0999999999999988</c:v>
                      </c:pt>
                      <c:pt idx="42">
                        <c:v>5.1999999999999984</c:v>
                      </c:pt>
                      <c:pt idx="43">
                        <c:v>5.299999999999998</c:v>
                      </c:pt>
                      <c:pt idx="44">
                        <c:v>5.3999999999999977</c:v>
                      </c:pt>
                      <c:pt idx="45">
                        <c:v>5.4999999999999973</c:v>
                      </c:pt>
                      <c:pt idx="46">
                        <c:v>5.599999999999997</c:v>
                      </c:pt>
                      <c:pt idx="47">
                        <c:v>5.6999999999999966</c:v>
                      </c:pt>
                      <c:pt idx="48">
                        <c:v>5.7999999999999963</c:v>
                      </c:pt>
                      <c:pt idx="49">
                        <c:v>5.8999999999999959</c:v>
                      </c:pt>
                      <c:pt idx="50">
                        <c:v>5.9999999999999956</c:v>
                      </c:pt>
                      <c:pt idx="51">
                        <c:v>6.0999999999999952</c:v>
                      </c:pt>
                      <c:pt idx="52">
                        <c:v>6.1999999999999948</c:v>
                      </c:pt>
                      <c:pt idx="53">
                        <c:v>6.2999999999999945</c:v>
                      </c:pt>
                      <c:pt idx="54">
                        <c:v>6.3999999999999941</c:v>
                      </c:pt>
                      <c:pt idx="55">
                        <c:v>6.4999999999999938</c:v>
                      </c:pt>
                      <c:pt idx="56">
                        <c:v>6.5999999999999934</c:v>
                      </c:pt>
                      <c:pt idx="57">
                        <c:v>6.6999999999999931</c:v>
                      </c:pt>
                      <c:pt idx="58">
                        <c:v>6.7999999999999927</c:v>
                      </c:pt>
                      <c:pt idx="59">
                        <c:v>6.8999999999999924</c:v>
                      </c:pt>
                      <c:pt idx="60">
                        <c:v>6.999999999999992</c:v>
                      </c:pt>
                    </c:numCache>
                  </c:numRef>
                </c:xVal>
                <c:yVal>
                  <c:numRef>
                    <c:extLst xmlns:c15="http://schemas.microsoft.com/office/drawing/2012/chart">
                      <c:ext xmlns:c15="http://schemas.microsoft.com/office/drawing/2012/chart" uri="{02D57815-91ED-43cb-92C2-25804820EDAC}">
                        <c15:formulaRef>
                          <c15:sqref>'Dist-Compare'!$K$7:$K$67</c15:sqref>
                        </c15:formulaRef>
                      </c:ext>
                    </c:extLst>
                    <c:numCache>
                      <c:formatCode>General</c:formatCode>
                      <c:ptCount val="61"/>
                      <c:pt idx="29">
                        <c:v>1.4400376773808078E-3</c:v>
                      </c:pt>
                      <c:pt idx="30">
                        <c:v>2.4519799488996359E-3</c:v>
                      </c:pt>
                      <c:pt idx="31">
                        <c:v>4.0743382488824869E-3</c:v>
                      </c:pt>
                      <c:pt idx="32">
                        <c:v>6.6068486026312151E-3</c:v>
                      </c:pt>
                      <c:pt idx="33">
                        <c:v>1.0455113125936794E-2</c:v>
                      </c:pt>
                      <c:pt idx="34">
                        <c:v>1.6145824407078485E-2</c:v>
                      </c:pt>
                      <c:pt idx="35">
                        <c:v>2.4332617046294948E-2</c:v>
                      </c:pt>
                      <c:pt idx="36">
                        <c:v>3.5786112641039577E-2</c:v>
                      </c:pt>
                      <c:pt idx="37">
                        <c:v>5.1361457037698878E-2</c:v>
                      </c:pt>
                      <c:pt idx="38">
                        <c:v>7.1937816821453032E-2</c:v>
                      </c:pt>
                      <c:pt idx="39">
                        <c:v>9.8327337436772425E-2</c:v>
                      </c:pt>
                      <c:pt idx="40">
                        <c:v>0.13115607524221939</c:v>
                      </c:pt>
                      <c:pt idx="41">
                        <c:v>0.17072599503023692</c:v>
                      </c:pt>
                      <c:pt idx="42">
                        <c:v>0.2168742550122878</c:v>
                      </c:pt>
                      <c:pt idx="43">
                        <c:v>0.2688521137977985</c:v>
                      </c:pt>
                      <c:pt idx="44">
                        <c:v>0.325249035863103</c:v>
                      </c:pt>
                      <c:pt idx="45">
                        <c:v>0.38398626283989218</c:v>
                      </c:pt>
                      <c:pt idx="46">
                        <c:v>0.44239729711469367</c:v>
                      </c:pt>
                      <c:pt idx="47">
                        <c:v>0.49740065120848176</c:v>
                      </c:pt>
                      <c:pt idx="48">
                        <c:v>0.54575452028223104</c:v>
                      </c:pt>
                      <c:pt idx="49">
                        <c:v>0.58436667449815172</c:v>
                      </c:pt>
                      <c:pt idx="50">
                        <c:v>0.61061946947005785</c:v>
                      </c:pt>
                      <c:pt idx="51">
                        <c:v>0.62266285936597776</c:v>
                      </c:pt>
                      <c:pt idx="52">
                        <c:v>0.61962992402617378</c:v>
                      </c:pt>
                      <c:pt idx="53">
                        <c:v>0.60174004198052145</c:v>
                      </c:pt>
                      <c:pt idx="54">
                        <c:v>0.57027265615687983</c:v>
                      </c:pt>
                      <c:pt idx="55">
                        <c:v>0.52741598925634403</c:v>
                      </c:pt>
                      <c:pt idx="56">
                        <c:v>0.47601555301238541</c:v>
                      </c:pt>
                      <c:pt idx="57">
                        <c:v>0.41926257869073347</c:v>
                      </c:pt>
                      <c:pt idx="58">
                        <c:v>0.36036961590612199</c:v>
                      </c:pt>
                      <c:pt idx="59">
                        <c:v>0.30227855674971432</c:v>
                      </c:pt>
                      <c:pt idx="60">
                        <c:v>0.2474364182617956</c:v>
                      </c:pt>
                    </c:numCache>
                  </c:numRef>
                </c:yVal>
                <c:smooth val="1"/>
                <c:extLst xmlns:c15="http://schemas.microsoft.com/office/drawing/2012/chart">
                  <c:ext xmlns:c16="http://schemas.microsoft.com/office/drawing/2014/chart" uri="{C3380CC4-5D6E-409C-BE32-E72D297353CC}">
                    <c16:uniqueId val="{00000007-1028-460C-AA74-F226BEE8BE9D}"/>
                  </c:ext>
                </c:extLst>
              </c15:ser>
            </c15:filteredScatterSeries>
            <c15:filteredScatterSeries>
              <c15:ser>
                <c:idx val="8"/>
                <c:order val="8"/>
                <c:tx>
                  <c:v>IS 2018</c:v>
                </c:tx>
                <c:spPr>
                  <a:ln>
                    <a:solidFill>
                      <a:schemeClr val="accent6"/>
                    </a:solidFill>
                  </a:ln>
                </c:spPr>
                <c:marker>
                  <c:symbol val="none"/>
                </c:marker>
                <c:xVal>
                  <c:numRef>
                    <c:extLst xmlns:c15="http://schemas.microsoft.com/office/drawing/2012/chart">
                      <c:ext xmlns:c15="http://schemas.microsoft.com/office/drawing/2012/chart" uri="{02D57815-91ED-43cb-92C2-25804820EDAC}">
                        <c15:formulaRef>
                          <c15:sqref>'Dist-Compare'!$A$7:$A$67</c15:sqref>
                        </c15:formulaRef>
                      </c:ext>
                    </c:extLst>
                    <c:numCache>
                      <c:formatCode>General</c:formatCode>
                      <c:ptCount val="61"/>
                      <c:pt idx="0">
                        <c:v>1</c:v>
                      </c:pt>
                      <c:pt idx="1">
                        <c:v>1.1000000000000001</c:v>
                      </c:pt>
                      <c:pt idx="2">
                        <c:v>1.2000000000000002</c:v>
                      </c:pt>
                      <c:pt idx="3">
                        <c:v>1.3000000000000003</c:v>
                      </c:pt>
                      <c:pt idx="4">
                        <c:v>1.4000000000000004</c:v>
                      </c:pt>
                      <c:pt idx="5">
                        <c:v>1.5000000000000004</c:v>
                      </c:pt>
                      <c:pt idx="6">
                        <c:v>1.6000000000000005</c:v>
                      </c:pt>
                      <c:pt idx="7">
                        <c:v>1.7000000000000006</c:v>
                      </c:pt>
                      <c:pt idx="8">
                        <c:v>1.8000000000000007</c:v>
                      </c:pt>
                      <c:pt idx="9">
                        <c:v>1.9000000000000008</c:v>
                      </c:pt>
                      <c:pt idx="10">
                        <c:v>2.0000000000000009</c:v>
                      </c:pt>
                      <c:pt idx="11">
                        <c:v>2.100000000000001</c:v>
                      </c:pt>
                      <c:pt idx="12">
                        <c:v>2.2000000000000011</c:v>
                      </c:pt>
                      <c:pt idx="13">
                        <c:v>2.3000000000000012</c:v>
                      </c:pt>
                      <c:pt idx="14">
                        <c:v>2.4000000000000012</c:v>
                      </c:pt>
                      <c:pt idx="15">
                        <c:v>2.5000000000000013</c:v>
                      </c:pt>
                      <c:pt idx="16">
                        <c:v>2.6000000000000014</c:v>
                      </c:pt>
                      <c:pt idx="17">
                        <c:v>2.7000000000000015</c:v>
                      </c:pt>
                      <c:pt idx="18">
                        <c:v>2.8000000000000016</c:v>
                      </c:pt>
                      <c:pt idx="19">
                        <c:v>2.9000000000000017</c:v>
                      </c:pt>
                      <c:pt idx="20">
                        <c:v>3.0000000000000018</c:v>
                      </c:pt>
                      <c:pt idx="21">
                        <c:v>3.1000000000000019</c:v>
                      </c:pt>
                      <c:pt idx="22">
                        <c:v>3.200000000000002</c:v>
                      </c:pt>
                      <c:pt idx="23">
                        <c:v>3.300000000000002</c:v>
                      </c:pt>
                      <c:pt idx="24">
                        <c:v>3.4000000000000021</c:v>
                      </c:pt>
                      <c:pt idx="25">
                        <c:v>3.5000000000000022</c:v>
                      </c:pt>
                      <c:pt idx="26">
                        <c:v>3.6000000000000023</c:v>
                      </c:pt>
                      <c:pt idx="27">
                        <c:v>3.7000000000000024</c:v>
                      </c:pt>
                      <c:pt idx="28">
                        <c:v>3.8000000000000025</c:v>
                      </c:pt>
                      <c:pt idx="29">
                        <c:v>3.9000000000000026</c:v>
                      </c:pt>
                      <c:pt idx="30">
                        <c:v>4.0000000000000027</c:v>
                      </c:pt>
                      <c:pt idx="31">
                        <c:v>4.1000000000000023</c:v>
                      </c:pt>
                      <c:pt idx="32">
                        <c:v>4.200000000000002</c:v>
                      </c:pt>
                      <c:pt idx="33">
                        <c:v>4.3000000000000016</c:v>
                      </c:pt>
                      <c:pt idx="34">
                        <c:v>4.4000000000000012</c:v>
                      </c:pt>
                      <c:pt idx="35">
                        <c:v>4.5000000000000009</c:v>
                      </c:pt>
                      <c:pt idx="36">
                        <c:v>4.6000000000000005</c:v>
                      </c:pt>
                      <c:pt idx="37">
                        <c:v>4.7</c:v>
                      </c:pt>
                      <c:pt idx="38">
                        <c:v>4.8</c:v>
                      </c:pt>
                      <c:pt idx="39">
                        <c:v>4.8999999999999995</c:v>
                      </c:pt>
                      <c:pt idx="40">
                        <c:v>4.9999999999999991</c:v>
                      </c:pt>
                      <c:pt idx="41">
                        <c:v>5.0999999999999988</c:v>
                      </c:pt>
                      <c:pt idx="42">
                        <c:v>5.1999999999999984</c:v>
                      </c:pt>
                      <c:pt idx="43">
                        <c:v>5.299999999999998</c:v>
                      </c:pt>
                      <c:pt idx="44">
                        <c:v>5.3999999999999977</c:v>
                      </c:pt>
                      <c:pt idx="45">
                        <c:v>5.4999999999999973</c:v>
                      </c:pt>
                      <c:pt idx="46">
                        <c:v>5.599999999999997</c:v>
                      </c:pt>
                      <c:pt idx="47">
                        <c:v>5.6999999999999966</c:v>
                      </c:pt>
                      <c:pt idx="48">
                        <c:v>5.7999999999999963</c:v>
                      </c:pt>
                      <c:pt idx="49">
                        <c:v>5.8999999999999959</c:v>
                      </c:pt>
                      <c:pt idx="50">
                        <c:v>5.9999999999999956</c:v>
                      </c:pt>
                      <c:pt idx="51">
                        <c:v>6.0999999999999952</c:v>
                      </c:pt>
                      <c:pt idx="52">
                        <c:v>6.1999999999999948</c:v>
                      </c:pt>
                      <c:pt idx="53">
                        <c:v>6.2999999999999945</c:v>
                      </c:pt>
                      <c:pt idx="54">
                        <c:v>6.3999999999999941</c:v>
                      </c:pt>
                      <c:pt idx="55">
                        <c:v>6.4999999999999938</c:v>
                      </c:pt>
                      <c:pt idx="56">
                        <c:v>6.5999999999999934</c:v>
                      </c:pt>
                      <c:pt idx="57">
                        <c:v>6.6999999999999931</c:v>
                      </c:pt>
                      <c:pt idx="58">
                        <c:v>6.7999999999999927</c:v>
                      </c:pt>
                      <c:pt idx="59">
                        <c:v>6.8999999999999924</c:v>
                      </c:pt>
                      <c:pt idx="60">
                        <c:v>6.999999999999992</c:v>
                      </c:pt>
                    </c:numCache>
                  </c:numRef>
                </c:xVal>
                <c:yVal>
                  <c:numRef>
                    <c:extLst xmlns:c15="http://schemas.microsoft.com/office/drawing/2012/chart">
                      <c:ext xmlns:c15="http://schemas.microsoft.com/office/drawing/2012/chart" uri="{02D57815-91ED-43cb-92C2-25804820EDAC}">
                        <c15:formulaRef>
                          <c15:sqref>'Dist-Compare'!$M$7:$M$67</c15:sqref>
                        </c15:formulaRef>
                      </c:ext>
                    </c:extLst>
                    <c:numCache>
                      <c:formatCode>General</c:formatCode>
                      <c:ptCount val="61"/>
                      <c:pt idx="1">
                        <c:v>0.11053015421416523</c:v>
                      </c:pt>
                      <c:pt idx="2">
                        <c:v>0.13219798936008506</c:v>
                      </c:pt>
                      <c:pt idx="3">
                        <c:v>0.15617347129043835</c:v>
                      </c:pt>
                      <c:pt idx="4">
                        <c:v>0.18223341630665965</c:v>
                      </c:pt>
                      <c:pt idx="5">
                        <c:v>0.21003279415923595</c:v>
                      </c:pt>
                      <c:pt idx="6">
                        <c:v>0.23910273444781246</c:v>
                      </c:pt>
                      <c:pt idx="7">
                        <c:v>0.26885636057682616</c:v>
                      </c:pt>
                      <c:pt idx="8">
                        <c:v>0.29860317949036014</c:v>
                      </c:pt>
                      <c:pt idx="9">
                        <c:v>0.32757208103875263</c:v>
                      </c:pt>
                      <c:pt idx="10">
                        <c:v>0.35494222835816935</c:v>
                      </c:pt>
                      <c:pt idx="11">
                        <c:v>0.37988032685125489</c:v>
                      </c:pt>
                      <c:pt idx="12">
                        <c:v>0.40158203320304858</c:v>
                      </c:pt>
                      <c:pt idx="13">
                        <c:v>0.41931469743665922</c:v>
                      </c:pt>
                      <c:pt idx="14">
                        <c:v>0.43245829907971828</c:v>
                      </c:pt>
                      <c:pt idx="15">
                        <c:v>0.4405413986167645</c:v>
                      </c:pt>
                      <c:pt idx="16">
                        <c:v>0.44326920044603635</c:v>
                      </c:pt>
                      <c:pt idx="17">
                        <c:v>0.44054139861676428</c:v>
                      </c:pt>
                      <c:pt idx="18">
                        <c:v>0.432458299079718</c:v>
                      </c:pt>
                      <c:pt idx="19">
                        <c:v>0.41931469743665878</c:v>
                      </c:pt>
                      <c:pt idx="20">
                        <c:v>0.40158203320304803</c:v>
                      </c:pt>
                      <c:pt idx="21">
                        <c:v>0.37988032685125428</c:v>
                      </c:pt>
                      <c:pt idx="22">
                        <c:v>0.35494222835816863</c:v>
                      </c:pt>
                      <c:pt idx="23">
                        <c:v>0.32757208103875185</c:v>
                      </c:pt>
                      <c:pt idx="24">
                        <c:v>0.29860317949035936</c:v>
                      </c:pt>
                      <c:pt idx="25">
                        <c:v>0.26885636057682533</c:v>
                      </c:pt>
                      <c:pt idx="26">
                        <c:v>0.23910273444781163</c:v>
                      </c:pt>
                      <c:pt idx="27">
                        <c:v>0.21003279415923518</c:v>
                      </c:pt>
                      <c:pt idx="28">
                        <c:v>0.18223341630665896</c:v>
                      </c:pt>
                      <c:pt idx="29">
                        <c:v>0.15617347129043774</c:v>
                      </c:pt>
                      <c:pt idx="30">
                        <c:v>0.13219798936008445</c:v>
                      </c:pt>
                      <c:pt idx="31">
                        <c:v>0.11053015421416475</c:v>
                      </c:pt>
                      <c:pt idx="32">
                        <c:v>9.1279876069339475E-2</c:v>
                      </c:pt>
                      <c:pt idx="33">
                        <c:v>7.4457362353844439E-2</c:v>
                      </c:pt>
                      <c:pt idx="34">
                        <c:v>5.9989962792431011E-2</c:v>
                      </c:pt>
                      <c:pt idx="35">
                        <c:v>4.7740600515507922E-2</c:v>
                      </c:pt>
                      <c:pt idx="36">
                        <c:v>3.7526278928078458E-2</c:v>
                      </c:pt>
                      <c:pt idx="37">
                        <c:v>2.9135432326343868E-2</c:v>
                      </c:pt>
                      <c:pt idx="38">
                        <c:v>2.2343220471763833E-2</c:v>
                      </c:pt>
                      <c:pt idx="39">
                        <c:v>1.6924210363446334E-2</c:v>
                      </c:pt>
                      <c:pt idx="40">
                        <c:v>1.2662206693108302E-2</c:v>
                      </c:pt>
                      <c:pt idx="41">
                        <c:v>9.3572605379093204E-3</c:v>
                      </c:pt>
                      <c:pt idx="42">
                        <c:v>6.8300893484571591E-3</c:v>
                      </c:pt>
                      <c:pt idx="43">
                        <c:v>4.9242760132644885E-3</c:v>
                      </c:pt>
                      <c:pt idx="44">
                        <c:v>3.5066847960200766E-3</c:v>
                      </c:pt>
                    </c:numCache>
                  </c:numRef>
                </c:yVal>
                <c:smooth val="1"/>
                <c:extLst xmlns:c15="http://schemas.microsoft.com/office/drawing/2012/chart">
                  <c:ext xmlns:c16="http://schemas.microsoft.com/office/drawing/2014/chart" uri="{C3380CC4-5D6E-409C-BE32-E72D297353CC}">
                    <c16:uniqueId val="{00000008-1028-460C-AA74-F226BEE8BE9D}"/>
                  </c:ext>
                </c:extLst>
              </c15:ser>
            </c15:filteredScatterSeries>
          </c:ext>
        </c:extLst>
      </c:scatterChart>
      <c:valAx>
        <c:axId val="46476672"/>
        <c:scaling>
          <c:orientation val="minMax"/>
          <c:max val="7"/>
          <c:min val="1"/>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vert="horz"/>
          <a:lstStyle/>
          <a:p>
            <a:pPr>
              <a:defRPr/>
            </a:pPr>
            <a:endParaRPr lang="en-US"/>
          </a:p>
        </c:txPr>
        <c:crossAx val="46477824"/>
        <c:crosses val="autoZero"/>
        <c:crossBetween val="midCat"/>
      </c:valAx>
      <c:valAx>
        <c:axId val="46477824"/>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00" sourceLinked="0"/>
        <c:majorTickMark val="none"/>
        <c:minorTickMark val="none"/>
        <c:tickLblPos val="nextTo"/>
        <c:spPr>
          <a:noFill/>
          <a:ln w="9525" cap="flat" cmpd="sng" algn="ctr">
            <a:solidFill>
              <a:schemeClr val="tx1">
                <a:lumMod val="25000"/>
                <a:lumOff val="75000"/>
              </a:schemeClr>
            </a:solidFill>
            <a:round/>
          </a:ln>
          <a:effectLst/>
        </c:spPr>
        <c:txPr>
          <a:bodyPr rot="-60000000" vert="horz"/>
          <a:lstStyle/>
          <a:p>
            <a:pPr>
              <a:defRPr/>
            </a:pPr>
            <a:endParaRPr lang="en-US"/>
          </a:p>
        </c:txPr>
        <c:crossAx val="46476672"/>
        <c:crosses val="autoZero"/>
        <c:crossBetween val="midCat"/>
      </c:valAx>
    </c:plotArea>
    <c:legend>
      <c:legendPos val="b"/>
      <c:layout>
        <c:manualLayout>
          <c:xMode val="edge"/>
          <c:yMode val="edge"/>
          <c:x val="8.3851188014397199E-2"/>
          <c:y val="0.88905303503728716"/>
          <c:w val="0.86308900870636462"/>
          <c:h val="7.7196808732241801E-2"/>
        </c:manualLayout>
      </c:layout>
      <c:overlay val="0"/>
      <c:spPr>
        <a:noFill/>
        <a:ln>
          <a:noFill/>
        </a:ln>
        <a:effectLst/>
      </c:spPr>
      <c:txPr>
        <a:bodyPr rot="0" vert="horz"/>
        <a:lstStyle/>
        <a:p>
          <a:pPr>
            <a:defRPr/>
          </a:pPr>
          <a:endParaRPr lang="en-US"/>
        </a:p>
      </c:txPr>
    </c:legend>
    <c:plotVisOnly val="1"/>
    <c:dispBlanksAs val="gap"/>
    <c:showDLblsOverMax val="0"/>
  </c:chart>
  <c:spPr>
    <a:ln>
      <a:noFill/>
    </a:ln>
  </c:spPr>
  <c:txPr>
    <a:bodyPr/>
    <a:lstStyle/>
    <a:p>
      <a:pPr>
        <a:defRPr sz="16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3"/>
          <c:order val="2"/>
          <c:tx>
            <c:v>IS 2016</c:v>
          </c:tx>
          <c:spPr>
            <a:ln>
              <a:solidFill>
                <a:schemeClr val="accent3"/>
              </a:solidFill>
              <a:prstDash val="sysDot"/>
            </a:ln>
          </c:spPr>
          <c:marker>
            <c:symbol val="none"/>
          </c:marker>
          <c:xVal>
            <c:numRef>
              <c:f>'Dist-Compare'!$A$7:$A$67</c:f>
              <c:numCache>
                <c:formatCode>General</c:formatCode>
                <c:ptCount val="61"/>
                <c:pt idx="0">
                  <c:v>1</c:v>
                </c:pt>
                <c:pt idx="1">
                  <c:v>1.1000000000000001</c:v>
                </c:pt>
                <c:pt idx="2">
                  <c:v>1.2000000000000002</c:v>
                </c:pt>
                <c:pt idx="3">
                  <c:v>1.3000000000000003</c:v>
                </c:pt>
                <c:pt idx="4">
                  <c:v>1.4000000000000004</c:v>
                </c:pt>
                <c:pt idx="5">
                  <c:v>1.5000000000000004</c:v>
                </c:pt>
                <c:pt idx="6">
                  <c:v>1.6000000000000005</c:v>
                </c:pt>
                <c:pt idx="7">
                  <c:v>1.7000000000000006</c:v>
                </c:pt>
                <c:pt idx="8">
                  <c:v>1.8000000000000007</c:v>
                </c:pt>
                <c:pt idx="9">
                  <c:v>1.9000000000000008</c:v>
                </c:pt>
                <c:pt idx="10">
                  <c:v>2.0000000000000009</c:v>
                </c:pt>
                <c:pt idx="11">
                  <c:v>2.100000000000001</c:v>
                </c:pt>
                <c:pt idx="12">
                  <c:v>2.2000000000000011</c:v>
                </c:pt>
                <c:pt idx="13">
                  <c:v>2.3000000000000012</c:v>
                </c:pt>
                <c:pt idx="14">
                  <c:v>2.4000000000000012</c:v>
                </c:pt>
                <c:pt idx="15">
                  <c:v>2.5000000000000013</c:v>
                </c:pt>
                <c:pt idx="16">
                  <c:v>2.6000000000000014</c:v>
                </c:pt>
                <c:pt idx="17">
                  <c:v>2.7000000000000015</c:v>
                </c:pt>
                <c:pt idx="18">
                  <c:v>2.8000000000000016</c:v>
                </c:pt>
                <c:pt idx="19">
                  <c:v>2.9000000000000017</c:v>
                </c:pt>
                <c:pt idx="20">
                  <c:v>3.0000000000000018</c:v>
                </c:pt>
                <c:pt idx="21">
                  <c:v>3.1000000000000019</c:v>
                </c:pt>
                <c:pt idx="22">
                  <c:v>3.200000000000002</c:v>
                </c:pt>
                <c:pt idx="23">
                  <c:v>3.300000000000002</c:v>
                </c:pt>
                <c:pt idx="24">
                  <c:v>3.4000000000000021</c:v>
                </c:pt>
                <c:pt idx="25">
                  <c:v>3.5000000000000022</c:v>
                </c:pt>
                <c:pt idx="26">
                  <c:v>3.6000000000000023</c:v>
                </c:pt>
                <c:pt idx="27">
                  <c:v>3.7000000000000024</c:v>
                </c:pt>
                <c:pt idx="28">
                  <c:v>3.8000000000000025</c:v>
                </c:pt>
                <c:pt idx="29">
                  <c:v>3.9000000000000026</c:v>
                </c:pt>
                <c:pt idx="30">
                  <c:v>4.0000000000000027</c:v>
                </c:pt>
                <c:pt idx="31">
                  <c:v>4.1000000000000023</c:v>
                </c:pt>
                <c:pt idx="32">
                  <c:v>4.200000000000002</c:v>
                </c:pt>
                <c:pt idx="33">
                  <c:v>4.3000000000000016</c:v>
                </c:pt>
                <c:pt idx="34">
                  <c:v>4.4000000000000012</c:v>
                </c:pt>
                <c:pt idx="35">
                  <c:v>4.5000000000000009</c:v>
                </c:pt>
                <c:pt idx="36">
                  <c:v>4.6000000000000005</c:v>
                </c:pt>
                <c:pt idx="37">
                  <c:v>4.7</c:v>
                </c:pt>
                <c:pt idx="38">
                  <c:v>4.8</c:v>
                </c:pt>
                <c:pt idx="39">
                  <c:v>4.8999999999999995</c:v>
                </c:pt>
                <c:pt idx="40">
                  <c:v>4.9999999999999991</c:v>
                </c:pt>
                <c:pt idx="41">
                  <c:v>5.0999999999999988</c:v>
                </c:pt>
                <c:pt idx="42">
                  <c:v>5.1999999999999984</c:v>
                </c:pt>
                <c:pt idx="43">
                  <c:v>5.299999999999998</c:v>
                </c:pt>
                <c:pt idx="44">
                  <c:v>5.3999999999999977</c:v>
                </c:pt>
                <c:pt idx="45">
                  <c:v>5.4999999999999973</c:v>
                </c:pt>
                <c:pt idx="46">
                  <c:v>5.599999999999997</c:v>
                </c:pt>
                <c:pt idx="47">
                  <c:v>5.6999999999999966</c:v>
                </c:pt>
                <c:pt idx="48">
                  <c:v>5.7999999999999963</c:v>
                </c:pt>
                <c:pt idx="49">
                  <c:v>5.8999999999999959</c:v>
                </c:pt>
                <c:pt idx="50">
                  <c:v>5.9999999999999956</c:v>
                </c:pt>
                <c:pt idx="51">
                  <c:v>6.0999999999999952</c:v>
                </c:pt>
                <c:pt idx="52">
                  <c:v>6.1999999999999948</c:v>
                </c:pt>
                <c:pt idx="53">
                  <c:v>6.2999999999999945</c:v>
                </c:pt>
                <c:pt idx="54">
                  <c:v>6.3999999999999941</c:v>
                </c:pt>
                <c:pt idx="55">
                  <c:v>6.4999999999999938</c:v>
                </c:pt>
                <c:pt idx="56">
                  <c:v>6.5999999999999934</c:v>
                </c:pt>
                <c:pt idx="57">
                  <c:v>6.6999999999999931</c:v>
                </c:pt>
                <c:pt idx="58">
                  <c:v>6.7999999999999927</c:v>
                </c:pt>
                <c:pt idx="59">
                  <c:v>6.8999999999999924</c:v>
                </c:pt>
                <c:pt idx="60">
                  <c:v>6.999999999999992</c:v>
                </c:pt>
              </c:numCache>
            </c:numRef>
          </c:xVal>
          <c:yVal>
            <c:numRef>
              <c:f>'Dist-Compare'!$E$7:$E$67</c:f>
              <c:numCache>
                <c:formatCode>General</c:formatCode>
                <c:ptCount val="61"/>
                <c:pt idx="1">
                  <c:v>8.4051058083592742E-2</c:v>
                </c:pt>
                <c:pt idx="2">
                  <c:v>0.10449747120210542</c:v>
                </c:pt>
                <c:pt idx="3">
                  <c:v>0.12804546558809321</c:v>
                </c:pt>
                <c:pt idx="4">
                  <c:v>0.15463879375424117</c:v>
                </c:pt>
                <c:pt idx="5">
                  <c:v>0.18406386198197924</c:v>
                </c:pt>
                <c:pt idx="6">
                  <c:v>0.21593072039733049</c:v>
                </c:pt>
                <c:pt idx="7">
                  <c:v>0.24966413793945116</c:v>
                </c:pt>
                <c:pt idx="8">
                  <c:v>0.28450750149967152</c:v>
                </c:pt>
                <c:pt idx="9">
                  <c:v>0.31954137983058423</c:v>
                </c:pt>
                <c:pt idx="10">
                  <c:v>0.3537173132927926</c:v>
                </c:pt>
                <c:pt idx="11">
                  <c:v>0.38590584449530291</c:v>
                </c:pt>
                <c:pt idx="12">
                  <c:v>0.41495616496299942</c:v>
                </c:pt>
                <c:pt idx="13">
                  <c:v>0.43976322966379155</c:v>
                </c:pt>
                <c:pt idx="14">
                  <c:v>0.45933700318503945</c:v>
                </c:pt>
                <c:pt idx="15">
                  <c:v>0.47286784037097102</c:v>
                </c:pt>
                <c:pt idx="16">
                  <c:v>0.47978200145637379</c:v>
                </c:pt>
                <c:pt idx="17">
                  <c:v>0.47978200145637373</c:v>
                </c:pt>
                <c:pt idx="18">
                  <c:v>0.47286784037097068</c:v>
                </c:pt>
                <c:pt idx="19">
                  <c:v>0.45933700318503895</c:v>
                </c:pt>
                <c:pt idx="20">
                  <c:v>0.43976322966379089</c:v>
                </c:pt>
                <c:pt idx="21">
                  <c:v>0.41495616496299864</c:v>
                </c:pt>
                <c:pt idx="22">
                  <c:v>0.38590584449530196</c:v>
                </c:pt>
                <c:pt idx="23">
                  <c:v>0.3537173132927916</c:v>
                </c:pt>
                <c:pt idx="24">
                  <c:v>0.31954137983058317</c:v>
                </c:pt>
                <c:pt idx="25">
                  <c:v>0.28450750149967047</c:v>
                </c:pt>
                <c:pt idx="26">
                  <c:v>0.24966413793945005</c:v>
                </c:pt>
                <c:pt idx="27">
                  <c:v>0.21593072039732947</c:v>
                </c:pt>
                <c:pt idx="28">
                  <c:v>0.18406386198197827</c:v>
                </c:pt>
                <c:pt idx="29">
                  <c:v>0.15463879375424033</c:v>
                </c:pt>
                <c:pt idx="30">
                  <c:v>0.12804546558809243</c:v>
                </c:pt>
                <c:pt idx="31">
                  <c:v>0.10449747120210483</c:v>
                </c:pt>
                <c:pt idx="32">
                  <c:v>8.4051058083592312E-2</c:v>
                </c:pt>
                <c:pt idx="33">
                  <c:v>6.663101301438383E-2</c:v>
                </c:pt>
                <c:pt idx="34">
                  <c:v>5.2060157069761366E-2</c:v>
                </c:pt>
                <c:pt idx="35">
                  <c:v>4.0089474091201539E-2</c:v>
                </c:pt>
                <c:pt idx="36">
                  <c:v>3.0426435068437948E-2</c:v>
                </c:pt>
                <c:pt idx="37">
                  <c:v>2.2759756419557454E-2</c:v>
                </c:pt>
                <c:pt idx="38">
                  <c:v>1.677953709702943E-2</c:v>
                </c:pt>
                <c:pt idx="39">
                  <c:v>1.2192370974268235E-2</c:v>
                </c:pt>
                <c:pt idx="40">
                  <c:v>8.7315669442298259E-3</c:v>
                </c:pt>
                <c:pt idx="41">
                  <c:v>6.1629981119619903E-3</c:v>
                </c:pt>
                <c:pt idx="42">
                  <c:v>4.2873378520221182E-3</c:v>
                </c:pt>
                <c:pt idx="43">
                  <c:v>2.9395388799020425E-3</c:v>
                </c:pt>
                <c:pt idx="44">
                  <c:v>1.9863992210014804E-3</c:v>
                </c:pt>
              </c:numCache>
            </c:numRef>
          </c:yVal>
          <c:smooth val="1"/>
          <c:extLst>
            <c:ext xmlns:c16="http://schemas.microsoft.com/office/drawing/2014/chart" uri="{C3380CC4-5D6E-409C-BE32-E72D297353CC}">
              <c16:uniqueId val="{00000000-49ED-45D0-A60E-2AC37194F3AB}"/>
            </c:ext>
          </c:extLst>
        </c:ser>
        <c:ser>
          <c:idx val="7"/>
          <c:order val="5"/>
          <c:tx>
            <c:v>IS 2017</c:v>
          </c:tx>
          <c:spPr>
            <a:ln>
              <a:solidFill>
                <a:schemeClr val="accent3"/>
              </a:solidFill>
              <a:prstDash val="dash"/>
            </a:ln>
          </c:spPr>
          <c:marker>
            <c:symbol val="none"/>
          </c:marker>
          <c:xVal>
            <c:numRef>
              <c:f>'Dist-Compare'!$A$7:$A$67</c:f>
              <c:numCache>
                <c:formatCode>General</c:formatCode>
                <c:ptCount val="61"/>
                <c:pt idx="0">
                  <c:v>1</c:v>
                </c:pt>
                <c:pt idx="1">
                  <c:v>1.1000000000000001</c:v>
                </c:pt>
                <c:pt idx="2">
                  <c:v>1.2000000000000002</c:v>
                </c:pt>
                <c:pt idx="3">
                  <c:v>1.3000000000000003</c:v>
                </c:pt>
                <c:pt idx="4">
                  <c:v>1.4000000000000004</c:v>
                </c:pt>
                <c:pt idx="5">
                  <c:v>1.5000000000000004</c:v>
                </c:pt>
                <c:pt idx="6">
                  <c:v>1.6000000000000005</c:v>
                </c:pt>
                <c:pt idx="7">
                  <c:v>1.7000000000000006</c:v>
                </c:pt>
                <c:pt idx="8">
                  <c:v>1.8000000000000007</c:v>
                </c:pt>
                <c:pt idx="9">
                  <c:v>1.9000000000000008</c:v>
                </c:pt>
                <c:pt idx="10">
                  <c:v>2.0000000000000009</c:v>
                </c:pt>
                <c:pt idx="11">
                  <c:v>2.100000000000001</c:v>
                </c:pt>
                <c:pt idx="12">
                  <c:v>2.2000000000000011</c:v>
                </c:pt>
                <c:pt idx="13">
                  <c:v>2.3000000000000012</c:v>
                </c:pt>
                <c:pt idx="14">
                  <c:v>2.4000000000000012</c:v>
                </c:pt>
                <c:pt idx="15">
                  <c:v>2.5000000000000013</c:v>
                </c:pt>
                <c:pt idx="16">
                  <c:v>2.6000000000000014</c:v>
                </c:pt>
                <c:pt idx="17">
                  <c:v>2.7000000000000015</c:v>
                </c:pt>
                <c:pt idx="18">
                  <c:v>2.8000000000000016</c:v>
                </c:pt>
                <c:pt idx="19">
                  <c:v>2.9000000000000017</c:v>
                </c:pt>
                <c:pt idx="20">
                  <c:v>3.0000000000000018</c:v>
                </c:pt>
                <c:pt idx="21">
                  <c:v>3.1000000000000019</c:v>
                </c:pt>
                <c:pt idx="22">
                  <c:v>3.200000000000002</c:v>
                </c:pt>
                <c:pt idx="23">
                  <c:v>3.300000000000002</c:v>
                </c:pt>
                <c:pt idx="24">
                  <c:v>3.4000000000000021</c:v>
                </c:pt>
                <c:pt idx="25">
                  <c:v>3.5000000000000022</c:v>
                </c:pt>
                <c:pt idx="26">
                  <c:v>3.6000000000000023</c:v>
                </c:pt>
                <c:pt idx="27">
                  <c:v>3.7000000000000024</c:v>
                </c:pt>
                <c:pt idx="28">
                  <c:v>3.8000000000000025</c:v>
                </c:pt>
                <c:pt idx="29">
                  <c:v>3.9000000000000026</c:v>
                </c:pt>
                <c:pt idx="30">
                  <c:v>4.0000000000000027</c:v>
                </c:pt>
                <c:pt idx="31">
                  <c:v>4.1000000000000023</c:v>
                </c:pt>
                <c:pt idx="32">
                  <c:v>4.200000000000002</c:v>
                </c:pt>
                <c:pt idx="33">
                  <c:v>4.3000000000000016</c:v>
                </c:pt>
                <c:pt idx="34">
                  <c:v>4.4000000000000012</c:v>
                </c:pt>
                <c:pt idx="35">
                  <c:v>4.5000000000000009</c:v>
                </c:pt>
                <c:pt idx="36">
                  <c:v>4.6000000000000005</c:v>
                </c:pt>
                <c:pt idx="37">
                  <c:v>4.7</c:v>
                </c:pt>
                <c:pt idx="38">
                  <c:v>4.8</c:v>
                </c:pt>
                <c:pt idx="39">
                  <c:v>4.8999999999999995</c:v>
                </c:pt>
                <c:pt idx="40">
                  <c:v>4.9999999999999991</c:v>
                </c:pt>
                <c:pt idx="41">
                  <c:v>5.0999999999999988</c:v>
                </c:pt>
                <c:pt idx="42">
                  <c:v>5.1999999999999984</c:v>
                </c:pt>
                <c:pt idx="43">
                  <c:v>5.299999999999998</c:v>
                </c:pt>
                <c:pt idx="44">
                  <c:v>5.3999999999999977</c:v>
                </c:pt>
                <c:pt idx="45">
                  <c:v>5.4999999999999973</c:v>
                </c:pt>
                <c:pt idx="46">
                  <c:v>5.599999999999997</c:v>
                </c:pt>
                <c:pt idx="47">
                  <c:v>5.6999999999999966</c:v>
                </c:pt>
                <c:pt idx="48">
                  <c:v>5.7999999999999963</c:v>
                </c:pt>
                <c:pt idx="49">
                  <c:v>5.8999999999999959</c:v>
                </c:pt>
                <c:pt idx="50">
                  <c:v>5.9999999999999956</c:v>
                </c:pt>
                <c:pt idx="51">
                  <c:v>6.0999999999999952</c:v>
                </c:pt>
                <c:pt idx="52">
                  <c:v>6.1999999999999948</c:v>
                </c:pt>
                <c:pt idx="53">
                  <c:v>6.2999999999999945</c:v>
                </c:pt>
                <c:pt idx="54">
                  <c:v>6.3999999999999941</c:v>
                </c:pt>
                <c:pt idx="55">
                  <c:v>6.4999999999999938</c:v>
                </c:pt>
                <c:pt idx="56">
                  <c:v>6.5999999999999934</c:v>
                </c:pt>
                <c:pt idx="57">
                  <c:v>6.6999999999999931</c:v>
                </c:pt>
                <c:pt idx="58">
                  <c:v>6.7999999999999927</c:v>
                </c:pt>
                <c:pt idx="59">
                  <c:v>6.8999999999999924</c:v>
                </c:pt>
                <c:pt idx="60">
                  <c:v>6.999999999999992</c:v>
                </c:pt>
              </c:numCache>
            </c:numRef>
          </c:xVal>
          <c:yVal>
            <c:numRef>
              <c:f>'Dist-Compare'!$I$7:$I$67</c:f>
              <c:numCache>
                <c:formatCode>General</c:formatCode>
                <c:ptCount val="61"/>
                <c:pt idx="2">
                  <c:v>0.11196667457185273</c:v>
                </c:pt>
                <c:pt idx="3">
                  <c:v>0.13458984429345089</c:v>
                </c:pt>
                <c:pt idx="4">
                  <c:v>0.15970090798411599</c:v>
                </c:pt>
                <c:pt idx="5">
                  <c:v>0.18705704256660052</c:v>
                </c:pt>
                <c:pt idx="6">
                  <c:v>0.21627799053992217</c:v>
                </c:pt>
                <c:pt idx="7">
                  <c:v>0.2468437705794217</c:v>
                </c:pt>
                <c:pt idx="8">
                  <c:v>0.27810167288534399</c:v>
                </c:pt>
                <c:pt idx="9">
                  <c:v>0.30928340262059811</c:v>
                </c:pt>
                <c:pt idx="10">
                  <c:v>0.3395323909602953</c:v>
                </c:pt>
                <c:pt idx="11">
                  <c:v>0.3679403291747893</c:v>
                </c:pt>
                <c:pt idx="12">
                  <c:v>0.3935909981709631</c:v>
                </c:pt>
                <c:pt idx="13">
                  <c:v>0.41560858064390038</c:v>
                </c:pt>
                <c:pt idx="14">
                  <c:v>0.43320697193416319</c:v>
                </c:pt>
                <c:pt idx="15">
                  <c:v>0.44573624816536428</c:v>
                </c:pt>
                <c:pt idx="16">
                  <c:v>0.45272247244015151</c:v>
                </c:pt>
                <c:pt idx="17">
                  <c:v>0.45389744279536209</c:v>
                </c:pt>
                <c:pt idx="18">
                  <c:v>0.4492157792482589</c:v>
                </c:pt>
                <c:pt idx="19">
                  <c:v>0.43885783238825188</c:v>
                </c:pt>
                <c:pt idx="20">
                  <c:v>0.42321815363800314</c:v>
                </c:pt>
                <c:pt idx="21">
                  <c:v>0.40288055470330486</c:v>
                </c:pt>
                <c:pt idx="22">
                  <c:v>0.37858195389344751</c:v>
                </c:pt>
                <c:pt idx="23">
                  <c:v>0.35116812924220764</c:v>
                </c:pt>
                <c:pt idx="24">
                  <c:v>0.32154507604822052</c:v>
                </c:pt>
                <c:pt idx="25">
                  <c:v>0.29062984922950169</c:v>
                </c:pt>
                <c:pt idx="26">
                  <c:v>0.25930455963207177</c:v>
                </c:pt>
                <c:pt idx="27">
                  <c:v>0.22837663739902814</c:v>
                </c:pt>
                <c:pt idx="28">
                  <c:v>0.19854766251899345</c:v>
                </c:pt>
                <c:pt idx="29">
                  <c:v>0.17039210440428743</c:v>
                </c:pt>
                <c:pt idx="30">
                  <c:v>0.14434632736306452</c:v>
                </c:pt>
                <c:pt idx="31">
                  <c:v>0.12070731624146716</c:v>
                </c:pt>
                <c:pt idx="32">
                  <c:v>9.9639842742190343E-2</c:v>
                </c:pt>
                <c:pt idx="33">
                  <c:v>8.1190283244319802E-2</c:v>
                </c:pt>
                <c:pt idx="34">
                  <c:v>6.5305034514647156E-2</c:v>
                </c:pt>
                <c:pt idx="35">
                  <c:v>5.1851443809479668E-2</c:v>
                </c:pt>
                <c:pt idx="36">
                  <c:v>4.0639338311599493E-2</c:v>
                </c:pt>
                <c:pt idx="37">
                  <c:v>3.1441552789183133E-2</c:v>
                </c:pt>
                <c:pt idx="38">
                  <c:v>2.401225396224747E-2</c:v>
                </c:pt>
                <c:pt idx="39">
                  <c:v>1.8102287308465075E-2</c:v>
                </c:pt>
                <c:pt idx="40">
                  <c:v>1.3471177628969207E-2</c:v>
                </c:pt>
                <c:pt idx="41">
                  <c:v>9.8957623199503273E-3</c:v>
                </c:pt>
                <c:pt idx="42">
                  <c:v>7.1757042776120425E-3</c:v>
                </c:pt>
                <c:pt idx="43">
                  <c:v>5.1363119557053163E-3</c:v>
                </c:pt>
                <c:pt idx="44">
                  <c:v>3.6291910993406064E-3</c:v>
                </c:pt>
                <c:pt idx="45">
                  <c:v>2.5312781192050205E-3</c:v>
                </c:pt>
              </c:numCache>
            </c:numRef>
          </c:yVal>
          <c:smooth val="1"/>
          <c:extLst>
            <c:ext xmlns:c16="http://schemas.microsoft.com/office/drawing/2014/chart" uri="{C3380CC4-5D6E-409C-BE32-E72D297353CC}">
              <c16:uniqueId val="{00000001-49ED-45D0-A60E-2AC37194F3AB}"/>
            </c:ext>
          </c:extLst>
        </c:ser>
        <c:ser>
          <c:idx val="8"/>
          <c:order val="8"/>
          <c:tx>
            <c:v>IS 2018</c:v>
          </c:tx>
          <c:spPr>
            <a:ln>
              <a:solidFill>
                <a:schemeClr val="accent3"/>
              </a:solidFill>
            </a:ln>
          </c:spPr>
          <c:marker>
            <c:symbol val="none"/>
          </c:marker>
          <c:xVal>
            <c:numRef>
              <c:f>'Dist-Compare'!$A$7:$A$67</c:f>
              <c:numCache>
                <c:formatCode>General</c:formatCode>
                <c:ptCount val="61"/>
                <c:pt idx="0">
                  <c:v>1</c:v>
                </c:pt>
                <c:pt idx="1">
                  <c:v>1.1000000000000001</c:v>
                </c:pt>
                <c:pt idx="2">
                  <c:v>1.2000000000000002</c:v>
                </c:pt>
                <c:pt idx="3">
                  <c:v>1.3000000000000003</c:v>
                </c:pt>
                <c:pt idx="4">
                  <c:v>1.4000000000000004</c:v>
                </c:pt>
                <c:pt idx="5">
                  <c:v>1.5000000000000004</c:v>
                </c:pt>
                <c:pt idx="6">
                  <c:v>1.6000000000000005</c:v>
                </c:pt>
                <c:pt idx="7">
                  <c:v>1.7000000000000006</c:v>
                </c:pt>
                <c:pt idx="8">
                  <c:v>1.8000000000000007</c:v>
                </c:pt>
                <c:pt idx="9">
                  <c:v>1.9000000000000008</c:v>
                </c:pt>
                <c:pt idx="10">
                  <c:v>2.0000000000000009</c:v>
                </c:pt>
                <c:pt idx="11">
                  <c:v>2.100000000000001</c:v>
                </c:pt>
                <c:pt idx="12">
                  <c:v>2.2000000000000011</c:v>
                </c:pt>
                <c:pt idx="13">
                  <c:v>2.3000000000000012</c:v>
                </c:pt>
                <c:pt idx="14">
                  <c:v>2.4000000000000012</c:v>
                </c:pt>
                <c:pt idx="15">
                  <c:v>2.5000000000000013</c:v>
                </c:pt>
                <c:pt idx="16">
                  <c:v>2.6000000000000014</c:v>
                </c:pt>
                <c:pt idx="17">
                  <c:v>2.7000000000000015</c:v>
                </c:pt>
                <c:pt idx="18">
                  <c:v>2.8000000000000016</c:v>
                </c:pt>
                <c:pt idx="19">
                  <c:v>2.9000000000000017</c:v>
                </c:pt>
                <c:pt idx="20">
                  <c:v>3.0000000000000018</c:v>
                </c:pt>
                <c:pt idx="21">
                  <c:v>3.1000000000000019</c:v>
                </c:pt>
                <c:pt idx="22">
                  <c:v>3.200000000000002</c:v>
                </c:pt>
                <c:pt idx="23">
                  <c:v>3.300000000000002</c:v>
                </c:pt>
                <c:pt idx="24">
                  <c:v>3.4000000000000021</c:v>
                </c:pt>
                <c:pt idx="25">
                  <c:v>3.5000000000000022</c:v>
                </c:pt>
                <c:pt idx="26">
                  <c:v>3.6000000000000023</c:v>
                </c:pt>
                <c:pt idx="27">
                  <c:v>3.7000000000000024</c:v>
                </c:pt>
                <c:pt idx="28">
                  <c:v>3.8000000000000025</c:v>
                </c:pt>
                <c:pt idx="29">
                  <c:v>3.9000000000000026</c:v>
                </c:pt>
                <c:pt idx="30">
                  <c:v>4.0000000000000027</c:v>
                </c:pt>
                <c:pt idx="31">
                  <c:v>4.1000000000000023</c:v>
                </c:pt>
                <c:pt idx="32">
                  <c:v>4.200000000000002</c:v>
                </c:pt>
                <c:pt idx="33">
                  <c:v>4.3000000000000016</c:v>
                </c:pt>
                <c:pt idx="34">
                  <c:v>4.4000000000000012</c:v>
                </c:pt>
                <c:pt idx="35">
                  <c:v>4.5000000000000009</c:v>
                </c:pt>
                <c:pt idx="36">
                  <c:v>4.6000000000000005</c:v>
                </c:pt>
                <c:pt idx="37">
                  <c:v>4.7</c:v>
                </c:pt>
                <c:pt idx="38">
                  <c:v>4.8</c:v>
                </c:pt>
                <c:pt idx="39">
                  <c:v>4.8999999999999995</c:v>
                </c:pt>
                <c:pt idx="40">
                  <c:v>4.9999999999999991</c:v>
                </c:pt>
                <c:pt idx="41">
                  <c:v>5.0999999999999988</c:v>
                </c:pt>
                <c:pt idx="42">
                  <c:v>5.1999999999999984</c:v>
                </c:pt>
                <c:pt idx="43">
                  <c:v>5.299999999999998</c:v>
                </c:pt>
                <c:pt idx="44">
                  <c:v>5.3999999999999977</c:v>
                </c:pt>
                <c:pt idx="45">
                  <c:v>5.4999999999999973</c:v>
                </c:pt>
                <c:pt idx="46">
                  <c:v>5.599999999999997</c:v>
                </c:pt>
                <c:pt idx="47">
                  <c:v>5.6999999999999966</c:v>
                </c:pt>
                <c:pt idx="48">
                  <c:v>5.7999999999999963</c:v>
                </c:pt>
                <c:pt idx="49">
                  <c:v>5.8999999999999959</c:v>
                </c:pt>
                <c:pt idx="50">
                  <c:v>5.9999999999999956</c:v>
                </c:pt>
                <c:pt idx="51">
                  <c:v>6.0999999999999952</c:v>
                </c:pt>
                <c:pt idx="52">
                  <c:v>6.1999999999999948</c:v>
                </c:pt>
                <c:pt idx="53">
                  <c:v>6.2999999999999945</c:v>
                </c:pt>
                <c:pt idx="54">
                  <c:v>6.3999999999999941</c:v>
                </c:pt>
                <c:pt idx="55">
                  <c:v>6.4999999999999938</c:v>
                </c:pt>
                <c:pt idx="56">
                  <c:v>6.5999999999999934</c:v>
                </c:pt>
                <c:pt idx="57">
                  <c:v>6.6999999999999931</c:v>
                </c:pt>
                <c:pt idx="58">
                  <c:v>6.7999999999999927</c:v>
                </c:pt>
                <c:pt idx="59">
                  <c:v>6.8999999999999924</c:v>
                </c:pt>
                <c:pt idx="60">
                  <c:v>6.999999999999992</c:v>
                </c:pt>
              </c:numCache>
            </c:numRef>
          </c:xVal>
          <c:yVal>
            <c:numRef>
              <c:f>'Dist-Compare'!$M$7:$M$67</c:f>
              <c:numCache>
                <c:formatCode>General</c:formatCode>
                <c:ptCount val="61"/>
                <c:pt idx="1">
                  <c:v>0.11053015421416523</c:v>
                </c:pt>
                <c:pt idx="2">
                  <c:v>0.13219798936008506</c:v>
                </c:pt>
                <c:pt idx="3">
                  <c:v>0.15617347129043835</c:v>
                </c:pt>
                <c:pt idx="4">
                  <c:v>0.18223341630665965</c:v>
                </c:pt>
                <c:pt idx="5">
                  <c:v>0.21003279415923595</c:v>
                </c:pt>
                <c:pt idx="6">
                  <c:v>0.23910273444781246</c:v>
                </c:pt>
                <c:pt idx="7">
                  <c:v>0.26885636057682616</c:v>
                </c:pt>
                <c:pt idx="8">
                  <c:v>0.29860317949036014</c:v>
                </c:pt>
                <c:pt idx="9">
                  <c:v>0.32757208103875263</c:v>
                </c:pt>
                <c:pt idx="10">
                  <c:v>0.35494222835816935</c:v>
                </c:pt>
                <c:pt idx="11">
                  <c:v>0.37988032685125489</c:v>
                </c:pt>
                <c:pt idx="12">
                  <c:v>0.40158203320304858</c:v>
                </c:pt>
                <c:pt idx="13">
                  <c:v>0.41931469743665922</c:v>
                </c:pt>
                <c:pt idx="14">
                  <c:v>0.43245829907971828</c:v>
                </c:pt>
                <c:pt idx="15">
                  <c:v>0.4405413986167645</c:v>
                </c:pt>
                <c:pt idx="16">
                  <c:v>0.44326920044603635</c:v>
                </c:pt>
                <c:pt idx="17">
                  <c:v>0.44054139861676428</c:v>
                </c:pt>
                <c:pt idx="18">
                  <c:v>0.432458299079718</c:v>
                </c:pt>
                <c:pt idx="19">
                  <c:v>0.41931469743665878</c:v>
                </c:pt>
                <c:pt idx="20">
                  <c:v>0.40158203320304803</c:v>
                </c:pt>
                <c:pt idx="21">
                  <c:v>0.37988032685125428</c:v>
                </c:pt>
                <c:pt idx="22">
                  <c:v>0.35494222835816863</c:v>
                </c:pt>
                <c:pt idx="23">
                  <c:v>0.32757208103875185</c:v>
                </c:pt>
                <c:pt idx="24">
                  <c:v>0.29860317949035936</c:v>
                </c:pt>
                <c:pt idx="25">
                  <c:v>0.26885636057682533</c:v>
                </c:pt>
                <c:pt idx="26">
                  <c:v>0.23910273444781163</c:v>
                </c:pt>
                <c:pt idx="27">
                  <c:v>0.21003279415923518</c:v>
                </c:pt>
                <c:pt idx="28">
                  <c:v>0.18223341630665896</c:v>
                </c:pt>
                <c:pt idx="29">
                  <c:v>0.15617347129043774</c:v>
                </c:pt>
                <c:pt idx="30">
                  <c:v>0.13219798936008445</c:v>
                </c:pt>
                <c:pt idx="31">
                  <c:v>0.11053015421416475</c:v>
                </c:pt>
                <c:pt idx="32">
                  <c:v>9.1279876069339475E-2</c:v>
                </c:pt>
                <c:pt idx="33">
                  <c:v>7.4457362353844439E-2</c:v>
                </c:pt>
                <c:pt idx="34">
                  <c:v>5.9989962792431011E-2</c:v>
                </c:pt>
                <c:pt idx="35">
                  <c:v>4.7740600515507922E-2</c:v>
                </c:pt>
                <c:pt idx="36">
                  <c:v>3.7526278928078458E-2</c:v>
                </c:pt>
                <c:pt idx="37">
                  <c:v>2.9135432326343868E-2</c:v>
                </c:pt>
                <c:pt idx="38">
                  <c:v>2.2343220471763833E-2</c:v>
                </c:pt>
                <c:pt idx="39">
                  <c:v>1.6924210363446334E-2</c:v>
                </c:pt>
                <c:pt idx="40">
                  <c:v>1.2662206693108302E-2</c:v>
                </c:pt>
                <c:pt idx="41">
                  <c:v>9.3572605379093204E-3</c:v>
                </c:pt>
                <c:pt idx="42">
                  <c:v>6.8300893484571591E-3</c:v>
                </c:pt>
                <c:pt idx="43">
                  <c:v>4.9242760132644885E-3</c:v>
                </c:pt>
                <c:pt idx="44">
                  <c:v>3.5066847960200766E-3</c:v>
                </c:pt>
              </c:numCache>
            </c:numRef>
          </c:yVal>
          <c:smooth val="1"/>
          <c:extLst>
            <c:ext xmlns:c16="http://schemas.microsoft.com/office/drawing/2014/chart" uri="{C3380CC4-5D6E-409C-BE32-E72D297353CC}">
              <c16:uniqueId val="{00000002-49ED-45D0-A60E-2AC37194F3AB}"/>
            </c:ext>
          </c:extLst>
        </c:ser>
        <c:dLbls>
          <c:showLegendKey val="0"/>
          <c:showVal val="0"/>
          <c:showCatName val="0"/>
          <c:showSerName val="0"/>
          <c:showPercent val="0"/>
          <c:showBubbleSize val="0"/>
        </c:dLbls>
        <c:axId val="46476672"/>
        <c:axId val="46477824"/>
        <c:extLst>
          <c:ext xmlns:c15="http://schemas.microsoft.com/office/drawing/2012/chart" uri="{02D57815-91ED-43cb-92C2-25804820EDAC}">
            <c15:filteredScatterSeries>
              <c15:ser>
                <c:idx val="1"/>
                <c:order val="0"/>
                <c:tx>
                  <c:v>ES 2016</c:v>
                </c:tx>
                <c:spPr>
                  <a:ln>
                    <a:solidFill>
                      <a:schemeClr val="accent2">
                        <a:lumMod val="75000"/>
                      </a:schemeClr>
                    </a:solidFill>
                    <a:prstDash val="sysDot"/>
                  </a:ln>
                </c:spPr>
                <c:marker>
                  <c:symbol val="none"/>
                </c:marker>
                <c:xVal>
                  <c:numRef>
                    <c:extLst>
                      <c:ext uri="{02D57815-91ED-43cb-92C2-25804820EDAC}">
                        <c15:formulaRef>
                          <c15:sqref>'Dist-Compare'!$A$7:$A$67</c15:sqref>
                        </c15:formulaRef>
                      </c:ext>
                    </c:extLst>
                    <c:numCache>
                      <c:formatCode>General</c:formatCode>
                      <c:ptCount val="61"/>
                      <c:pt idx="0">
                        <c:v>1</c:v>
                      </c:pt>
                      <c:pt idx="1">
                        <c:v>1.1000000000000001</c:v>
                      </c:pt>
                      <c:pt idx="2">
                        <c:v>1.2000000000000002</c:v>
                      </c:pt>
                      <c:pt idx="3">
                        <c:v>1.3000000000000003</c:v>
                      </c:pt>
                      <c:pt idx="4">
                        <c:v>1.4000000000000004</c:v>
                      </c:pt>
                      <c:pt idx="5">
                        <c:v>1.5000000000000004</c:v>
                      </c:pt>
                      <c:pt idx="6">
                        <c:v>1.6000000000000005</c:v>
                      </c:pt>
                      <c:pt idx="7">
                        <c:v>1.7000000000000006</c:v>
                      </c:pt>
                      <c:pt idx="8">
                        <c:v>1.8000000000000007</c:v>
                      </c:pt>
                      <c:pt idx="9">
                        <c:v>1.9000000000000008</c:v>
                      </c:pt>
                      <c:pt idx="10">
                        <c:v>2.0000000000000009</c:v>
                      </c:pt>
                      <c:pt idx="11">
                        <c:v>2.100000000000001</c:v>
                      </c:pt>
                      <c:pt idx="12">
                        <c:v>2.2000000000000011</c:v>
                      </c:pt>
                      <c:pt idx="13">
                        <c:v>2.3000000000000012</c:v>
                      </c:pt>
                      <c:pt idx="14">
                        <c:v>2.4000000000000012</c:v>
                      </c:pt>
                      <c:pt idx="15">
                        <c:v>2.5000000000000013</c:v>
                      </c:pt>
                      <c:pt idx="16">
                        <c:v>2.6000000000000014</c:v>
                      </c:pt>
                      <c:pt idx="17">
                        <c:v>2.7000000000000015</c:v>
                      </c:pt>
                      <c:pt idx="18">
                        <c:v>2.8000000000000016</c:v>
                      </c:pt>
                      <c:pt idx="19">
                        <c:v>2.9000000000000017</c:v>
                      </c:pt>
                      <c:pt idx="20">
                        <c:v>3.0000000000000018</c:v>
                      </c:pt>
                      <c:pt idx="21">
                        <c:v>3.1000000000000019</c:v>
                      </c:pt>
                      <c:pt idx="22">
                        <c:v>3.200000000000002</c:v>
                      </c:pt>
                      <c:pt idx="23">
                        <c:v>3.300000000000002</c:v>
                      </c:pt>
                      <c:pt idx="24">
                        <c:v>3.4000000000000021</c:v>
                      </c:pt>
                      <c:pt idx="25">
                        <c:v>3.5000000000000022</c:v>
                      </c:pt>
                      <c:pt idx="26">
                        <c:v>3.6000000000000023</c:v>
                      </c:pt>
                      <c:pt idx="27">
                        <c:v>3.7000000000000024</c:v>
                      </c:pt>
                      <c:pt idx="28">
                        <c:v>3.8000000000000025</c:v>
                      </c:pt>
                      <c:pt idx="29">
                        <c:v>3.9000000000000026</c:v>
                      </c:pt>
                      <c:pt idx="30">
                        <c:v>4.0000000000000027</c:v>
                      </c:pt>
                      <c:pt idx="31">
                        <c:v>4.1000000000000023</c:v>
                      </c:pt>
                      <c:pt idx="32">
                        <c:v>4.200000000000002</c:v>
                      </c:pt>
                      <c:pt idx="33">
                        <c:v>4.3000000000000016</c:v>
                      </c:pt>
                      <c:pt idx="34">
                        <c:v>4.4000000000000012</c:v>
                      </c:pt>
                      <c:pt idx="35">
                        <c:v>4.5000000000000009</c:v>
                      </c:pt>
                      <c:pt idx="36">
                        <c:v>4.6000000000000005</c:v>
                      </c:pt>
                      <c:pt idx="37">
                        <c:v>4.7</c:v>
                      </c:pt>
                      <c:pt idx="38">
                        <c:v>4.8</c:v>
                      </c:pt>
                      <c:pt idx="39">
                        <c:v>4.8999999999999995</c:v>
                      </c:pt>
                      <c:pt idx="40">
                        <c:v>4.9999999999999991</c:v>
                      </c:pt>
                      <c:pt idx="41">
                        <c:v>5.0999999999999988</c:v>
                      </c:pt>
                      <c:pt idx="42">
                        <c:v>5.1999999999999984</c:v>
                      </c:pt>
                      <c:pt idx="43">
                        <c:v>5.299999999999998</c:v>
                      </c:pt>
                      <c:pt idx="44">
                        <c:v>5.3999999999999977</c:v>
                      </c:pt>
                      <c:pt idx="45">
                        <c:v>5.4999999999999973</c:v>
                      </c:pt>
                      <c:pt idx="46">
                        <c:v>5.599999999999997</c:v>
                      </c:pt>
                      <c:pt idx="47">
                        <c:v>5.6999999999999966</c:v>
                      </c:pt>
                      <c:pt idx="48">
                        <c:v>5.7999999999999963</c:v>
                      </c:pt>
                      <c:pt idx="49">
                        <c:v>5.8999999999999959</c:v>
                      </c:pt>
                      <c:pt idx="50">
                        <c:v>5.9999999999999956</c:v>
                      </c:pt>
                      <c:pt idx="51">
                        <c:v>6.0999999999999952</c:v>
                      </c:pt>
                      <c:pt idx="52">
                        <c:v>6.1999999999999948</c:v>
                      </c:pt>
                      <c:pt idx="53">
                        <c:v>6.2999999999999945</c:v>
                      </c:pt>
                      <c:pt idx="54">
                        <c:v>6.3999999999999941</c:v>
                      </c:pt>
                      <c:pt idx="55">
                        <c:v>6.4999999999999938</c:v>
                      </c:pt>
                      <c:pt idx="56">
                        <c:v>6.5999999999999934</c:v>
                      </c:pt>
                      <c:pt idx="57">
                        <c:v>6.6999999999999931</c:v>
                      </c:pt>
                      <c:pt idx="58">
                        <c:v>6.7999999999999927</c:v>
                      </c:pt>
                      <c:pt idx="59">
                        <c:v>6.8999999999999924</c:v>
                      </c:pt>
                      <c:pt idx="60">
                        <c:v>6.999999999999992</c:v>
                      </c:pt>
                    </c:numCache>
                  </c:numRef>
                </c:xVal>
                <c:yVal>
                  <c:numRef>
                    <c:extLst>
                      <c:ext uri="{02D57815-91ED-43cb-92C2-25804820EDAC}">
                        <c15:formulaRef>
                          <c15:sqref>'Dist-Compare'!$C$7:$C$67</c15:sqref>
                        </c15:formulaRef>
                      </c:ext>
                    </c:extLst>
                    <c:numCache>
                      <c:formatCode>General</c:formatCode>
                      <c:ptCount val="61"/>
                      <c:pt idx="13">
                        <c:v>4.1698224857514667E-4</c:v>
                      </c:pt>
                      <c:pt idx="14">
                        <c:v>6.2746357834115012E-4</c:v>
                      </c:pt>
                      <c:pt idx="15">
                        <c:v>9.3260516546119247E-4</c:v>
                      </c:pt>
                      <c:pt idx="16">
                        <c:v>1.3691324094144725E-3</c:v>
                      </c:pt>
                      <c:pt idx="17">
                        <c:v>1.9853241483156281E-3</c:v>
                      </c:pt>
                      <c:pt idx="18">
                        <c:v>2.8435164104586557E-3</c:v>
                      </c:pt>
                      <c:pt idx="19">
                        <c:v>4.0227069200214583E-3</c:v>
                      </c:pt>
                      <c:pt idx="20">
                        <c:v>5.6210750769815077E-3</c:v>
                      </c:pt>
                      <c:pt idx="21">
                        <c:v>7.7581597671979984E-3</c:v>
                      </c:pt>
                      <c:pt idx="22">
                        <c:v>1.0576364061485828E-2</c:v>
                      </c:pt>
                      <c:pt idx="23">
                        <c:v>1.4241390804605344E-2</c:v>
                      </c:pt>
                      <c:pt idx="24">
                        <c:v>1.8941168018549719E-2</c:v>
                      </c:pt>
                      <c:pt idx="25">
                        <c:v>2.4882811438714465E-2</c:v>
                      </c:pt>
                      <c:pt idx="26">
                        <c:v>3.2287207159315573E-2</c:v>
                      </c:pt>
                      <c:pt idx="27">
                        <c:v>4.138089234559169E-2</c:v>
                      </c:pt>
                      <c:pt idx="28">
                        <c:v>5.2385074128746469E-2</c:v>
                      </c:pt>
                      <c:pt idx="29">
                        <c:v>6.5501857171538821E-2</c:v>
                      </c:pt>
                      <c:pt idx="30">
                        <c:v>8.0898040872456001E-2</c:v>
                      </c:pt>
                      <c:pt idx="31">
                        <c:v>9.8687178989546917E-2</c:v>
                      </c:pt>
                      <c:pt idx="32">
                        <c:v>0.11891093794794316</c:v>
                      </c:pt>
                      <c:pt idx="33">
                        <c:v>0.14152110619852165</c:v>
                      </c:pt>
                      <c:pt idx="34">
                        <c:v>0.16636385070638346</c:v>
                      </c:pt>
                      <c:pt idx="35">
                        <c:v>0.193167942222425</c:v>
                      </c:pt>
                      <c:pt idx="36">
                        <c:v>0.22153863851525354</c:v>
                      </c:pt>
                      <c:pt idx="37">
                        <c:v>0.25095869718569386</c:v>
                      </c:pt>
                      <c:pt idx="38">
                        <c:v>0.28079757934794491</c:v>
                      </c:pt>
                      <c:pt idx="39">
                        <c:v>0.31032931856138768</c:v>
                      </c:pt>
                      <c:pt idx="40">
                        <c:v>0.33875880773390765</c:v>
                      </c:pt>
                      <c:pt idx="41">
                        <c:v>0.36525546560204464</c:v>
                      </c:pt>
                      <c:pt idx="42">
                        <c:v>0.38899246664690817</c:v>
                      </c:pt>
                      <c:pt idx="43">
                        <c:v>0.40918904478147</c:v>
                      </c:pt>
                      <c:pt idx="44">
                        <c:v>0.42515289891291241</c:v>
                      </c:pt>
                      <c:pt idx="45">
                        <c:v>0.43631950835586492</c:v>
                      </c:pt>
                      <c:pt idx="46">
                        <c:v>0.44228525145994679</c:v>
                      </c:pt>
                      <c:pt idx="47">
                        <c:v>0.44283161982961866</c:v>
                      </c:pt>
                      <c:pt idx="48">
                        <c:v>0.43793850282215985</c:v>
                      </c:pt>
                      <c:pt idx="49">
                        <c:v>0.42778541621779381</c:v>
                      </c:pt>
                      <c:pt idx="50">
                        <c:v>0.41274057039797607</c:v>
                      </c:pt>
                      <c:pt idx="51">
                        <c:v>0.39333870622634293</c:v>
                      </c:pt>
                      <c:pt idx="52">
                        <c:v>0.37024955876866761</c:v>
                      </c:pt>
                      <c:pt idx="53">
                        <c:v>0.344239541036168</c:v>
                      </c:pt>
                      <c:pt idx="54">
                        <c:v>0.31612969926060019</c:v>
                      </c:pt>
                      <c:pt idx="55">
                        <c:v>0.28675313989248818</c:v>
                      </c:pt>
                      <c:pt idx="56">
                        <c:v>0.25691496705850525</c:v>
                      </c:pt>
                      <c:pt idx="57">
                        <c:v>0.22735733446946088</c:v>
                      </c:pt>
                      <c:pt idx="58">
                        <c:v>0.19873157388282489</c:v>
                      </c:pt>
                      <c:pt idx="59">
                        <c:v>0.17157859799489483</c:v>
                      </c:pt>
                      <c:pt idx="60">
                        <c:v>0.14631798015768879</c:v>
                      </c:pt>
                    </c:numCache>
                  </c:numRef>
                </c:yVal>
                <c:smooth val="1"/>
                <c:extLst>
                  <c:ext xmlns:c16="http://schemas.microsoft.com/office/drawing/2014/chart" uri="{C3380CC4-5D6E-409C-BE32-E72D297353CC}">
                    <c16:uniqueId val="{00000003-49ED-45D0-A60E-2AC37194F3AB}"/>
                  </c:ext>
                </c:extLst>
              </c15:ser>
            </c15:filteredScatterSeries>
            <c15:filteredScatterSeries>
              <c15:ser>
                <c:idx val="2"/>
                <c:order val="1"/>
                <c:tx>
                  <c:v>CO 2016</c:v>
                </c:tx>
                <c:spPr>
                  <a:ln>
                    <a:solidFill>
                      <a:schemeClr val="accent1"/>
                    </a:solidFill>
                    <a:prstDash val="sysDot"/>
                  </a:ln>
                </c:spPr>
                <c:marker>
                  <c:symbol val="none"/>
                </c:marker>
                <c:xVal>
                  <c:numRef>
                    <c:extLst xmlns:c15="http://schemas.microsoft.com/office/drawing/2012/chart">
                      <c:ext xmlns:c15="http://schemas.microsoft.com/office/drawing/2012/chart" uri="{02D57815-91ED-43cb-92C2-25804820EDAC}">
                        <c15:formulaRef>
                          <c15:sqref>'Dist-Compare'!$A$7:$A$67</c15:sqref>
                        </c15:formulaRef>
                      </c:ext>
                    </c:extLst>
                    <c:numCache>
                      <c:formatCode>General</c:formatCode>
                      <c:ptCount val="61"/>
                      <c:pt idx="0">
                        <c:v>1</c:v>
                      </c:pt>
                      <c:pt idx="1">
                        <c:v>1.1000000000000001</c:v>
                      </c:pt>
                      <c:pt idx="2">
                        <c:v>1.2000000000000002</c:v>
                      </c:pt>
                      <c:pt idx="3">
                        <c:v>1.3000000000000003</c:v>
                      </c:pt>
                      <c:pt idx="4">
                        <c:v>1.4000000000000004</c:v>
                      </c:pt>
                      <c:pt idx="5">
                        <c:v>1.5000000000000004</c:v>
                      </c:pt>
                      <c:pt idx="6">
                        <c:v>1.6000000000000005</c:v>
                      </c:pt>
                      <c:pt idx="7">
                        <c:v>1.7000000000000006</c:v>
                      </c:pt>
                      <c:pt idx="8">
                        <c:v>1.8000000000000007</c:v>
                      </c:pt>
                      <c:pt idx="9">
                        <c:v>1.9000000000000008</c:v>
                      </c:pt>
                      <c:pt idx="10">
                        <c:v>2.0000000000000009</c:v>
                      </c:pt>
                      <c:pt idx="11">
                        <c:v>2.100000000000001</c:v>
                      </c:pt>
                      <c:pt idx="12">
                        <c:v>2.2000000000000011</c:v>
                      </c:pt>
                      <c:pt idx="13">
                        <c:v>2.3000000000000012</c:v>
                      </c:pt>
                      <c:pt idx="14">
                        <c:v>2.4000000000000012</c:v>
                      </c:pt>
                      <c:pt idx="15">
                        <c:v>2.5000000000000013</c:v>
                      </c:pt>
                      <c:pt idx="16">
                        <c:v>2.6000000000000014</c:v>
                      </c:pt>
                      <c:pt idx="17">
                        <c:v>2.7000000000000015</c:v>
                      </c:pt>
                      <c:pt idx="18">
                        <c:v>2.8000000000000016</c:v>
                      </c:pt>
                      <c:pt idx="19">
                        <c:v>2.9000000000000017</c:v>
                      </c:pt>
                      <c:pt idx="20">
                        <c:v>3.0000000000000018</c:v>
                      </c:pt>
                      <c:pt idx="21">
                        <c:v>3.1000000000000019</c:v>
                      </c:pt>
                      <c:pt idx="22">
                        <c:v>3.200000000000002</c:v>
                      </c:pt>
                      <c:pt idx="23">
                        <c:v>3.300000000000002</c:v>
                      </c:pt>
                      <c:pt idx="24">
                        <c:v>3.4000000000000021</c:v>
                      </c:pt>
                      <c:pt idx="25">
                        <c:v>3.5000000000000022</c:v>
                      </c:pt>
                      <c:pt idx="26">
                        <c:v>3.6000000000000023</c:v>
                      </c:pt>
                      <c:pt idx="27">
                        <c:v>3.7000000000000024</c:v>
                      </c:pt>
                      <c:pt idx="28">
                        <c:v>3.8000000000000025</c:v>
                      </c:pt>
                      <c:pt idx="29">
                        <c:v>3.9000000000000026</c:v>
                      </c:pt>
                      <c:pt idx="30">
                        <c:v>4.0000000000000027</c:v>
                      </c:pt>
                      <c:pt idx="31">
                        <c:v>4.1000000000000023</c:v>
                      </c:pt>
                      <c:pt idx="32">
                        <c:v>4.200000000000002</c:v>
                      </c:pt>
                      <c:pt idx="33">
                        <c:v>4.3000000000000016</c:v>
                      </c:pt>
                      <c:pt idx="34">
                        <c:v>4.4000000000000012</c:v>
                      </c:pt>
                      <c:pt idx="35">
                        <c:v>4.5000000000000009</c:v>
                      </c:pt>
                      <c:pt idx="36">
                        <c:v>4.6000000000000005</c:v>
                      </c:pt>
                      <c:pt idx="37">
                        <c:v>4.7</c:v>
                      </c:pt>
                      <c:pt idx="38">
                        <c:v>4.8</c:v>
                      </c:pt>
                      <c:pt idx="39">
                        <c:v>4.8999999999999995</c:v>
                      </c:pt>
                      <c:pt idx="40">
                        <c:v>4.9999999999999991</c:v>
                      </c:pt>
                      <c:pt idx="41">
                        <c:v>5.0999999999999988</c:v>
                      </c:pt>
                      <c:pt idx="42">
                        <c:v>5.1999999999999984</c:v>
                      </c:pt>
                      <c:pt idx="43">
                        <c:v>5.299999999999998</c:v>
                      </c:pt>
                      <c:pt idx="44">
                        <c:v>5.3999999999999977</c:v>
                      </c:pt>
                      <c:pt idx="45">
                        <c:v>5.4999999999999973</c:v>
                      </c:pt>
                      <c:pt idx="46">
                        <c:v>5.599999999999997</c:v>
                      </c:pt>
                      <c:pt idx="47">
                        <c:v>5.6999999999999966</c:v>
                      </c:pt>
                      <c:pt idx="48">
                        <c:v>5.7999999999999963</c:v>
                      </c:pt>
                      <c:pt idx="49">
                        <c:v>5.8999999999999959</c:v>
                      </c:pt>
                      <c:pt idx="50">
                        <c:v>5.9999999999999956</c:v>
                      </c:pt>
                      <c:pt idx="51">
                        <c:v>6.0999999999999952</c:v>
                      </c:pt>
                      <c:pt idx="52">
                        <c:v>6.1999999999999948</c:v>
                      </c:pt>
                      <c:pt idx="53">
                        <c:v>6.2999999999999945</c:v>
                      </c:pt>
                      <c:pt idx="54">
                        <c:v>6.3999999999999941</c:v>
                      </c:pt>
                      <c:pt idx="55">
                        <c:v>6.4999999999999938</c:v>
                      </c:pt>
                      <c:pt idx="56">
                        <c:v>6.5999999999999934</c:v>
                      </c:pt>
                      <c:pt idx="57">
                        <c:v>6.6999999999999931</c:v>
                      </c:pt>
                      <c:pt idx="58">
                        <c:v>6.7999999999999927</c:v>
                      </c:pt>
                      <c:pt idx="59">
                        <c:v>6.8999999999999924</c:v>
                      </c:pt>
                      <c:pt idx="60">
                        <c:v>6.999999999999992</c:v>
                      </c:pt>
                    </c:numCache>
                  </c:numRef>
                </c:xVal>
                <c:yVal>
                  <c:numRef>
                    <c:extLst xmlns:c15="http://schemas.microsoft.com/office/drawing/2012/chart">
                      <c:ext xmlns:c15="http://schemas.microsoft.com/office/drawing/2012/chart" uri="{02D57815-91ED-43cb-92C2-25804820EDAC}">
                        <c15:formulaRef>
                          <c15:sqref>'Dist-Compare'!$D$7:$D$67</c15:sqref>
                        </c15:formulaRef>
                      </c:ext>
                    </c:extLst>
                    <c:numCache>
                      <c:formatCode>General</c:formatCode>
                      <c:ptCount val="61"/>
                      <c:pt idx="3">
                        <c:v>1.6536147103833609E-3</c:v>
                      </c:pt>
                      <c:pt idx="4">
                        <c:v>2.1834507767483679E-3</c:v>
                      </c:pt>
                      <c:pt idx="5">
                        <c:v>2.8617057023677629E-3</c:v>
                      </c:pt>
                      <c:pt idx="6">
                        <c:v>3.7228798185036643E-3</c:v>
                      </c:pt>
                      <c:pt idx="7">
                        <c:v>4.8073478600209859E-3</c:v>
                      </c:pt>
                      <c:pt idx="8">
                        <c:v>6.161756978352642E-3</c:v>
                      </c:pt>
                      <c:pt idx="9">
                        <c:v>7.8392780186129878E-3</c:v>
                      </c:pt>
                      <c:pt idx="10">
                        <c:v>9.8996548378577163E-3</c:v>
                      </c:pt>
                      <c:pt idx="11">
                        <c:v>1.2408992528233539E-2</c:v>
                      </c:pt>
                      <c:pt idx="12">
                        <c:v>1.5439224345619637E-2</c:v>
                      </c:pt>
                      <c:pt idx="13">
                        <c:v>1.9067199795392117E-2</c:v>
                      </c:pt>
                      <c:pt idx="14">
                        <c:v>2.3373343481966305E-2</c:v>
                      </c:pt>
                      <c:pt idx="15">
                        <c:v>2.8439846611894908E-2</c:v>
                      </c:pt>
                      <c:pt idx="16">
                        <c:v>3.4348370810960066E-2</c:v>
                      </c:pt>
                      <c:pt idx="17">
                        <c:v>4.1177267170879842E-2</c:v>
                      </c:pt>
                      <c:pt idx="18">
                        <c:v>4.8998341729587093E-2</c:v>
                      </c:pt>
                      <c:pt idx="19">
                        <c:v>5.7873230948672354E-2</c:v>
                      </c:pt>
                      <c:pt idx="20">
                        <c:v>6.7849485683795091E-2</c:v>
                      </c:pt>
                      <c:pt idx="21">
                        <c:v>7.8956497633097339E-2</c:v>
                      </c:pt>
                      <c:pt idx="22">
                        <c:v>9.1201435836543332E-2</c:v>
                      </c:pt>
                      <c:pt idx="23">
                        <c:v>0.10456538971576676</c:v>
                      </c:pt>
                      <c:pt idx="24">
                        <c:v>0.11899993649386084</c:v>
                      </c:pt>
                      <c:pt idx="25">
                        <c:v>0.13442436182758064</c:v>
                      </c:pt>
                      <c:pt idx="26">
                        <c:v>0.1507237606969403</c:v>
                      </c:pt>
                      <c:pt idx="27">
                        <c:v>0.16774822924015173</c:v>
                      </c:pt>
                      <c:pt idx="28">
                        <c:v>0.18531332639067893</c:v>
                      </c:pt>
                      <c:pt idx="29">
                        <c:v>0.20320193705057282</c:v>
                      </c:pt>
                      <c:pt idx="30">
                        <c:v>0.22116760751897593</c:v>
                      </c:pt>
                      <c:pt idx="31">
                        <c:v>0.23893935163340152</c:v>
                      </c:pt>
                      <c:pt idx="32">
                        <c:v>0.25622784638821544</c:v>
                      </c:pt>
                      <c:pt idx="33">
                        <c:v>0.27273285345368792</c:v>
                      </c:pt>
                      <c:pt idx="34">
                        <c:v>0.28815162347629608</c:v>
                      </c:pt>
                      <c:pt idx="35">
                        <c:v>0.30218796900712708</c:v>
                      </c:pt>
                      <c:pt idx="36">
                        <c:v>0.31456163489787936</c:v>
                      </c:pt>
                      <c:pt idx="37">
                        <c:v>0.32501755687182349</c:v>
                      </c:pt>
                      <c:pt idx="38">
                        <c:v>0.33333458345073208</c:v>
                      </c:pt>
                      <c:pt idx="39">
                        <c:v>0.33933324573384199</c:v>
                      </c:pt>
                      <c:pt idx="40">
                        <c:v>0.34288219415910243</c:v>
                      </c:pt>
                      <c:pt idx="41">
                        <c:v>0.34390297993251445</c:v>
                      </c:pt>
                      <c:pt idx="42">
                        <c:v>0.34237293806065838</c:v>
                      </c:pt>
                      <c:pt idx="43">
                        <c:v>0.33832602401753475</c:v>
                      </c:pt>
                      <c:pt idx="44">
                        <c:v>0.33185156091304618</c:v>
                      </c:pt>
                      <c:pt idx="45">
                        <c:v>0.32309096171855545</c:v>
                      </c:pt>
                      <c:pt idx="46">
                        <c:v>0.31223259452679358</c:v>
                      </c:pt>
                      <c:pt idx="47">
                        <c:v>0.29950505120453974</c:v>
                      </c:pt>
                      <c:pt idx="48">
                        <c:v>0.28516915524728736</c:v>
                      </c:pt>
                      <c:pt idx="49">
                        <c:v>0.26950909861805522</c:v>
                      </c:pt>
                      <c:pt idx="50">
                        <c:v>0.25282312697426312</c:v>
                      </c:pt>
                      <c:pt idx="51">
                        <c:v>0.23541419693620777</c:v>
                      </c:pt>
                      <c:pt idx="52">
                        <c:v>0.2175810087718619</c:v>
                      </c:pt>
                      <c:pt idx="53">
                        <c:v>0.19960977562529342</c:v>
                      </c:pt>
                      <c:pt idx="54">
                        <c:v>0.18176703018727441</c:v>
                      </c:pt>
                      <c:pt idx="55">
                        <c:v>0.16429369651660278</c:v>
                      </c:pt>
                      <c:pt idx="56">
                        <c:v>0.14740057416359414</c:v>
                      </c:pt>
                      <c:pt idx="57">
                        <c:v>0.13126529951597568</c:v>
                      </c:pt>
                      <c:pt idx="58">
                        <c:v>0.11603077072515529</c:v>
                      </c:pt>
                      <c:pt idx="59">
                        <c:v>0.10180495228887954</c:v>
                      </c:pt>
                    </c:numCache>
                  </c:numRef>
                </c:yVal>
                <c:smooth val="1"/>
                <c:extLst xmlns:c15="http://schemas.microsoft.com/office/drawing/2012/chart">
                  <c:ext xmlns:c16="http://schemas.microsoft.com/office/drawing/2014/chart" uri="{C3380CC4-5D6E-409C-BE32-E72D297353CC}">
                    <c16:uniqueId val="{00000004-49ED-45D0-A60E-2AC37194F3AB}"/>
                  </c:ext>
                </c:extLst>
              </c15:ser>
            </c15:filteredScatterSeries>
            <c15:filteredScatterSeries>
              <c15:ser>
                <c:idx val="5"/>
                <c:order val="3"/>
                <c:tx>
                  <c:v>ES 2017</c:v>
                </c:tx>
                <c:spPr>
                  <a:ln>
                    <a:solidFill>
                      <a:schemeClr val="accent2">
                        <a:lumMod val="75000"/>
                      </a:schemeClr>
                    </a:solidFill>
                    <a:prstDash val="dash"/>
                  </a:ln>
                </c:spPr>
                <c:marker>
                  <c:symbol val="none"/>
                </c:marker>
                <c:xVal>
                  <c:numRef>
                    <c:extLst xmlns:c15="http://schemas.microsoft.com/office/drawing/2012/chart">
                      <c:ext xmlns:c15="http://schemas.microsoft.com/office/drawing/2012/chart" uri="{02D57815-91ED-43cb-92C2-25804820EDAC}">
                        <c15:formulaRef>
                          <c15:sqref>'Dist-Compare'!$A$7:$A$67</c15:sqref>
                        </c15:formulaRef>
                      </c:ext>
                    </c:extLst>
                    <c:numCache>
                      <c:formatCode>General</c:formatCode>
                      <c:ptCount val="61"/>
                      <c:pt idx="0">
                        <c:v>1</c:v>
                      </c:pt>
                      <c:pt idx="1">
                        <c:v>1.1000000000000001</c:v>
                      </c:pt>
                      <c:pt idx="2">
                        <c:v>1.2000000000000002</c:v>
                      </c:pt>
                      <c:pt idx="3">
                        <c:v>1.3000000000000003</c:v>
                      </c:pt>
                      <c:pt idx="4">
                        <c:v>1.4000000000000004</c:v>
                      </c:pt>
                      <c:pt idx="5">
                        <c:v>1.5000000000000004</c:v>
                      </c:pt>
                      <c:pt idx="6">
                        <c:v>1.6000000000000005</c:v>
                      </c:pt>
                      <c:pt idx="7">
                        <c:v>1.7000000000000006</c:v>
                      </c:pt>
                      <c:pt idx="8">
                        <c:v>1.8000000000000007</c:v>
                      </c:pt>
                      <c:pt idx="9">
                        <c:v>1.9000000000000008</c:v>
                      </c:pt>
                      <c:pt idx="10">
                        <c:v>2.0000000000000009</c:v>
                      </c:pt>
                      <c:pt idx="11">
                        <c:v>2.100000000000001</c:v>
                      </c:pt>
                      <c:pt idx="12">
                        <c:v>2.2000000000000011</c:v>
                      </c:pt>
                      <c:pt idx="13">
                        <c:v>2.3000000000000012</c:v>
                      </c:pt>
                      <c:pt idx="14">
                        <c:v>2.4000000000000012</c:v>
                      </c:pt>
                      <c:pt idx="15">
                        <c:v>2.5000000000000013</c:v>
                      </c:pt>
                      <c:pt idx="16">
                        <c:v>2.6000000000000014</c:v>
                      </c:pt>
                      <c:pt idx="17">
                        <c:v>2.7000000000000015</c:v>
                      </c:pt>
                      <c:pt idx="18">
                        <c:v>2.8000000000000016</c:v>
                      </c:pt>
                      <c:pt idx="19">
                        <c:v>2.9000000000000017</c:v>
                      </c:pt>
                      <c:pt idx="20">
                        <c:v>3.0000000000000018</c:v>
                      </c:pt>
                      <c:pt idx="21">
                        <c:v>3.1000000000000019</c:v>
                      </c:pt>
                      <c:pt idx="22">
                        <c:v>3.200000000000002</c:v>
                      </c:pt>
                      <c:pt idx="23">
                        <c:v>3.300000000000002</c:v>
                      </c:pt>
                      <c:pt idx="24">
                        <c:v>3.4000000000000021</c:v>
                      </c:pt>
                      <c:pt idx="25">
                        <c:v>3.5000000000000022</c:v>
                      </c:pt>
                      <c:pt idx="26">
                        <c:v>3.6000000000000023</c:v>
                      </c:pt>
                      <c:pt idx="27">
                        <c:v>3.7000000000000024</c:v>
                      </c:pt>
                      <c:pt idx="28">
                        <c:v>3.8000000000000025</c:v>
                      </c:pt>
                      <c:pt idx="29">
                        <c:v>3.9000000000000026</c:v>
                      </c:pt>
                      <c:pt idx="30">
                        <c:v>4.0000000000000027</c:v>
                      </c:pt>
                      <c:pt idx="31">
                        <c:v>4.1000000000000023</c:v>
                      </c:pt>
                      <c:pt idx="32">
                        <c:v>4.200000000000002</c:v>
                      </c:pt>
                      <c:pt idx="33">
                        <c:v>4.3000000000000016</c:v>
                      </c:pt>
                      <c:pt idx="34">
                        <c:v>4.4000000000000012</c:v>
                      </c:pt>
                      <c:pt idx="35">
                        <c:v>4.5000000000000009</c:v>
                      </c:pt>
                      <c:pt idx="36">
                        <c:v>4.6000000000000005</c:v>
                      </c:pt>
                      <c:pt idx="37">
                        <c:v>4.7</c:v>
                      </c:pt>
                      <c:pt idx="38">
                        <c:v>4.8</c:v>
                      </c:pt>
                      <c:pt idx="39">
                        <c:v>4.8999999999999995</c:v>
                      </c:pt>
                      <c:pt idx="40">
                        <c:v>4.9999999999999991</c:v>
                      </c:pt>
                      <c:pt idx="41">
                        <c:v>5.0999999999999988</c:v>
                      </c:pt>
                      <c:pt idx="42">
                        <c:v>5.1999999999999984</c:v>
                      </c:pt>
                      <c:pt idx="43">
                        <c:v>5.299999999999998</c:v>
                      </c:pt>
                      <c:pt idx="44">
                        <c:v>5.3999999999999977</c:v>
                      </c:pt>
                      <c:pt idx="45">
                        <c:v>5.4999999999999973</c:v>
                      </c:pt>
                      <c:pt idx="46">
                        <c:v>5.599999999999997</c:v>
                      </c:pt>
                      <c:pt idx="47">
                        <c:v>5.6999999999999966</c:v>
                      </c:pt>
                      <c:pt idx="48">
                        <c:v>5.7999999999999963</c:v>
                      </c:pt>
                      <c:pt idx="49">
                        <c:v>5.8999999999999959</c:v>
                      </c:pt>
                      <c:pt idx="50">
                        <c:v>5.9999999999999956</c:v>
                      </c:pt>
                      <c:pt idx="51">
                        <c:v>6.0999999999999952</c:v>
                      </c:pt>
                      <c:pt idx="52">
                        <c:v>6.1999999999999948</c:v>
                      </c:pt>
                      <c:pt idx="53">
                        <c:v>6.2999999999999945</c:v>
                      </c:pt>
                      <c:pt idx="54">
                        <c:v>6.3999999999999941</c:v>
                      </c:pt>
                      <c:pt idx="55">
                        <c:v>6.4999999999999938</c:v>
                      </c:pt>
                      <c:pt idx="56">
                        <c:v>6.5999999999999934</c:v>
                      </c:pt>
                      <c:pt idx="57">
                        <c:v>6.6999999999999931</c:v>
                      </c:pt>
                      <c:pt idx="58">
                        <c:v>6.7999999999999927</c:v>
                      </c:pt>
                      <c:pt idx="59">
                        <c:v>6.8999999999999924</c:v>
                      </c:pt>
                      <c:pt idx="60">
                        <c:v>6.999999999999992</c:v>
                      </c:pt>
                    </c:numCache>
                  </c:numRef>
                </c:xVal>
                <c:yVal>
                  <c:numRef>
                    <c:extLst xmlns:c15="http://schemas.microsoft.com/office/drawing/2012/chart">
                      <c:ext xmlns:c15="http://schemas.microsoft.com/office/drawing/2012/chart" uri="{02D57815-91ED-43cb-92C2-25804820EDAC}">
                        <c15:formulaRef>
                          <c15:sqref>'Dist-Compare'!$G$7:$G$67</c15:sqref>
                        </c15:formulaRef>
                      </c:ext>
                    </c:extLst>
                    <c:numCache>
                      <c:formatCode>General</c:formatCode>
                      <c:ptCount val="61"/>
                      <c:pt idx="22">
                        <c:v>7.0588624412658784E-4</c:v>
                      </c:pt>
                      <c:pt idx="23">
                        <c:v>1.1367158399830026E-3</c:v>
                      </c:pt>
                      <c:pt idx="24">
                        <c:v>1.7982427343204929E-3</c:v>
                      </c:pt>
                      <c:pt idx="25">
                        <c:v>2.794627483810621E-3</c:v>
                      </c:pt>
                      <c:pt idx="26">
                        <c:v>4.2665687353443038E-3</c:v>
                      </c:pt>
                      <c:pt idx="27">
                        <c:v>6.3990098193778336E-3</c:v>
                      </c:pt>
                      <c:pt idx="28">
                        <c:v>9.4281398480260334E-3</c:v>
                      </c:pt>
                      <c:pt idx="29">
                        <c:v>1.3646411537003385E-2</c:v>
                      </c:pt>
                      <c:pt idx="30">
                        <c:v>1.9403948882636662E-2</c:v>
                      </c:pt>
                      <c:pt idx="31">
                        <c:v>2.7104474317634693E-2</c:v>
                      </c:pt>
                      <c:pt idx="32">
                        <c:v>3.7193843961300939E-2</c:v>
                      </c:pt>
                      <c:pt idx="33">
                        <c:v>5.0139540549741242E-2</c:v>
                      </c:pt>
                      <c:pt idx="34">
                        <c:v>6.6400116980094653E-2</c:v>
                      </c:pt>
                      <c:pt idx="35">
                        <c:v>8.6384644069793806E-2</c:v>
                      </c:pt>
                      <c:pt idx="36">
                        <c:v>0.11040365748349266</c:v>
                      </c:pt>
                      <c:pt idx="37">
                        <c:v>0.13861479377168573</c:v>
                      </c:pt>
                      <c:pt idx="38">
                        <c:v>0.17096803274364628</c:v>
                      </c:pt>
                      <c:pt idx="39">
                        <c:v>0.20715692461896584</c:v>
                      </c:pt>
                      <c:pt idx="40">
                        <c:v>0.24658304128440683</c:v>
                      </c:pt>
                      <c:pt idx="41">
                        <c:v>0.28834084290265055</c:v>
                      </c:pt>
                      <c:pt idx="42">
                        <c:v>0.33122898352995755</c:v>
                      </c:pt>
                      <c:pt idx="43">
                        <c:v>0.37379174778616009</c:v>
                      </c:pt>
                      <c:pt idx="44">
                        <c:v>0.41439098208904418</c:v>
                      </c:pt>
                      <c:pt idx="45">
                        <c:v>0.4513049443980075</c:v>
                      </c:pt>
                      <c:pt idx="46">
                        <c:v>0.48284650988412225</c:v>
                      </c:pt>
                      <c:pt idx="47">
                        <c:v>0.50748979178639175</c:v>
                      </c:pt>
                      <c:pt idx="48">
                        <c:v>0.52399209378309952</c:v>
                      </c:pt>
                      <c:pt idx="49">
                        <c:v>0.53149767227280653</c:v>
                      </c:pt>
                      <c:pt idx="50">
                        <c:v>0.5296112583834176</c:v>
                      </c:pt>
                      <c:pt idx="51">
                        <c:v>0.51843254840406239</c:v>
                      </c:pt>
                      <c:pt idx="52">
                        <c:v>0.49854747383083897</c:v>
                      </c:pt>
                      <c:pt idx="53">
                        <c:v>0.47097731498388939</c:v>
                      </c:pt>
                      <c:pt idx="54">
                        <c:v>0.43709180917435941</c:v>
                      </c:pt>
                      <c:pt idx="55">
                        <c:v>0.39849654103460608</c:v>
                      </c:pt>
                      <c:pt idx="56">
                        <c:v>0.35690748266928457</c:v>
                      </c:pt>
                      <c:pt idx="57">
                        <c:v>0.31402625466857897</c:v>
                      </c:pt>
                      <c:pt idx="58">
                        <c:v>0.27142851772101551</c:v>
                      </c:pt>
                      <c:pt idx="59">
                        <c:v>0.23047519958891144</c:v>
                      </c:pt>
                      <c:pt idx="60">
                        <c:v>0.19225256097058252</c:v>
                      </c:pt>
                    </c:numCache>
                  </c:numRef>
                </c:yVal>
                <c:smooth val="1"/>
                <c:extLst xmlns:c15="http://schemas.microsoft.com/office/drawing/2012/chart">
                  <c:ext xmlns:c16="http://schemas.microsoft.com/office/drawing/2014/chart" uri="{C3380CC4-5D6E-409C-BE32-E72D297353CC}">
                    <c16:uniqueId val="{00000005-49ED-45D0-A60E-2AC37194F3AB}"/>
                  </c:ext>
                </c:extLst>
              </c15:ser>
            </c15:filteredScatterSeries>
            <c15:filteredScatterSeries>
              <c15:ser>
                <c:idx val="6"/>
                <c:order val="4"/>
                <c:tx>
                  <c:v>CO 2017</c:v>
                </c:tx>
                <c:spPr>
                  <a:ln>
                    <a:solidFill>
                      <a:schemeClr val="accent1"/>
                    </a:solidFill>
                    <a:prstDash val="dash"/>
                  </a:ln>
                </c:spPr>
                <c:marker>
                  <c:symbol val="none"/>
                </c:marker>
                <c:xVal>
                  <c:numRef>
                    <c:extLst xmlns:c15="http://schemas.microsoft.com/office/drawing/2012/chart">
                      <c:ext xmlns:c15="http://schemas.microsoft.com/office/drawing/2012/chart" uri="{02D57815-91ED-43cb-92C2-25804820EDAC}">
                        <c15:formulaRef>
                          <c15:sqref>'Dist-Compare'!$A$7:$A$67</c15:sqref>
                        </c15:formulaRef>
                      </c:ext>
                    </c:extLst>
                    <c:numCache>
                      <c:formatCode>General</c:formatCode>
                      <c:ptCount val="61"/>
                      <c:pt idx="0">
                        <c:v>1</c:v>
                      </c:pt>
                      <c:pt idx="1">
                        <c:v>1.1000000000000001</c:v>
                      </c:pt>
                      <c:pt idx="2">
                        <c:v>1.2000000000000002</c:v>
                      </c:pt>
                      <c:pt idx="3">
                        <c:v>1.3000000000000003</c:v>
                      </c:pt>
                      <c:pt idx="4">
                        <c:v>1.4000000000000004</c:v>
                      </c:pt>
                      <c:pt idx="5">
                        <c:v>1.5000000000000004</c:v>
                      </c:pt>
                      <c:pt idx="6">
                        <c:v>1.6000000000000005</c:v>
                      </c:pt>
                      <c:pt idx="7">
                        <c:v>1.7000000000000006</c:v>
                      </c:pt>
                      <c:pt idx="8">
                        <c:v>1.8000000000000007</c:v>
                      </c:pt>
                      <c:pt idx="9">
                        <c:v>1.9000000000000008</c:v>
                      </c:pt>
                      <c:pt idx="10">
                        <c:v>2.0000000000000009</c:v>
                      </c:pt>
                      <c:pt idx="11">
                        <c:v>2.100000000000001</c:v>
                      </c:pt>
                      <c:pt idx="12">
                        <c:v>2.2000000000000011</c:v>
                      </c:pt>
                      <c:pt idx="13">
                        <c:v>2.3000000000000012</c:v>
                      </c:pt>
                      <c:pt idx="14">
                        <c:v>2.4000000000000012</c:v>
                      </c:pt>
                      <c:pt idx="15">
                        <c:v>2.5000000000000013</c:v>
                      </c:pt>
                      <c:pt idx="16">
                        <c:v>2.6000000000000014</c:v>
                      </c:pt>
                      <c:pt idx="17">
                        <c:v>2.7000000000000015</c:v>
                      </c:pt>
                      <c:pt idx="18">
                        <c:v>2.8000000000000016</c:v>
                      </c:pt>
                      <c:pt idx="19">
                        <c:v>2.9000000000000017</c:v>
                      </c:pt>
                      <c:pt idx="20">
                        <c:v>3.0000000000000018</c:v>
                      </c:pt>
                      <c:pt idx="21">
                        <c:v>3.1000000000000019</c:v>
                      </c:pt>
                      <c:pt idx="22">
                        <c:v>3.200000000000002</c:v>
                      </c:pt>
                      <c:pt idx="23">
                        <c:v>3.300000000000002</c:v>
                      </c:pt>
                      <c:pt idx="24">
                        <c:v>3.4000000000000021</c:v>
                      </c:pt>
                      <c:pt idx="25">
                        <c:v>3.5000000000000022</c:v>
                      </c:pt>
                      <c:pt idx="26">
                        <c:v>3.6000000000000023</c:v>
                      </c:pt>
                      <c:pt idx="27">
                        <c:v>3.7000000000000024</c:v>
                      </c:pt>
                      <c:pt idx="28">
                        <c:v>3.8000000000000025</c:v>
                      </c:pt>
                      <c:pt idx="29">
                        <c:v>3.9000000000000026</c:v>
                      </c:pt>
                      <c:pt idx="30">
                        <c:v>4.0000000000000027</c:v>
                      </c:pt>
                      <c:pt idx="31">
                        <c:v>4.1000000000000023</c:v>
                      </c:pt>
                      <c:pt idx="32">
                        <c:v>4.200000000000002</c:v>
                      </c:pt>
                      <c:pt idx="33">
                        <c:v>4.3000000000000016</c:v>
                      </c:pt>
                      <c:pt idx="34">
                        <c:v>4.4000000000000012</c:v>
                      </c:pt>
                      <c:pt idx="35">
                        <c:v>4.5000000000000009</c:v>
                      </c:pt>
                      <c:pt idx="36">
                        <c:v>4.6000000000000005</c:v>
                      </c:pt>
                      <c:pt idx="37">
                        <c:v>4.7</c:v>
                      </c:pt>
                      <c:pt idx="38">
                        <c:v>4.8</c:v>
                      </c:pt>
                      <c:pt idx="39">
                        <c:v>4.8999999999999995</c:v>
                      </c:pt>
                      <c:pt idx="40">
                        <c:v>4.9999999999999991</c:v>
                      </c:pt>
                      <c:pt idx="41">
                        <c:v>5.0999999999999988</c:v>
                      </c:pt>
                      <c:pt idx="42">
                        <c:v>5.1999999999999984</c:v>
                      </c:pt>
                      <c:pt idx="43">
                        <c:v>5.299999999999998</c:v>
                      </c:pt>
                      <c:pt idx="44">
                        <c:v>5.3999999999999977</c:v>
                      </c:pt>
                      <c:pt idx="45">
                        <c:v>5.4999999999999973</c:v>
                      </c:pt>
                      <c:pt idx="46">
                        <c:v>5.599999999999997</c:v>
                      </c:pt>
                      <c:pt idx="47">
                        <c:v>5.6999999999999966</c:v>
                      </c:pt>
                      <c:pt idx="48">
                        <c:v>5.7999999999999963</c:v>
                      </c:pt>
                      <c:pt idx="49">
                        <c:v>5.8999999999999959</c:v>
                      </c:pt>
                      <c:pt idx="50">
                        <c:v>5.9999999999999956</c:v>
                      </c:pt>
                      <c:pt idx="51">
                        <c:v>6.0999999999999952</c:v>
                      </c:pt>
                      <c:pt idx="52">
                        <c:v>6.1999999999999948</c:v>
                      </c:pt>
                      <c:pt idx="53">
                        <c:v>6.2999999999999945</c:v>
                      </c:pt>
                      <c:pt idx="54">
                        <c:v>6.3999999999999941</c:v>
                      </c:pt>
                      <c:pt idx="55">
                        <c:v>6.4999999999999938</c:v>
                      </c:pt>
                      <c:pt idx="56">
                        <c:v>6.5999999999999934</c:v>
                      </c:pt>
                      <c:pt idx="57">
                        <c:v>6.6999999999999931</c:v>
                      </c:pt>
                      <c:pt idx="58">
                        <c:v>6.7999999999999927</c:v>
                      </c:pt>
                      <c:pt idx="59">
                        <c:v>6.8999999999999924</c:v>
                      </c:pt>
                      <c:pt idx="60">
                        <c:v>6.999999999999992</c:v>
                      </c:pt>
                    </c:numCache>
                  </c:numRef>
                </c:xVal>
                <c:yVal>
                  <c:numRef>
                    <c:extLst xmlns:c15="http://schemas.microsoft.com/office/drawing/2012/chart">
                      <c:ext xmlns:c15="http://schemas.microsoft.com/office/drawing/2012/chart" uri="{02D57815-91ED-43cb-92C2-25804820EDAC}">
                        <c15:formulaRef>
                          <c15:sqref>'Dist-Compare'!$H$7:$H$67</c15:sqref>
                        </c15:formulaRef>
                      </c:ext>
                    </c:extLst>
                    <c:numCache>
                      <c:formatCode>General</c:formatCode>
                      <c:ptCount val="61"/>
                      <c:pt idx="19">
                        <c:v>8.8504872867282598E-3</c:v>
                      </c:pt>
                      <c:pt idx="20">
                        <c:v>1.2193658251226615E-2</c:v>
                      </c:pt>
                      <c:pt idx="21">
                        <c:v>1.6574057339277758E-2</c:v>
                      </c:pt>
                      <c:pt idx="22">
                        <c:v>2.2225504945394402E-2</c:v>
                      </c:pt>
                      <c:pt idx="23">
                        <c:v>2.9403729428537393E-2</c:v>
                      </c:pt>
                      <c:pt idx="24">
                        <c:v>3.837789766760849E-2</c:v>
                      </c:pt>
                      <c:pt idx="25">
                        <c:v>4.9418314035002159E-2</c:v>
                      </c:pt>
                      <c:pt idx="26">
                        <c:v>6.2780193619986394E-2</c:v>
                      </c:pt>
                      <c:pt idx="27">
                        <c:v>7.868380588244156E-2</c:v>
                      </c:pt>
                      <c:pt idx="28">
                        <c:v>9.7291757215557523E-2</c:v>
                      </c:pt>
                      <c:pt idx="29">
                        <c:v>0.11868469500212069</c:v>
                      </c:pt>
                      <c:pt idx="30">
                        <c:v>0.14283721384690989</c:v>
                      </c:pt>
                      <c:pt idx="31">
                        <c:v>0.16959615589062638</c:v>
                      </c:pt>
                      <c:pt idx="32">
                        <c:v>0.19866374571924669</c:v>
                      </c:pt>
                      <c:pt idx="33">
                        <c:v>0.22958801684452551</c:v>
                      </c:pt>
                      <c:pt idx="34">
                        <c:v>0.26176272029350656</c:v>
                      </c:pt>
                      <c:pt idx="35">
                        <c:v>0.29443833655509571</c:v>
                      </c:pt>
                      <c:pt idx="36">
                        <c:v>0.3267449599389009</c:v>
                      </c:pt>
                      <c:pt idx="37">
                        <c:v>0.35772675307539514</c:v>
                      </c:pt>
                      <c:pt idx="38">
                        <c:v>0.38638648351681193</c:v>
                      </c:pt>
                      <c:pt idx="39">
                        <c:v>0.41173748950902744</c:v>
                      </c:pt>
                      <c:pt idx="40">
                        <c:v>0.43285942708759045</c:v>
                      </c:pt>
                      <c:pt idx="41">
                        <c:v>0.44895346731958602</c:v>
                      </c:pt>
                      <c:pt idx="42">
                        <c:v>0.45939235260161992</c:v>
                      </c:pt>
                      <c:pt idx="43">
                        <c:v>0.46376094701708986</c:v>
                      </c:pt>
                      <c:pt idx="44">
                        <c:v>0.46188362825128948</c:v>
                      </c:pt>
                      <c:pt idx="45">
                        <c:v>0.45383600202615848</c:v>
                      </c:pt>
                      <c:pt idx="46">
                        <c:v>0.43993984999624602</c:v>
                      </c:pt>
                      <c:pt idx="47">
                        <c:v>0.42074178162300196</c:v>
                      </c:pt>
                      <c:pt idx="48">
                        <c:v>0.39697756403002116</c:v>
                      </c:pt>
                      <c:pt idx="49">
                        <c:v>0.36952537368755706</c:v>
                      </c:pt>
                      <c:pt idx="50">
                        <c:v>0.33935210607941607</c:v>
                      </c:pt>
                      <c:pt idx="51">
                        <c:v>0.30745730382757558</c:v>
                      </c:pt>
                      <c:pt idx="52">
                        <c:v>0.27481919401282845</c:v>
                      </c:pt>
                      <c:pt idx="53">
                        <c:v>0.24234680042244588</c:v>
                      </c:pt>
                      <c:pt idx="54">
                        <c:v>0.21084121035937986</c:v>
                      </c:pt>
                      <c:pt idx="55">
                        <c:v>0.18096796077028313</c:v>
                      </c:pt>
                      <c:pt idx="56">
                        <c:v>0.15324131358418119</c:v>
                      </c:pt>
                      <c:pt idx="57">
                        <c:v>0.12802005846360251</c:v>
                      </c:pt>
                      <c:pt idx="58">
                        <c:v>0.105513531235248</c:v>
                      </c:pt>
                      <c:pt idx="59">
                        <c:v>8.5795848988507742E-2</c:v>
                      </c:pt>
                      <c:pt idx="60">
                        <c:v>6.8825975569083861E-2</c:v>
                      </c:pt>
                    </c:numCache>
                  </c:numRef>
                </c:yVal>
                <c:smooth val="1"/>
                <c:extLst xmlns:c15="http://schemas.microsoft.com/office/drawing/2012/chart">
                  <c:ext xmlns:c16="http://schemas.microsoft.com/office/drawing/2014/chart" uri="{C3380CC4-5D6E-409C-BE32-E72D297353CC}">
                    <c16:uniqueId val="{00000006-49ED-45D0-A60E-2AC37194F3AB}"/>
                  </c:ext>
                </c:extLst>
              </c15:ser>
            </c15:filteredScatterSeries>
            <c15:filteredScatterSeries>
              <c15:ser>
                <c:idx val="0"/>
                <c:order val="6"/>
                <c:tx>
                  <c:v>ES 2018</c:v>
                </c:tx>
                <c:spPr>
                  <a:ln cmpd="sng">
                    <a:solidFill>
                      <a:schemeClr val="accent2"/>
                    </a:solidFill>
                    <a:prstDash val="solid"/>
                  </a:ln>
                </c:spPr>
                <c:marker>
                  <c:symbol val="none"/>
                </c:marker>
                <c:xVal>
                  <c:numRef>
                    <c:extLst xmlns:c15="http://schemas.microsoft.com/office/drawing/2012/chart">
                      <c:ext xmlns:c15="http://schemas.microsoft.com/office/drawing/2012/chart" uri="{02D57815-91ED-43cb-92C2-25804820EDAC}">
                        <c15:formulaRef>
                          <c15:sqref>'Dist-Compare'!$A$7:$A$67</c15:sqref>
                        </c15:formulaRef>
                      </c:ext>
                    </c:extLst>
                    <c:numCache>
                      <c:formatCode>General</c:formatCode>
                      <c:ptCount val="61"/>
                      <c:pt idx="0">
                        <c:v>1</c:v>
                      </c:pt>
                      <c:pt idx="1">
                        <c:v>1.1000000000000001</c:v>
                      </c:pt>
                      <c:pt idx="2">
                        <c:v>1.2000000000000002</c:v>
                      </c:pt>
                      <c:pt idx="3">
                        <c:v>1.3000000000000003</c:v>
                      </c:pt>
                      <c:pt idx="4">
                        <c:v>1.4000000000000004</c:v>
                      </c:pt>
                      <c:pt idx="5">
                        <c:v>1.5000000000000004</c:v>
                      </c:pt>
                      <c:pt idx="6">
                        <c:v>1.6000000000000005</c:v>
                      </c:pt>
                      <c:pt idx="7">
                        <c:v>1.7000000000000006</c:v>
                      </c:pt>
                      <c:pt idx="8">
                        <c:v>1.8000000000000007</c:v>
                      </c:pt>
                      <c:pt idx="9">
                        <c:v>1.9000000000000008</c:v>
                      </c:pt>
                      <c:pt idx="10">
                        <c:v>2.0000000000000009</c:v>
                      </c:pt>
                      <c:pt idx="11">
                        <c:v>2.100000000000001</c:v>
                      </c:pt>
                      <c:pt idx="12">
                        <c:v>2.2000000000000011</c:v>
                      </c:pt>
                      <c:pt idx="13">
                        <c:v>2.3000000000000012</c:v>
                      </c:pt>
                      <c:pt idx="14">
                        <c:v>2.4000000000000012</c:v>
                      </c:pt>
                      <c:pt idx="15">
                        <c:v>2.5000000000000013</c:v>
                      </c:pt>
                      <c:pt idx="16">
                        <c:v>2.6000000000000014</c:v>
                      </c:pt>
                      <c:pt idx="17">
                        <c:v>2.7000000000000015</c:v>
                      </c:pt>
                      <c:pt idx="18">
                        <c:v>2.8000000000000016</c:v>
                      </c:pt>
                      <c:pt idx="19">
                        <c:v>2.9000000000000017</c:v>
                      </c:pt>
                      <c:pt idx="20">
                        <c:v>3.0000000000000018</c:v>
                      </c:pt>
                      <c:pt idx="21">
                        <c:v>3.1000000000000019</c:v>
                      </c:pt>
                      <c:pt idx="22">
                        <c:v>3.200000000000002</c:v>
                      </c:pt>
                      <c:pt idx="23">
                        <c:v>3.300000000000002</c:v>
                      </c:pt>
                      <c:pt idx="24">
                        <c:v>3.4000000000000021</c:v>
                      </c:pt>
                      <c:pt idx="25">
                        <c:v>3.5000000000000022</c:v>
                      </c:pt>
                      <c:pt idx="26">
                        <c:v>3.6000000000000023</c:v>
                      </c:pt>
                      <c:pt idx="27">
                        <c:v>3.7000000000000024</c:v>
                      </c:pt>
                      <c:pt idx="28">
                        <c:v>3.8000000000000025</c:v>
                      </c:pt>
                      <c:pt idx="29">
                        <c:v>3.9000000000000026</c:v>
                      </c:pt>
                      <c:pt idx="30">
                        <c:v>4.0000000000000027</c:v>
                      </c:pt>
                      <c:pt idx="31">
                        <c:v>4.1000000000000023</c:v>
                      </c:pt>
                      <c:pt idx="32">
                        <c:v>4.200000000000002</c:v>
                      </c:pt>
                      <c:pt idx="33">
                        <c:v>4.3000000000000016</c:v>
                      </c:pt>
                      <c:pt idx="34">
                        <c:v>4.4000000000000012</c:v>
                      </c:pt>
                      <c:pt idx="35">
                        <c:v>4.5000000000000009</c:v>
                      </c:pt>
                      <c:pt idx="36">
                        <c:v>4.6000000000000005</c:v>
                      </c:pt>
                      <c:pt idx="37">
                        <c:v>4.7</c:v>
                      </c:pt>
                      <c:pt idx="38">
                        <c:v>4.8</c:v>
                      </c:pt>
                      <c:pt idx="39">
                        <c:v>4.8999999999999995</c:v>
                      </c:pt>
                      <c:pt idx="40">
                        <c:v>4.9999999999999991</c:v>
                      </c:pt>
                      <c:pt idx="41">
                        <c:v>5.0999999999999988</c:v>
                      </c:pt>
                      <c:pt idx="42">
                        <c:v>5.1999999999999984</c:v>
                      </c:pt>
                      <c:pt idx="43">
                        <c:v>5.299999999999998</c:v>
                      </c:pt>
                      <c:pt idx="44">
                        <c:v>5.3999999999999977</c:v>
                      </c:pt>
                      <c:pt idx="45">
                        <c:v>5.4999999999999973</c:v>
                      </c:pt>
                      <c:pt idx="46">
                        <c:v>5.599999999999997</c:v>
                      </c:pt>
                      <c:pt idx="47">
                        <c:v>5.6999999999999966</c:v>
                      </c:pt>
                      <c:pt idx="48">
                        <c:v>5.7999999999999963</c:v>
                      </c:pt>
                      <c:pt idx="49">
                        <c:v>5.8999999999999959</c:v>
                      </c:pt>
                      <c:pt idx="50">
                        <c:v>5.9999999999999956</c:v>
                      </c:pt>
                      <c:pt idx="51">
                        <c:v>6.0999999999999952</c:v>
                      </c:pt>
                      <c:pt idx="52">
                        <c:v>6.1999999999999948</c:v>
                      </c:pt>
                      <c:pt idx="53">
                        <c:v>6.2999999999999945</c:v>
                      </c:pt>
                      <c:pt idx="54">
                        <c:v>6.3999999999999941</c:v>
                      </c:pt>
                      <c:pt idx="55">
                        <c:v>6.4999999999999938</c:v>
                      </c:pt>
                      <c:pt idx="56">
                        <c:v>6.5999999999999934</c:v>
                      </c:pt>
                      <c:pt idx="57">
                        <c:v>6.6999999999999931</c:v>
                      </c:pt>
                      <c:pt idx="58">
                        <c:v>6.7999999999999927</c:v>
                      </c:pt>
                      <c:pt idx="59">
                        <c:v>6.8999999999999924</c:v>
                      </c:pt>
                      <c:pt idx="60">
                        <c:v>6.999999999999992</c:v>
                      </c:pt>
                    </c:numCache>
                  </c:numRef>
                </c:xVal>
                <c:yVal>
                  <c:numRef>
                    <c:extLst xmlns:c15="http://schemas.microsoft.com/office/drawing/2012/chart">
                      <c:ext xmlns:c15="http://schemas.microsoft.com/office/drawing/2012/chart" uri="{02D57815-91ED-43cb-92C2-25804820EDAC}">
                        <c15:formulaRef>
                          <c15:sqref>'Dist-Compare'!$K$7:$K$67</c15:sqref>
                        </c15:formulaRef>
                      </c:ext>
                    </c:extLst>
                    <c:numCache>
                      <c:formatCode>General</c:formatCode>
                      <c:ptCount val="61"/>
                      <c:pt idx="29">
                        <c:v>1.4400376773808078E-3</c:v>
                      </c:pt>
                      <c:pt idx="30">
                        <c:v>2.4519799488996359E-3</c:v>
                      </c:pt>
                      <c:pt idx="31">
                        <c:v>4.0743382488824869E-3</c:v>
                      </c:pt>
                      <c:pt idx="32">
                        <c:v>6.6068486026312151E-3</c:v>
                      </c:pt>
                      <c:pt idx="33">
                        <c:v>1.0455113125936794E-2</c:v>
                      </c:pt>
                      <c:pt idx="34">
                        <c:v>1.6145824407078485E-2</c:v>
                      </c:pt>
                      <c:pt idx="35">
                        <c:v>2.4332617046294948E-2</c:v>
                      </c:pt>
                      <c:pt idx="36">
                        <c:v>3.5786112641039577E-2</c:v>
                      </c:pt>
                      <c:pt idx="37">
                        <c:v>5.1361457037698878E-2</c:v>
                      </c:pt>
                      <c:pt idx="38">
                        <c:v>7.1937816821453032E-2</c:v>
                      </c:pt>
                      <c:pt idx="39">
                        <c:v>9.8327337436772425E-2</c:v>
                      </c:pt>
                      <c:pt idx="40">
                        <c:v>0.13115607524221939</c:v>
                      </c:pt>
                      <c:pt idx="41">
                        <c:v>0.17072599503023692</c:v>
                      </c:pt>
                      <c:pt idx="42">
                        <c:v>0.2168742550122878</c:v>
                      </c:pt>
                      <c:pt idx="43">
                        <c:v>0.2688521137977985</c:v>
                      </c:pt>
                      <c:pt idx="44">
                        <c:v>0.325249035863103</c:v>
                      </c:pt>
                      <c:pt idx="45">
                        <c:v>0.38398626283989218</c:v>
                      </c:pt>
                      <c:pt idx="46">
                        <c:v>0.44239729711469367</c:v>
                      </c:pt>
                      <c:pt idx="47">
                        <c:v>0.49740065120848176</c:v>
                      </c:pt>
                      <c:pt idx="48">
                        <c:v>0.54575452028223104</c:v>
                      </c:pt>
                      <c:pt idx="49">
                        <c:v>0.58436667449815172</c:v>
                      </c:pt>
                      <c:pt idx="50">
                        <c:v>0.61061946947005785</c:v>
                      </c:pt>
                      <c:pt idx="51">
                        <c:v>0.62266285936597776</c:v>
                      </c:pt>
                      <c:pt idx="52">
                        <c:v>0.61962992402617378</c:v>
                      </c:pt>
                      <c:pt idx="53">
                        <c:v>0.60174004198052145</c:v>
                      </c:pt>
                      <c:pt idx="54">
                        <c:v>0.57027265615687983</c:v>
                      </c:pt>
                      <c:pt idx="55">
                        <c:v>0.52741598925634403</c:v>
                      </c:pt>
                      <c:pt idx="56">
                        <c:v>0.47601555301238541</c:v>
                      </c:pt>
                      <c:pt idx="57">
                        <c:v>0.41926257869073347</c:v>
                      </c:pt>
                      <c:pt idx="58">
                        <c:v>0.36036961590612199</c:v>
                      </c:pt>
                      <c:pt idx="59">
                        <c:v>0.30227855674971432</c:v>
                      </c:pt>
                      <c:pt idx="60">
                        <c:v>0.2474364182617956</c:v>
                      </c:pt>
                    </c:numCache>
                  </c:numRef>
                </c:yVal>
                <c:smooth val="1"/>
                <c:extLst xmlns:c15="http://schemas.microsoft.com/office/drawing/2012/chart">
                  <c:ext xmlns:c16="http://schemas.microsoft.com/office/drawing/2014/chart" uri="{C3380CC4-5D6E-409C-BE32-E72D297353CC}">
                    <c16:uniqueId val="{00000007-49ED-45D0-A60E-2AC37194F3AB}"/>
                  </c:ext>
                </c:extLst>
              </c15:ser>
            </c15:filteredScatterSeries>
            <c15:filteredScatterSeries>
              <c15:ser>
                <c:idx val="4"/>
                <c:order val="7"/>
                <c:tx>
                  <c:v>CO 2018</c:v>
                </c:tx>
                <c:marker>
                  <c:symbol val="none"/>
                </c:marker>
                <c:xVal>
                  <c:numRef>
                    <c:extLst xmlns:c15="http://schemas.microsoft.com/office/drawing/2012/chart">
                      <c:ext xmlns:c15="http://schemas.microsoft.com/office/drawing/2012/chart" uri="{02D57815-91ED-43cb-92C2-25804820EDAC}">
                        <c15:formulaRef>
                          <c15:sqref>'Dist-Compare'!$A$7:$A$67</c15:sqref>
                        </c15:formulaRef>
                      </c:ext>
                    </c:extLst>
                    <c:numCache>
                      <c:formatCode>General</c:formatCode>
                      <c:ptCount val="61"/>
                      <c:pt idx="0">
                        <c:v>1</c:v>
                      </c:pt>
                      <c:pt idx="1">
                        <c:v>1.1000000000000001</c:v>
                      </c:pt>
                      <c:pt idx="2">
                        <c:v>1.2000000000000002</c:v>
                      </c:pt>
                      <c:pt idx="3">
                        <c:v>1.3000000000000003</c:v>
                      </c:pt>
                      <c:pt idx="4">
                        <c:v>1.4000000000000004</c:v>
                      </c:pt>
                      <c:pt idx="5">
                        <c:v>1.5000000000000004</c:v>
                      </c:pt>
                      <c:pt idx="6">
                        <c:v>1.6000000000000005</c:v>
                      </c:pt>
                      <c:pt idx="7">
                        <c:v>1.7000000000000006</c:v>
                      </c:pt>
                      <c:pt idx="8">
                        <c:v>1.8000000000000007</c:v>
                      </c:pt>
                      <c:pt idx="9">
                        <c:v>1.9000000000000008</c:v>
                      </c:pt>
                      <c:pt idx="10">
                        <c:v>2.0000000000000009</c:v>
                      </c:pt>
                      <c:pt idx="11">
                        <c:v>2.100000000000001</c:v>
                      </c:pt>
                      <c:pt idx="12">
                        <c:v>2.2000000000000011</c:v>
                      </c:pt>
                      <c:pt idx="13">
                        <c:v>2.3000000000000012</c:v>
                      </c:pt>
                      <c:pt idx="14">
                        <c:v>2.4000000000000012</c:v>
                      </c:pt>
                      <c:pt idx="15">
                        <c:v>2.5000000000000013</c:v>
                      </c:pt>
                      <c:pt idx="16">
                        <c:v>2.6000000000000014</c:v>
                      </c:pt>
                      <c:pt idx="17">
                        <c:v>2.7000000000000015</c:v>
                      </c:pt>
                      <c:pt idx="18">
                        <c:v>2.8000000000000016</c:v>
                      </c:pt>
                      <c:pt idx="19">
                        <c:v>2.9000000000000017</c:v>
                      </c:pt>
                      <c:pt idx="20">
                        <c:v>3.0000000000000018</c:v>
                      </c:pt>
                      <c:pt idx="21">
                        <c:v>3.1000000000000019</c:v>
                      </c:pt>
                      <c:pt idx="22">
                        <c:v>3.200000000000002</c:v>
                      </c:pt>
                      <c:pt idx="23">
                        <c:v>3.300000000000002</c:v>
                      </c:pt>
                      <c:pt idx="24">
                        <c:v>3.4000000000000021</c:v>
                      </c:pt>
                      <c:pt idx="25">
                        <c:v>3.5000000000000022</c:v>
                      </c:pt>
                      <c:pt idx="26">
                        <c:v>3.6000000000000023</c:v>
                      </c:pt>
                      <c:pt idx="27">
                        <c:v>3.7000000000000024</c:v>
                      </c:pt>
                      <c:pt idx="28">
                        <c:v>3.8000000000000025</c:v>
                      </c:pt>
                      <c:pt idx="29">
                        <c:v>3.9000000000000026</c:v>
                      </c:pt>
                      <c:pt idx="30">
                        <c:v>4.0000000000000027</c:v>
                      </c:pt>
                      <c:pt idx="31">
                        <c:v>4.1000000000000023</c:v>
                      </c:pt>
                      <c:pt idx="32">
                        <c:v>4.200000000000002</c:v>
                      </c:pt>
                      <c:pt idx="33">
                        <c:v>4.3000000000000016</c:v>
                      </c:pt>
                      <c:pt idx="34">
                        <c:v>4.4000000000000012</c:v>
                      </c:pt>
                      <c:pt idx="35">
                        <c:v>4.5000000000000009</c:v>
                      </c:pt>
                      <c:pt idx="36">
                        <c:v>4.6000000000000005</c:v>
                      </c:pt>
                      <c:pt idx="37">
                        <c:v>4.7</c:v>
                      </c:pt>
                      <c:pt idx="38">
                        <c:v>4.8</c:v>
                      </c:pt>
                      <c:pt idx="39">
                        <c:v>4.8999999999999995</c:v>
                      </c:pt>
                      <c:pt idx="40">
                        <c:v>4.9999999999999991</c:v>
                      </c:pt>
                      <c:pt idx="41">
                        <c:v>5.0999999999999988</c:v>
                      </c:pt>
                      <c:pt idx="42">
                        <c:v>5.1999999999999984</c:v>
                      </c:pt>
                      <c:pt idx="43">
                        <c:v>5.299999999999998</c:v>
                      </c:pt>
                      <c:pt idx="44">
                        <c:v>5.3999999999999977</c:v>
                      </c:pt>
                      <c:pt idx="45">
                        <c:v>5.4999999999999973</c:v>
                      </c:pt>
                      <c:pt idx="46">
                        <c:v>5.599999999999997</c:v>
                      </c:pt>
                      <c:pt idx="47">
                        <c:v>5.6999999999999966</c:v>
                      </c:pt>
                      <c:pt idx="48">
                        <c:v>5.7999999999999963</c:v>
                      </c:pt>
                      <c:pt idx="49">
                        <c:v>5.8999999999999959</c:v>
                      </c:pt>
                      <c:pt idx="50">
                        <c:v>5.9999999999999956</c:v>
                      </c:pt>
                      <c:pt idx="51">
                        <c:v>6.0999999999999952</c:v>
                      </c:pt>
                      <c:pt idx="52">
                        <c:v>6.1999999999999948</c:v>
                      </c:pt>
                      <c:pt idx="53">
                        <c:v>6.2999999999999945</c:v>
                      </c:pt>
                      <c:pt idx="54">
                        <c:v>6.3999999999999941</c:v>
                      </c:pt>
                      <c:pt idx="55">
                        <c:v>6.4999999999999938</c:v>
                      </c:pt>
                      <c:pt idx="56">
                        <c:v>6.5999999999999934</c:v>
                      </c:pt>
                      <c:pt idx="57">
                        <c:v>6.6999999999999931</c:v>
                      </c:pt>
                      <c:pt idx="58">
                        <c:v>6.7999999999999927</c:v>
                      </c:pt>
                      <c:pt idx="59">
                        <c:v>6.8999999999999924</c:v>
                      </c:pt>
                      <c:pt idx="60">
                        <c:v>6.999999999999992</c:v>
                      </c:pt>
                    </c:numCache>
                  </c:numRef>
                </c:xVal>
                <c:yVal>
                  <c:numRef>
                    <c:extLst xmlns:c15="http://schemas.microsoft.com/office/drawing/2012/chart">
                      <c:ext xmlns:c15="http://schemas.microsoft.com/office/drawing/2012/chart" uri="{02D57815-91ED-43cb-92C2-25804820EDAC}">
                        <c15:formulaRef>
                          <c15:sqref>'Dist-Compare'!$L$7:$L$67</c15:sqref>
                        </c15:formulaRef>
                      </c:ext>
                    </c:extLst>
                    <c:numCache>
                      <c:formatCode>General</c:formatCode>
                      <c:ptCount val="61"/>
                      <c:pt idx="24">
                        <c:v>4.8789812984946033E-3</c:v>
                      </c:pt>
                      <c:pt idx="25">
                        <c:v>7.3180350282293178E-3</c:v>
                      </c:pt>
                      <c:pt idx="26">
                        <c:v>1.0777770800902519E-2</c:v>
                      </c:pt>
                      <c:pt idx="27">
                        <c:v>1.5585923228479294E-2</c:v>
                      </c:pt>
                      <c:pt idx="28">
                        <c:v>2.21312146790133E-2</c:v>
                      </c:pt>
                      <c:pt idx="29">
                        <c:v>3.085653092544292E-2</c:v>
                      </c:pt>
                      <c:pt idx="30">
                        <c:v>4.2243323133761709E-2</c:v>
                      </c:pt>
                      <c:pt idx="31">
                        <c:v>5.6785595084455916E-2</c:v>
                      </c:pt>
                      <c:pt idx="32">
                        <c:v>7.4952723246501846E-2</c:v>
                      </c:pt>
                      <c:pt idx="33">
                        <c:v>9.7141718282746273E-2</c:v>
                      </c:pt>
                      <c:pt idx="34">
                        <c:v>0.12362129108518422</c:v>
                      </c:pt>
                      <c:pt idx="35">
                        <c:v>0.15447204571520587</c:v>
                      </c:pt>
                      <c:pt idx="36">
                        <c:v>0.18952899093064152</c:v>
                      </c:pt>
                      <c:pt idx="37">
                        <c:v>0.22833397223327581</c:v>
                      </c:pt>
                      <c:pt idx="38">
                        <c:v>0.27010619361934252</c:v>
                      </c:pt>
                      <c:pt idx="39">
                        <c:v>0.31373840397074554</c:v>
                      </c:pt>
                      <c:pt idx="40">
                        <c:v>0.3578244004369624</c:v>
                      </c:pt>
                      <c:pt idx="41">
                        <c:v>0.40072030650319379</c:v>
                      </c:pt>
                      <c:pt idx="42">
                        <c:v>0.4406379303538252</c:v>
                      </c:pt>
                      <c:pt idx="43">
                        <c:v>0.47576395508689057</c:v>
                      </c:pt>
                      <c:pt idx="44">
                        <c:v>0.50439447668085968</c:v>
                      </c:pt>
                      <c:pt idx="45">
                        <c:v>0.5250712481788169</c:v>
                      </c:pt>
                      <c:pt idx="46">
                        <c:v>0.5367045569862714</c:v>
                      </c:pt>
                      <c:pt idx="47">
                        <c:v>0.53866834754349913</c:v>
                      </c:pt>
                      <c:pt idx="48">
                        <c:v>0.53085603664274306</c:v>
                      </c:pt>
                      <c:pt idx="49">
                        <c:v>0.51369009648843666</c:v>
                      </c:pt>
                      <c:pt idx="50">
                        <c:v>0.48808420646970552</c:v>
                      </c:pt>
                      <c:pt idx="51">
                        <c:v>0.45536269221682291</c:v>
                      </c:pt>
                      <c:pt idx="52">
                        <c:v>0.41714713628666417</c:v>
                      </c:pt>
                      <c:pt idx="53">
                        <c:v>0.37522366074749186</c:v>
                      </c:pt>
                      <c:pt idx="54">
                        <c:v>0.33140594522308192</c:v>
                      </c:pt>
                      <c:pt idx="55">
                        <c:v>0.28740843067843935</c:v>
                      </c:pt>
                      <c:pt idx="56">
                        <c:v>0.24474162585653797</c:v>
                      </c:pt>
                      <c:pt idx="57">
                        <c:v>0.20463754052308794</c:v>
                      </c:pt>
                      <c:pt idx="58">
                        <c:v>0.16800875109971775</c:v>
                      </c:pt>
                      <c:pt idx="59">
                        <c:v>0.13544021319284871</c:v>
                      </c:pt>
                      <c:pt idx="60">
                        <c:v>0.10720930563065004</c:v>
                      </c:pt>
                    </c:numCache>
                  </c:numRef>
                </c:yVal>
                <c:smooth val="1"/>
                <c:extLst xmlns:c15="http://schemas.microsoft.com/office/drawing/2012/chart">
                  <c:ext xmlns:c16="http://schemas.microsoft.com/office/drawing/2014/chart" uri="{C3380CC4-5D6E-409C-BE32-E72D297353CC}">
                    <c16:uniqueId val="{00000008-49ED-45D0-A60E-2AC37194F3AB}"/>
                  </c:ext>
                </c:extLst>
              </c15:ser>
            </c15:filteredScatterSeries>
          </c:ext>
        </c:extLst>
      </c:scatterChart>
      <c:valAx>
        <c:axId val="46476672"/>
        <c:scaling>
          <c:orientation val="minMax"/>
          <c:max val="7"/>
          <c:min val="1"/>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vert="horz"/>
          <a:lstStyle/>
          <a:p>
            <a:pPr>
              <a:defRPr/>
            </a:pPr>
            <a:endParaRPr lang="en-US"/>
          </a:p>
        </c:txPr>
        <c:crossAx val="46477824"/>
        <c:crosses val="autoZero"/>
        <c:crossBetween val="midCat"/>
      </c:valAx>
      <c:valAx>
        <c:axId val="46477824"/>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00" sourceLinked="0"/>
        <c:majorTickMark val="none"/>
        <c:minorTickMark val="none"/>
        <c:tickLblPos val="nextTo"/>
        <c:spPr>
          <a:noFill/>
          <a:ln w="9525" cap="flat" cmpd="sng" algn="ctr">
            <a:solidFill>
              <a:schemeClr val="tx1">
                <a:lumMod val="25000"/>
                <a:lumOff val="75000"/>
              </a:schemeClr>
            </a:solidFill>
            <a:round/>
          </a:ln>
          <a:effectLst/>
        </c:spPr>
        <c:txPr>
          <a:bodyPr rot="-60000000" vert="horz"/>
          <a:lstStyle/>
          <a:p>
            <a:pPr>
              <a:defRPr/>
            </a:pPr>
            <a:endParaRPr lang="en-US"/>
          </a:p>
        </c:txPr>
        <c:crossAx val="46476672"/>
        <c:crosses val="autoZero"/>
        <c:crossBetween val="midCat"/>
      </c:valAx>
    </c:plotArea>
    <c:legend>
      <c:legendPos val="b"/>
      <c:layout>
        <c:manualLayout>
          <c:xMode val="edge"/>
          <c:yMode val="edge"/>
          <c:x val="8.3851188014397199E-2"/>
          <c:y val="0.90492605091030287"/>
          <c:w val="0.86308900870636462"/>
          <c:h val="6.1323792859225915E-2"/>
        </c:manualLayout>
      </c:layout>
      <c:overlay val="0"/>
      <c:spPr>
        <a:noFill/>
        <a:ln>
          <a:noFill/>
        </a:ln>
        <a:effectLst/>
      </c:spPr>
      <c:txPr>
        <a:bodyPr rot="0" vert="horz"/>
        <a:lstStyle/>
        <a:p>
          <a:pPr>
            <a:defRPr/>
          </a:pPr>
          <a:endParaRPr lang="en-US"/>
        </a:p>
      </c:txPr>
    </c:legend>
    <c:plotVisOnly val="1"/>
    <c:dispBlanksAs val="gap"/>
    <c:showDLblsOverMax val="0"/>
  </c:chart>
  <c:spPr>
    <a:ln>
      <a:noFill/>
    </a:ln>
  </c:spPr>
  <c:txPr>
    <a:bodyPr/>
    <a:lstStyle/>
    <a:p>
      <a:pPr>
        <a:defRPr sz="16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3504273504273504E-2"/>
          <c:y val="0.38808530011278158"/>
          <c:w val="0.95299145299145294"/>
          <c:h val="0.50184030544145186"/>
        </c:manualLayout>
      </c:layout>
      <c:barChart>
        <c:barDir val="col"/>
        <c:grouping val="clustered"/>
        <c:varyColors val="0"/>
        <c:ser>
          <c:idx val="0"/>
          <c:order val="0"/>
          <c:tx>
            <c:strRef>
              <c:f>'Comp of programs CLASS'!$H$3</c:f>
              <c:strCache>
                <c:ptCount val="1"/>
                <c:pt idx="0">
                  <c:v>WV PreK 2018</c:v>
                </c:pt>
              </c:strCache>
            </c:strRef>
          </c:tx>
          <c:spPr>
            <a:solidFill>
              <a:schemeClr val="tx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0" i="0" u="none" strike="noStrike" kern="1200" baseline="0">
                    <a:solidFill>
                      <a:schemeClr val="tx1">
                        <a:lumMod val="50000"/>
                        <a:lumOff val="50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'Comp of programs CLASS'!$I$2:$K$2</c:f>
              <c:strCache>
                <c:ptCount val="3"/>
                <c:pt idx="0">
                  <c:v>Emotional Support</c:v>
                </c:pt>
                <c:pt idx="1">
                  <c:v>Classroom Organization</c:v>
                </c:pt>
                <c:pt idx="2">
                  <c:v>Instructional Support</c:v>
                </c:pt>
              </c:strCache>
            </c:strRef>
          </c:cat>
          <c:val>
            <c:numRef>
              <c:f>'Comp of programs CLASS'!$I$3:$K$3</c:f>
              <c:numCache>
                <c:formatCode>0.0</c:formatCode>
                <c:ptCount val="3"/>
                <c:pt idx="0">
                  <c:v>6.13</c:v>
                </c:pt>
                <c:pt idx="1">
                  <c:v>5.67</c:v>
                </c:pt>
                <c:pt idx="2">
                  <c:v>2.6</c:v>
                </c:pt>
              </c:numCache>
            </c:numRef>
          </c:val>
          <c:extLst>
            <c:ext xmlns:c16="http://schemas.microsoft.com/office/drawing/2014/chart" uri="{C3380CC4-5D6E-409C-BE32-E72D297353CC}">
              <c16:uniqueId val="{00000000-9594-40BB-A776-BBD079BB34C6}"/>
            </c:ext>
          </c:extLst>
        </c:ser>
        <c:ser>
          <c:idx val="1"/>
          <c:order val="1"/>
          <c:tx>
            <c:strRef>
              <c:f>'Comp of programs CLASS'!$H$4</c:f>
              <c:strCache>
                <c:ptCount val="1"/>
                <c:pt idx="0">
                  <c:v>WV PreK 2017</c:v>
                </c:pt>
              </c:strCache>
            </c:strRef>
          </c:tx>
          <c:spPr>
            <a:solidFill>
              <a:schemeClr val="bg2">
                <a:lumMod val="25000"/>
              </a:schemeClr>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0" i="0" u="none" strike="noStrike" kern="1200" baseline="0">
                    <a:solidFill>
                      <a:schemeClr val="tx1">
                        <a:lumMod val="50000"/>
                        <a:lumOff val="50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'Comp of programs CLASS'!$I$2:$K$2</c:f>
              <c:strCache>
                <c:ptCount val="3"/>
                <c:pt idx="0">
                  <c:v>Emotional Support</c:v>
                </c:pt>
                <c:pt idx="1">
                  <c:v>Classroom Organization</c:v>
                </c:pt>
                <c:pt idx="2">
                  <c:v>Instructional Support</c:v>
                </c:pt>
              </c:strCache>
            </c:strRef>
          </c:cat>
          <c:val>
            <c:numRef>
              <c:f>'Comp of programs CLASS'!$I$4:$K$4</c:f>
              <c:numCache>
                <c:formatCode>0.0</c:formatCode>
                <c:ptCount val="3"/>
                <c:pt idx="0">
                  <c:v>5.93</c:v>
                </c:pt>
                <c:pt idx="1">
                  <c:v>5.32</c:v>
                </c:pt>
                <c:pt idx="2">
                  <c:v>2.67</c:v>
                </c:pt>
              </c:numCache>
            </c:numRef>
          </c:val>
          <c:extLst>
            <c:ext xmlns:c16="http://schemas.microsoft.com/office/drawing/2014/chart" uri="{C3380CC4-5D6E-409C-BE32-E72D297353CC}">
              <c16:uniqueId val="{00000001-9594-40BB-A776-BBD079BB34C6}"/>
            </c:ext>
          </c:extLst>
        </c:ser>
        <c:ser>
          <c:idx val="2"/>
          <c:order val="2"/>
          <c:tx>
            <c:strRef>
              <c:f>'Comp of programs CLASS'!$H$5</c:f>
              <c:strCache>
                <c:ptCount val="1"/>
                <c:pt idx="0">
                  <c:v>WV PreK 2016</c:v>
                </c:pt>
              </c:strCache>
            </c:strRef>
          </c:tx>
          <c:spPr>
            <a:solidFill>
              <a:schemeClr val="bg1">
                <a:lumMod val="50000"/>
              </a:schemeClr>
            </a:solidFill>
            <a:ln>
              <a:solidFill>
                <a:schemeClr val="accent1"/>
              </a:solid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0" i="0" u="none" strike="noStrike" kern="1200" baseline="0">
                    <a:solidFill>
                      <a:schemeClr val="tx1">
                        <a:lumMod val="50000"/>
                        <a:lumOff val="50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'Comp of programs CLASS'!$I$2:$K$2</c:f>
              <c:strCache>
                <c:ptCount val="3"/>
                <c:pt idx="0">
                  <c:v>Emotional Support</c:v>
                </c:pt>
                <c:pt idx="1">
                  <c:v>Classroom Organization</c:v>
                </c:pt>
                <c:pt idx="2">
                  <c:v>Instructional Support</c:v>
                </c:pt>
              </c:strCache>
            </c:strRef>
          </c:cat>
          <c:val>
            <c:numRef>
              <c:f>'Comp of programs CLASS'!$I$5:$K$5</c:f>
              <c:numCache>
                <c:formatCode>0.0</c:formatCode>
                <c:ptCount val="3"/>
                <c:pt idx="0">
                  <c:v>5.66</c:v>
                </c:pt>
                <c:pt idx="1">
                  <c:v>5.09</c:v>
                </c:pt>
                <c:pt idx="2">
                  <c:v>2.65</c:v>
                </c:pt>
              </c:numCache>
            </c:numRef>
          </c:val>
          <c:extLst>
            <c:ext xmlns:c16="http://schemas.microsoft.com/office/drawing/2014/chart" uri="{C3380CC4-5D6E-409C-BE32-E72D297353CC}">
              <c16:uniqueId val="{00000002-9594-40BB-A776-BBD079BB34C6}"/>
            </c:ext>
          </c:extLst>
        </c:ser>
        <c:ser>
          <c:idx val="3"/>
          <c:order val="3"/>
          <c:tx>
            <c:strRef>
              <c:f>'Comp of programs CLASS'!$H$6</c:f>
              <c:strCache>
                <c:ptCount val="1"/>
                <c:pt idx="0">
                  <c:v>TPS pre-k</c:v>
                </c:pt>
              </c:strCache>
            </c:strRef>
          </c:tx>
          <c:spPr>
            <a:solidFill>
              <a:srgbClr val="FF0000"/>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0" i="0" u="none" strike="noStrike" kern="1200" baseline="0">
                    <a:solidFill>
                      <a:schemeClr val="tx1">
                        <a:lumMod val="50000"/>
                        <a:lumOff val="50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'Comp of programs CLASS'!$I$2:$K$2</c:f>
              <c:strCache>
                <c:ptCount val="3"/>
                <c:pt idx="0">
                  <c:v>Emotional Support</c:v>
                </c:pt>
                <c:pt idx="1">
                  <c:v>Classroom Organization</c:v>
                </c:pt>
                <c:pt idx="2">
                  <c:v>Instructional Support</c:v>
                </c:pt>
              </c:strCache>
            </c:strRef>
          </c:cat>
          <c:val>
            <c:numRef>
              <c:f>'Comp of programs CLASS'!$I$6:$K$6</c:f>
              <c:numCache>
                <c:formatCode>0.0</c:formatCode>
                <c:ptCount val="3"/>
                <c:pt idx="0">
                  <c:v>5.23</c:v>
                </c:pt>
                <c:pt idx="1">
                  <c:v>4.96</c:v>
                </c:pt>
                <c:pt idx="2">
                  <c:v>3.21</c:v>
                </c:pt>
              </c:numCache>
            </c:numRef>
          </c:val>
          <c:extLst>
            <c:ext xmlns:c16="http://schemas.microsoft.com/office/drawing/2014/chart" uri="{C3380CC4-5D6E-409C-BE32-E72D297353CC}">
              <c16:uniqueId val="{00000003-9594-40BB-A776-BBD079BB34C6}"/>
            </c:ext>
          </c:extLst>
        </c:ser>
        <c:ser>
          <c:idx val="4"/>
          <c:order val="4"/>
          <c:tx>
            <c:strRef>
              <c:f>'Comp of programs CLASS'!$H$7</c:f>
              <c:strCache>
                <c:ptCount val="1"/>
                <c:pt idx="0">
                  <c:v>CAP Head Start</c:v>
                </c:pt>
              </c:strCache>
            </c:strRef>
          </c:tx>
          <c:spPr>
            <a:solidFill>
              <a:srgbClr val="7030A0"/>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0" i="0" u="none" strike="noStrike" kern="1200" baseline="0">
                    <a:solidFill>
                      <a:schemeClr val="tx1">
                        <a:lumMod val="50000"/>
                        <a:lumOff val="50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'Comp of programs CLASS'!$I$2:$K$2</c:f>
              <c:strCache>
                <c:ptCount val="3"/>
                <c:pt idx="0">
                  <c:v>Emotional Support</c:v>
                </c:pt>
                <c:pt idx="1">
                  <c:v>Classroom Organization</c:v>
                </c:pt>
                <c:pt idx="2">
                  <c:v>Instructional Support</c:v>
                </c:pt>
              </c:strCache>
            </c:strRef>
          </c:cat>
          <c:val>
            <c:numRef>
              <c:f>'Comp of programs CLASS'!$I$7:$K$7</c:f>
              <c:numCache>
                <c:formatCode>0.0</c:formatCode>
                <c:ptCount val="3"/>
                <c:pt idx="0">
                  <c:v>5.22</c:v>
                </c:pt>
                <c:pt idx="1">
                  <c:v>4.8</c:v>
                </c:pt>
                <c:pt idx="2">
                  <c:v>3.26</c:v>
                </c:pt>
              </c:numCache>
            </c:numRef>
          </c:val>
          <c:extLst>
            <c:ext xmlns:c16="http://schemas.microsoft.com/office/drawing/2014/chart" uri="{C3380CC4-5D6E-409C-BE32-E72D297353CC}">
              <c16:uniqueId val="{00000004-9594-40BB-A776-BBD079BB34C6}"/>
            </c:ext>
          </c:extLst>
        </c:ser>
        <c:ser>
          <c:idx val="5"/>
          <c:order val="5"/>
          <c:tx>
            <c:strRef>
              <c:f>'Comp of programs CLASS'!$H$8</c:f>
              <c:strCache>
                <c:ptCount val="1"/>
                <c:pt idx="0">
                  <c:v>Boston 2009-10</c:v>
                </c:pt>
              </c:strCache>
            </c:strRef>
          </c:tx>
          <c:spPr>
            <a:solidFill>
              <a:srgbClr val="FFC000"/>
            </a:solidFill>
            <a:ln>
              <a:solidFill>
                <a:srgbClr val="FFC000"/>
              </a:solid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0" i="0" u="none" strike="noStrike" kern="1200" baseline="0">
                    <a:solidFill>
                      <a:schemeClr val="tx1">
                        <a:lumMod val="50000"/>
                        <a:lumOff val="50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'Comp of programs CLASS'!$I$2:$K$2</c:f>
              <c:strCache>
                <c:ptCount val="3"/>
                <c:pt idx="0">
                  <c:v>Emotional Support</c:v>
                </c:pt>
                <c:pt idx="1">
                  <c:v>Classroom Organization</c:v>
                </c:pt>
                <c:pt idx="2">
                  <c:v>Instructional Support</c:v>
                </c:pt>
              </c:strCache>
            </c:strRef>
          </c:cat>
          <c:val>
            <c:numRef>
              <c:f>'Comp of programs CLASS'!$I$8:$K$8</c:f>
              <c:numCache>
                <c:formatCode>0.0</c:formatCode>
                <c:ptCount val="3"/>
                <c:pt idx="0">
                  <c:v>5.63</c:v>
                </c:pt>
                <c:pt idx="1">
                  <c:v>5.0999999999999996</c:v>
                </c:pt>
                <c:pt idx="2">
                  <c:v>4.3</c:v>
                </c:pt>
              </c:numCache>
            </c:numRef>
          </c:val>
          <c:extLst>
            <c:ext xmlns:c16="http://schemas.microsoft.com/office/drawing/2014/chart" uri="{C3380CC4-5D6E-409C-BE32-E72D297353CC}">
              <c16:uniqueId val="{00000005-9594-40BB-A776-BBD079BB34C6}"/>
            </c:ext>
          </c:extLst>
        </c:ser>
        <c:ser>
          <c:idx val="6"/>
          <c:order val="6"/>
          <c:tx>
            <c:strRef>
              <c:f>'Comp of programs CLASS'!$H$9</c:f>
              <c:strCache>
                <c:ptCount val="1"/>
                <c:pt idx="0">
                  <c:v>NYC 2016-17</c:v>
                </c:pt>
              </c:strCache>
            </c:strRef>
          </c:tx>
          <c:spPr>
            <a:solidFill>
              <a:schemeClr val="accent1">
                <a:lumMod val="60000"/>
              </a:schemeClr>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0" i="0" u="none" strike="noStrike" kern="1200" baseline="0">
                    <a:solidFill>
                      <a:schemeClr val="tx1">
                        <a:lumMod val="50000"/>
                        <a:lumOff val="50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'Comp of programs CLASS'!$I$2:$K$2</c:f>
              <c:strCache>
                <c:ptCount val="3"/>
                <c:pt idx="0">
                  <c:v>Emotional Support</c:v>
                </c:pt>
                <c:pt idx="1">
                  <c:v>Classroom Organization</c:v>
                </c:pt>
                <c:pt idx="2">
                  <c:v>Instructional Support</c:v>
                </c:pt>
              </c:strCache>
            </c:strRef>
          </c:cat>
          <c:val>
            <c:numRef>
              <c:f>'Comp of programs CLASS'!$I$9:$K$9</c:f>
              <c:numCache>
                <c:formatCode>0.0</c:formatCode>
                <c:ptCount val="3"/>
                <c:pt idx="0">
                  <c:v>6.4</c:v>
                </c:pt>
                <c:pt idx="1">
                  <c:v>6.2</c:v>
                </c:pt>
                <c:pt idx="2">
                  <c:v>3.1</c:v>
                </c:pt>
              </c:numCache>
            </c:numRef>
          </c:val>
          <c:extLst>
            <c:ext xmlns:c16="http://schemas.microsoft.com/office/drawing/2014/chart" uri="{C3380CC4-5D6E-409C-BE32-E72D297353CC}">
              <c16:uniqueId val="{00000006-9594-40BB-A776-BBD079BB34C6}"/>
            </c:ext>
          </c:extLst>
        </c:ser>
        <c:ser>
          <c:idx val="8"/>
          <c:order val="7"/>
          <c:tx>
            <c:strRef>
              <c:f>'Comp of programs CLASS'!$H$11</c:f>
              <c:strCache>
                <c:ptCount val="1"/>
                <c:pt idx="0">
                  <c:v>NHS 2015</c:v>
                </c:pt>
              </c:strCache>
            </c:strRef>
          </c:tx>
          <c:spPr>
            <a:solidFill>
              <a:srgbClr val="00B050"/>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0" i="0" u="none" strike="noStrike" kern="1200" baseline="0">
                    <a:solidFill>
                      <a:schemeClr val="tx1">
                        <a:lumMod val="50000"/>
                        <a:lumOff val="50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'Comp of programs CLASS'!$I$2:$K$2</c:f>
              <c:strCache>
                <c:ptCount val="3"/>
                <c:pt idx="0">
                  <c:v>Emotional Support</c:v>
                </c:pt>
                <c:pt idx="1">
                  <c:v>Classroom Organization</c:v>
                </c:pt>
                <c:pt idx="2">
                  <c:v>Instructional Support</c:v>
                </c:pt>
              </c:strCache>
            </c:strRef>
          </c:cat>
          <c:val>
            <c:numRef>
              <c:f>'Comp of programs CLASS'!$I$11:$K$11</c:f>
              <c:numCache>
                <c:formatCode>0.0</c:formatCode>
                <c:ptCount val="3"/>
                <c:pt idx="0">
                  <c:v>6.03</c:v>
                </c:pt>
                <c:pt idx="1">
                  <c:v>5.8</c:v>
                </c:pt>
                <c:pt idx="2">
                  <c:v>2.88</c:v>
                </c:pt>
              </c:numCache>
            </c:numRef>
          </c:val>
          <c:extLst>
            <c:ext xmlns:c16="http://schemas.microsoft.com/office/drawing/2014/chart" uri="{C3380CC4-5D6E-409C-BE32-E72D297353CC}">
              <c16:uniqueId val="{00000007-9594-40BB-A776-BBD079BB34C6}"/>
            </c:ext>
          </c:extLst>
        </c:ser>
        <c:ser>
          <c:idx val="9"/>
          <c:order val="8"/>
          <c:tx>
            <c:strRef>
              <c:f>'Comp of programs CLASS'!$H$12</c:f>
              <c:strCache>
                <c:ptCount val="1"/>
                <c:pt idx="0">
                  <c:v>FACES 2009</c:v>
                </c:pt>
              </c:strCache>
            </c:strRef>
          </c:tx>
          <c:spPr>
            <a:solidFill>
              <a:srgbClr val="FFFF00"/>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0" i="0" u="none" strike="noStrike" kern="1200" baseline="0">
                    <a:solidFill>
                      <a:schemeClr val="tx1">
                        <a:lumMod val="50000"/>
                        <a:lumOff val="50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'Comp of programs CLASS'!$I$2:$K$2</c:f>
              <c:strCache>
                <c:ptCount val="3"/>
                <c:pt idx="0">
                  <c:v>Emotional Support</c:v>
                </c:pt>
                <c:pt idx="1">
                  <c:v>Classroom Organization</c:v>
                </c:pt>
                <c:pt idx="2">
                  <c:v>Instructional Support</c:v>
                </c:pt>
              </c:strCache>
            </c:strRef>
          </c:cat>
          <c:val>
            <c:numRef>
              <c:f>'Comp of programs CLASS'!$I$12:$K$12</c:f>
              <c:numCache>
                <c:formatCode>0.0</c:formatCode>
                <c:ptCount val="3"/>
                <c:pt idx="0">
                  <c:v>5.3</c:v>
                </c:pt>
                <c:pt idx="1">
                  <c:v>4.7</c:v>
                </c:pt>
                <c:pt idx="2">
                  <c:v>2.2999999999999998</c:v>
                </c:pt>
              </c:numCache>
            </c:numRef>
          </c:val>
          <c:extLst>
            <c:ext xmlns:c16="http://schemas.microsoft.com/office/drawing/2014/chart" uri="{C3380CC4-5D6E-409C-BE32-E72D297353CC}">
              <c16:uniqueId val="{00000008-9594-40BB-A776-BBD079BB34C6}"/>
            </c:ext>
          </c:extLst>
        </c:ser>
        <c:ser>
          <c:idx val="10"/>
          <c:order val="9"/>
          <c:tx>
            <c:strRef>
              <c:f>'Comp of programs CLASS'!$H$13</c:f>
              <c:strCache>
                <c:ptCount val="1"/>
                <c:pt idx="0">
                  <c:v>EA Validation</c:v>
                </c:pt>
              </c:strCache>
            </c:strRef>
          </c:tx>
          <c:spPr>
            <a:solidFill>
              <a:schemeClr val="accent5">
                <a:lumMod val="60000"/>
              </a:schemeClr>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0" i="0" u="none" strike="noStrike" kern="1200" baseline="0">
                    <a:solidFill>
                      <a:schemeClr val="tx1">
                        <a:lumMod val="50000"/>
                        <a:lumOff val="50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'Comp of programs CLASS'!$I$2:$K$2</c:f>
              <c:strCache>
                <c:ptCount val="3"/>
                <c:pt idx="0">
                  <c:v>Emotional Support</c:v>
                </c:pt>
                <c:pt idx="1">
                  <c:v>Classroom Organization</c:v>
                </c:pt>
                <c:pt idx="2">
                  <c:v>Instructional Support</c:v>
                </c:pt>
              </c:strCache>
            </c:strRef>
          </c:cat>
          <c:val>
            <c:numRef>
              <c:f>'Comp of programs CLASS'!$I$13:$K$13</c:f>
              <c:numCache>
                <c:formatCode>0.0</c:formatCode>
                <c:ptCount val="3"/>
                <c:pt idx="0">
                  <c:v>5.96</c:v>
                </c:pt>
                <c:pt idx="1">
                  <c:v>5.26</c:v>
                </c:pt>
                <c:pt idx="2">
                  <c:v>3.15</c:v>
                </c:pt>
              </c:numCache>
            </c:numRef>
          </c:val>
          <c:extLst>
            <c:ext xmlns:c16="http://schemas.microsoft.com/office/drawing/2014/chart" uri="{C3380CC4-5D6E-409C-BE32-E72D297353CC}">
              <c16:uniqueId val="{00000009-9594-40BB-A776-BBD079BB34C6}"/>
            </c:ext>
          </c:extLst>
        </c:ser>
        <c:ser>
          <c:idx val="11"/>
          <c:order val="10"/>
          <c:tx>
            <c:strRef>
              <c:f>'Comp of programs CLASS'!$H$14</c:f>
              <c:strCache>
                <c:ptCount val="1"/>
                <c:pt idx="0">
                  <c:v>NJ Abbott 2013-14</c:v>
                </c:pt>
              </c:strCache>
            </c:strRef>
          </c:tx>
          <c:spPr>
            <a:solidFill>
              <a:schemeClr val="accent6">
                <a:lumMod val="60000"/>
              </a:schemeClr>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0" i="0" u="none" strike="noStrike" kern="1200" baseline="0">
                    <a:solidFill>
                      <a:schemeClr val="tx1">
                        <a:lumMod val="50000"/>
                        <a:lumOff val="50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'Comp of programs CLASS'!$I$2:$K$2</c:f>
              <c:strCache>
                <c:ptCount val="3"/>
                <c:pt idx="0">
                  <c:v>Emotional Support</c:v>
                </c:pt>
                <c:pt idx="1">
                  <c:v>Classroom Organization</c:v>
                </c:pt>
                <c:pt idx="2">
                  <c:v>Instructional Support</c:v>
                </c:pt>
              </c:strCache>
            </c:strRef>
          </c:cat>
          <c:val>
            <c:numRef>
              <c:f>'Comp of programs CLASS'!$I$14:$K$14</c:f>
              <c:numCache>
                <c:formatCode>0.0</c:formatCode>
                <c:ptCount val="3"/>
                <c:pt idx="0">
                  <c:v>5.97</c:v>
                </c:pt>
                <c:pt idx="1">
                  <c:v>5.32</c:v>
                </c:pt>
                <c:pt idx="2">
                  <c:v>3.15</c:v>
                </c:pt>
              </c:numCache>
            </c:numRef>
          </c:val>
          <c:extLst>
            <c:ext xmlns:c16="http://schemas.microsoft.com/office/drawing/2014/chart" uri="{C3380CC4-5D6E-409C-BE32-E72D297353CC}">
              <c16:uniqueId val="{0000000A-9594-40BB-A776-BBD079BB34C6}"/>
            </c:ext>
          </c:extLst>
        </c:ser>
        <c:ser>
          <c:idx val="12"/>
          <c:order val="11"/>
          <c:tx>
            <c:strRef>
              <c:f>'Comp of programs CLASS'!$H$15</c:f>
              <c:strCache>
                <c:ptCount val="1"/>
                <c:pt idx="0">
                  <c:v>SA PreK '17</c:v>
                </c:pt>
              </c:strCache>
            </c:strRef>
          </c:tx>
          <c:spPr>
            <a:solidFill>
              <a:srgbClr val="A29E00"/>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400" b="0" i="0" u="none" strike="noStrike" kern="1200" baseline="0">
                    <a:solidFill>
                      <a:schemeClr val="tx1">
                        <a:lumMod val="50000"/>
                        <a:lumOff val="50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'Comp of programs CLASS'!$I$2:$K$2</c:f>
              <c:strCache>
                <c:ptCount val="3"/>
                <c:pt idx="0">
                  <c:v>Emotional Support</c:v>
                </c:pt>
                <c:pt idx="1">
                  <c:v>Classroom Organization</c:v>
                </c:pt>
                <c:pt idx="2">
                  <c:v>Instructional Support</c:v>
                </c:pt>
              </c:strCache>
            </c:strRef>
          </c:cat>
          <c:val>
            <c:numRef>
              <c:f>'Comp of programs CLASS'!$I$15:$K$15</c:f>
              <c:numCache>
                <c:formatCode>0.0</c:formatCode>
                <c:ptCount val="3"/>
                <c:pt idx="0">
                  <c:v>6.24</c:v>
                </c:pt>
                <c:pt idx="1">
                  <c:v>5.6</c:v>
                </c:pt>
                <c:pt idx="2">
                  <c:v>3.55</c:v>
                </c:pt>
              </c:numCache>
            </c:numRef>
          </c:val>
          <c:extLst>
            <c:ext xmlns:c16="http://schemas.microsoft.com/office/drawing/2014/chart" uri="{C3380CC4-5D6E-409C-BE32-E72D297353CC}">
              <c16:uniqueId val="{0000000B-9594-40BB-A776-BBD079BB34C6}"/>
            </c:ext>
          </c:extLst>
        </c:ser>
        <c:dLbls>
          <c:dLblPos val="outEnd"/>
          <c:showLegendKey val="0"/>
          <c:showVal val="1"/>
          <c:showCatName val="0"/>
          <c:showSerName val="0"/>
          <c:showPercent val="0"/>
          <c:showBubbleSize val="0"/>
        </c:dLbls>
        <c:gapWidth val="444"/>
        <c:overlap val="-90"/>
        <c:axId val="499144432"/>
        <c:axId val="337124096"/>
      </c:barChart>
      <c:catAx>
        <c:axId val="49914443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cap="all" spc="120" normalizeH="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337124096"/>
        <c:crosses val="autoZero"/>
        <c:auto val="1"/>
        <c:lblAlgn val="ctr"/>
        <c:lblOffset val="100"/>
        <c:noMultiLvlLbl val="0"/>
      </c:catAx>
      <c:valAx>
        <c:axId val="337124096"/>
        <c:scaling>
          <c:orientation val="minMax"/>
        </c:scaling>
        <c:delete val="1"/>
        <c:axPos val="l"/>
        <c:numFmt formatCode="0.0" sourceLinked="1"/>
        <c:majorTickMark val="none"/>
        <c:minorTickMark val="none"/>
        <c:tickLblPos val="nextTo"/>
        <c:crossAx val="499144432"/>
        <c:crosses val="autoZero"/>
        <c:crossBetween val="between"/>
      </c:valAx>
      <c:spPr>
        <a:noFill/>
        <a:ln>
          <a:noFill/>
        </a:ln>
        <a:effectLst/>
      </c:spPr>
    </c:plotArea>
    <c:legend>
      <c:legendPos val="t"/>
      <c:layout>
        <c:manualLayout>
          <c:xMode val="edge"/>
          <c:yMode val="edge"/>
          <c:x val="1.2562083585705621E-2"/>
          <c:y val="3.1537450722733243E-2"/>
          <c:w val="0.98555959351234945"/>
          <c:h val="0.25142301364760417"/>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14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3504273504273504E-2"/>
          <c:y val="0.32655238880737292"/>
          <c:w val="0.95299145299145294"/>
          <c:h val="0.48784249759287451"/>
        </c:manualLayout>
      </c:layout>
      <c:barChart>
        <c:barDir val="col"/>
        <c:grouping val="clustered"/>
        <c:varyColors val="0"/>
        <c:ser>
          <c:idx val="0"/>
          <c:order val="0"/>
          <c:tx>
            <c:strRef>
              <c:f>'Comps of programs ECERS'!$B$20</c:f>
              <c:strCache>
                <c:ptCount val="1"/>
                <c:pt idx="0">
                  <c:v>WV PreK '18</c:v>
                </c:pt>
              </c:strCache>
            </c:strRef>
          </c:tx>
          <c:spPr>
            <a:solidFill>
              <a:schemeClr val="tx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100" b="0" i="0" u="none" strike="noStrike" kern="1200" baseline="0">
                    <a:solidFill>
                      <a:schemeClr val="tx1">
                        <a:lumMod val="50000"/>
                        <a:lumOff val="50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'Comps of programs ECERS'!$A$21:$A$27</c:f>
              <c:strCache>
                <c:ptCount val="7"/>
                <c:pt idx="0">
                  <c:v>Space and Furnishings </c:v>
                </c:pt>
                <c:pt idx="1">
                  <c:v>Personal Care Routines</c:v>
                </c:pt>
                <c:pt idx="2">
                  <c:v>Language and Literacy</c:v>
                </c:pt>
                <c:pt idx="3">
                  <c:v>Learning Activities</c:v>
                </c:pt>
                <c:pt idx="4">
                  <c:v>Interaction</c:v>
                </c:pt>
                <c:pt idx="5">
                  <c:v>Program Structure</c:v>
                </c:pt>
                <c:pt idx="6">
                  <c:v>Overall</c:v>
                </c:pt>
              </c:strCache>
            </c:strRef>
          </c:cat>
          <c:val>
            <c:numRef>
              <c:f>'Comps of programs ECERS'!$B$21:$B$27</c:f>
              <c:numCache>
                <c:formatCode>0.0</c:formatCode>
                <c:ptCount val="7"/>
                <c:pt idx="0">
                  <c:v>3.38</c:v>
                </c:pt>
                <c:pt idx="1">
                  <c:v>3.48</c:v>
                </c:pt>
                <c:pt idx="2">
                  <c:v>4.12</c:v>
                </c:pt>
                <c:pt idx="3">
                  <c:v>3.02</c:v>
                </c:pt>
                <c:pt idx="4">
                  <c:v>4.5999999999999996</c:v>
                </c:pt>
                <c:pt idx="5">
                  <c:v>4.3</c:v>
                </c:pt>
                <c:pt idx="6">
                  <c:v>4.04</c:v>
                </c:pt>
              </c:numCache>
            </c:numRef>
          </c:val>
          <c:extLst>
            <c:ext xmlns:c16="http://schemas.microsoft.com/office/drawing/2014/chart" uri="{C3380CC4-5D6E-409C-BE32-E72D297353CC}">
              <c16:uniqueId val="{00000000-0189-4F27-91DC-6C98F732E956}"/>
            </c:ext>
          </c:extLst>
        </c:ser>
        <c:ser>
          <c:idx val="1"/>
          <c:order val="1"/>
          <c:tx>
            <c:strRef>
              <c:f>'Comps of programs ECERS'!$C$20</c:f>
              <c:strCache>
                <c:ptCount val="1"/>
                <c:pt idx="0">
                  <c:v>WV PreK '17</c:v>
                </c:pt>
              </c:strCache>
            </c:strRef>
          </c:tx>
          <c:spPr>
            <a:solidFill>
              <a:schemeClr val="bg2">
                <a:lumMod val="25000"/>
              </a:schemeClr>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100" b="0" i="0" u="none" strike="noStrike" kern="1200" baseline="0">
                    <a:solidFill>
                      <a:schemeClr val="tx1">
                        <a:lumMod val="50000"/>
                        <a:lumOff val="50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'Comps of programs ECERS'!$A$21:$A$27</c:f>
              <c:strCache>
                <c:ptCount val="7"/>
                <c:pt idx="0">
                  <c:v>Space and Furnishings </c:v>
                </c:pt>
                <c:pt idx="1">
                  <c:v>Personal Care Routines</c:v>
                </c:pt>
                <c:pt idx="2">
                  <c:v>Language and Literacy</c:v>
                </c:pt>
                <c:pt idx="3">
                  <c:v>Learning Activities</c:v>
                </c:pt>
                <c:pt idx="4">
                  <c:v>Interaction</c:v>
                </c:pt>
                <c:pt idx="5">
                  <c:v>Program Structure</c:v>
                </c:pt>
                <c:pt idx="6">
                  <c:v>Overall</c:v>
                </c:pt>
              </c:strCache>
            </c:strRef>
          </c:cat>
          <c:val>
            <c:numRef>
              <c:f>'Comps of programs ECERS'!$C$21:$C$27</c:f>
              <c:numCache>
                <c:formatCode>0.0</c:formatCode>
                <c:ptCount val="7"/>
                <c:pt idx="0">
                  <c:v>3.46</c:v>
                </c:pt>
                <c:pt idx="1">
                  <c:v>3.65</c:v>
                </c:pt>
                <c:pt idx="2">
                  <c:v>3.86</c:v>
                </c:pt>
                <c:pt idx="3">
                  <c:v>2.82</c:v>
                </c:pt>
                <c:pt idx="4">
                  <c:v>4.32</c:v>
                </c:pt>
                <c:pt idx="5">
                  <c:v>3.99</c:v>
                </c:pt>
                <c:pt idx="6">
                  <c:v>3.51</c:v>
                </c:pt>
              </c:numCache>
            </c:numRef>
          </c:val>
          <c:extLst>
            <c:ext xmlns:c16="http://schemas.microsoft.com/office/drawing/2014/chart" uri="{C3380CC4-5D6E-409C-BE32-E72D297353CC}">
              <c16:uniqueId val="{00000001-0189-4F27-91DC-6C98F732E956}"/>
            </c:ext>
          </c:extLst>
        </c:ser>
        <c:ser>
          <c:idx val="2"/>
          <c:order val="2"/>
          <c:tx>
            <c:strRef>
              <c:f>'Comps of programs ECERS'!$D$20</c:f>
              <c:strCache>
                <c:ptCount val="1"/>
                <c:pt idx="0">
                  <c:v>WV PreK '16</c:v>
                </c:pt>
              </c:strCache>
            </c:strRef>
          </c:tx>
          <c:spPr>
            <a:solidFill>
              <a:schemeClr val="bg1">
                <a:lumMod val="50000"/>
              </a:schemeClr>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100" b="0" i="0" u="none" strike="noStrike" kern="1200" baseline="0">
                    <a:solidFill>
                      <a:schemeClr val="tx1">
                        <a:lumMod val="50000"/>
                        <a:lumOff val="50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'Comps of programs ECERS'!$A$21:$A$27</c:f>
              <c:strCache>
                <c:ptCount val="7"/>
                <c:pt idx="0">
                  <c:v>Space and Furnishings </c:v>
                </c:pt>
                <c:pt idx="1">
                  <c:v>Personal Care Routines</c:v>
                </c:pt>
                <c:pt idx="2">
                  <c:v>Language and Literacy</c:v>
                </c:pt>
                <c:pt idx="3">
                  <c:v>Learning Activities</c:v>
                </c:pt>
                <c:pt idx="4">
                  <c:v>Interaction</c:v>
                </c:pt>
                <c:pt idx="5">
                  <c:v>Program Structure</c:v>
                </c:pt>
                <c:pt idx="6">
                  <c:v>Overall</c:v>
                </c:pt>
              </c:strCache>
            </c:strRef>
          </c:cat>
          <c:val>
            <c:numRef>
              <c:f>'Comps of programs ECERS'!$D$21:$D$27</c:f>
              <c:numCache>
                <c:formatCode>0.0</c:formatCode>
                <c:ptCount val="7"/>
                <c:pt idx="0">
                  <c:v>3.95</c:v>
                </c:pt>
                <c:pt idx="1">
                  <c:v>3.99</c:v>
                </c:pt>
                <c:pt idx="2">
                  <c:v>4.4800000000000004</c:v>
                </c:pt>
                <c:pt idx="3">
                  <c:v>3.46</c:v>
                </c:pt>
                <c:pt idx="4">
                  <c:v>4.8099999999999996</c:v>
                </c:pt>
                <c:pt idx="5">
                  <c:v>4.41</c:v>
                </c:pt>
                <c:pt idx="6">
                  <c:v>3.64</c:v>
                </c:pt>
              </c:numCache>
            </c:numRef>
          </c:val>
          <c:extLst>
            <c:ext xmlns:c16="http://schemas.microsoft.com/office/drawing/2014/chart" uri="{C3380CC4-5D6E-409C-BE32-E72D297353CC}">
              <c16:uniqueId val="{00000002-0189-4F27-91DC-6C98F732E956}"/>
            </c:ext>
          </c:extLst>
        </c:ser>
        <c:ser>
          <c:idx val="3"/>
          <c:order val="3"/>
          <c:tx>
            <c:strRef>
              <c:f>'Comps of programs ECERS'!$E$20</c:f>
              <c:strCache>
                <c:ptCount val="1"/>
                <c:pt idx="0">
                  <c:v>GA</c:v>
                </c:pt>
              </c:strCache>
            </c:strRef>
          </c:tx>
          <c:spPr>
            <a:solidFill>
              <a:srgbClr val="FFFF00"/>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100" b="0" i="0" u="none" strike="noStrike" kern="1200" baseline="0">
                    <a:solidFill>
                      <a:schemeClr val="tx1">
                        <a:lumMod val="50000"/>
                        <a:lumOff val="50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'Comps of programs ECERS'!$A$21:$A$27</c:f>
              <c:strCache>
                <c:ptCount val="7"/>
                <c:pt idx="0">
                  <c:v>Space and Furnishings </c:v>
                </c:pt>
                <c:pt idx="1">
                  <c:v>Personal Care Routines</c:v>
                </c:pt>
                <c:pt idx="2">
                  <c:v>Language and Literacy</c:v>
                </c:pt>
                <c:pt idx="3">
                  <c:v>Learning Activities</c:v>
                </c:pt>
                <c:pt idx="4">
                  <c:v>Interaction</c:v>
                </c:pt>
                <c:pt idx="5">
                  <c:v>Program Structure</c:v>
                </c:pt>
                <c:pt idx="6">
                  <c:v>Overall</c:v>
                </c:pt>
              </c:strCache>
            </c:strRef>
          </c:cat>
          <c:val>
            <c:numRef>
              <c:f>'Comps of programs ECERS'!$E$21:$E$27</c:f>
              <c:numCache>
                <c:formatCode>0.0</c:formatCode>
                <c:ptCount val="7"/>
                <c:pt idx="0">
                  <c:v>3.49</c:v>
                </c:pt>
                <c:pt idx="1">
                  <c:v>3.14</c:v>
                </c:pt>
                <c:pt idx="2">
                  <c:v>3.36</c:v>
                </c:pt>
                <c:pt idx="3">
                  <c:v>3.14</c:v>
                </c:pt>
                <c:pt idx="4">
                  <c:v>4.3099999999999996</c:v>
                </c:pt>
                <c:pt idx="5">
                  <c:v>3.64</c:v>
                </c:pt>
                <c:pt idx="6">
                  <c:v>3.46</c:v>
                </c:pt>
              </c:numCache>
            </c:numRef>
          </c:val>
          <c:extLst>
            <c:ext xmlns:c16="http://schemas.microsoft.com/office/drawing/2014/chart" uri="{C3380CC4-5D6E-409C-BE32-E72D297353CC}">
              <c16:uniqueId val="{00000003-0189-4F27-91DC-6C98F732E956}"/>
            </c:ext>
          </c:extLst>
        </c:ser>
        <c:ser>
          <c:idx val="4"/>
          <c:order val="4"/>
          <c:tx>
            <c:strRef>
              <c:f>'Comps of programs ECERS'!$F$20</c:f>
              <c:strCache>
                <c:ptCount val="1"/>
                <c:pt idx="0">
                  <c:v>WA</c:v>
                </c:pt>
              </c:strCache>
            </c:strRef>
          </c:tx>
          <c:spPr>
            <a:solidFill>
              <a:srgbClr val="00B050"/>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100" b="0" i="0" u="none" strike="noStrike" kern="1200" baseline="0">
                    <a:solidFill>
                      <a:schemeClr val="tx1">
                        <a:lumMod val="50000"/>
                        <a:lumOff val="50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'Comps of programs ECERS'!$A$21:$A$27</c:f>
              <c:strCache>
                <c:ptCount val="7"/>
                <c:pt idx="0">
                  <c:v>Space and Furnishings </c:v>
                </c:pt>
                <c:pt idx="1">
                  <c:v>Personal Care Routines</c:v>
                </c:pt>
                <c:pt idx="2">
                  <c:v>Language and Literacy</c:v>
                </c:pt>
                <c:pt idx="3">
                  <c:v>Learning Activities</c:v>
                </c:pt>
                <c:pt idx="4">
                  <c:v>Interaction</c:v>
                </c:pt>
                <c:pt idx="5">
                  <c:v>Program Structure</c:v>
                </c:pt>
                <c:pt idx="6">
                  <c:v>Overall</c:v>
                </c:pt>
              </c:strCache>
            </c:strRef>
          </c:cat>
          <c:val>
            <c:numRef>
              <c:f>'Comps of programs ECERS'!$F$21:$F$27</c:f>
              <c:numCache>
                <c:formatCode>0.0</c:formatCode>
                <c:ptCount val="7"/>
                <c:pt idx="0">
                  <c:v>3.45</c:v>
                </c:pt>
                <c:pt idx="1">
                  <c:v>2.89</c:v>
                </c:pt>
                <c:pt idx="2">
                  <c:v>3.4</c:v>
                </c:pt>
                <c:pt idx="3">
                  <c:v>2.68</c:v>
                </c:pt>
                <c:pt idx="4">
                  <c:v>3.88</c:v>
                </c:pt>
                <c:pt idx="5">
                  <c:v>3.63</c:v>
                </c:pt>
                <c:pt idx="6">
                  <c:v>3.23</c:v>
                </c:pt>
              </c:numCache>
            </c:numRef>
          </c:val>
          <c:extLst>
            <c:ext xmlns:c16="http://schemas.microsoft.com/office/drawing/2014/chart" uri="{C3380CC4-5D6E-409C-BE32-E72D297353CC}">
              <c16:uniqueId val="{00000004-0189-4F27-91DC-6C98F732E956}"/>
            </c:ext>
          </c:extLst>
        </c:ser>
        <c:ser>
          <c:idx val="5"/>
          <c:order val="5"/>
          <c:tx>
            <c:strRef>
              <c:f>'Comps of programs ECERS'!$G$20</c:f>
              <c:strCache>
                <c:ptCount val="1"/>
                <c:pt idx="0">
                  <c:v>PA</c:v>
                </c:pt>
              </c:strCache>
            </c:strRef>
          </c:tx>
          <c:spPr>
            <a:solidFill>
              <a:srgbClr val="7030A0"/>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100" b="0" i="0" u="none" strike="noStrike" kern="1200" baseline="0">
                    <a:solidFill>
                      <a:schemeClr val="tx1">
                        <a:lumMod val="50000"/>
                        <a:lumOff val="50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'Comps of programs ECERS'!$A$21:$A$27</c:f>
              <c:strCache>
                <c:ptCount val="7"/>
                <c:pt idx="0">
                  <c:v>Space and Furnishings </c:v>
                </c:pt>
                <c:pt idx="1">
                  <c:v>Personal Care Routines</c:v>
                </c:pt>
                <c:pt idx="2">
                  <c:v>Language and Literacy</c:v>
                </c:pt>
                <c:pt idx="3">
                  <c:v>Learning Activities</c:v>
                </c:pt>
                <c:pt idx="4">
                  <c:v>Interaction</c:v>
                </c:pt>
                <c:pt idx="5">
                  <c:v>Program Structure</c:v>
                </c:pt>
                <c:pt idx="6">
                  <c:v>Overall</c:v>
                </c:pt>
              </c:strCache>
            </c:strRef>
          </c:cat>
          <c:val>
            <c:numRef>
              <c:f>'Comps of programs ECERS'!$G$21:$G$27</c:f>
              <c:numCache>
                <c:formatCode>0.0</c:formatCode>
                <c:ptCount val="7"/>
                <c:pt idx="0">
                  <c:v>3.74</c:v>
                </c:pt>
                <c:pt idx="1">
                  <c:v>3.77</c:v>
                </c:pt>
                <c:pt idx="2">
                  <c:v>3.77</c:v>
                </c:pt>
                <c:pt idx="3">
                  <c:v>2.93</c:v>
                </c:pt>
                <c:pt idx="4">
                  <c:v>4.72</c:v>
                </c:pt>
                <c:pt idx="5">
                  <c:v>4.0999999999999996</c:v>
                </c:pt>
                <c:pt idx="6">
                  <c:v>3.68</c:v>
                </c:pt>
              </c:numCache>
            </c:numRef>
          </c:val>
          <c:extLst>
            <c:ext xmlns:c16="http://schemas.microsoft.com/office/drawing/2014/chart" uri="{C3380CC4-5D6E-409C-BE32-E72D297353CC}">
              <c16:uniqueId val="{00000005-0189-4F27-91DC-6C98F732E956}"/>
            </c:ext>
          </c:extLst>
        </c:ser>
        <c:ser>
          <c:idx val="7"/>
          <c:order val="6"/>
          <c:tx>
            <c:strRef>
              <c:f>'Comps of programs ECERS'!$I$20</c:f>
              <c:strCache>
                <c:ptCount val="1"/>
                <c:pt idx="0">
                  <c:v>NJ '17</c:v>
                </c:pt>
              </c:strCache>
            </c:strRef>
          </c:tx>
          <c:spPr>
            <a:solidFill>
              <a:srgbClr val="D4731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100" b="0" i="0" u="none" strike="noStrike" kern="1200" baseline="0">
                    <a:solidFill>
                      <a:schemeClr val="tx1">
                        <a:lumMod val="50000"/>
                        <a:lumOff val="50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'Comps of programs ECERS'!$A$21:$A$27</c:f>
              <c:strCache>
                <c:ptCount val="7"/>
                <c:pt idx="0">
                  <c:v>Space and Furnishings </c:v>
                </c:pt>
                <c:pt idx="1">
                  <c:v>Personal Care Routines</c:v>
                </c:pt>
                <c:pt idx="2">
                  <c:v>Language and Literacy</c:v>
                </c:pt>
                <c:pt idx="3">
                  <c:v>Learning Activities</c:v>
                </c:pt>
                <c:pt idx="4">
                  <c:v>Interaction</c:v>
                </c:pt>
                <c:pt idx="5">
                  <c:v>Program Structure</c:v>
                </c:pt>
                <c:pt idx="6">
                  <c:v>Overall</c:v>
                </c:pt>
              </c:strCache>
            </c:strRef>
          </c:cat>
          <c:val>
            <c:numRef>
              <c:f>'Comps of programs ECERS'!$I$21:$I$27</c:f>
              <c:numCache>
                <c:formatCode>0.0</c:formatCode>
                <c:ptCount val="7"/>
                <c:pt idx="0">
                  <c:v>4.2</c:v>
                </c:pt>
                <c:pt idx="1">
                  <c:v>4.26</c:v>
                </c:pt>
                <c:pt idx="2">
                  <c:v>4.7</c:v>
                </c:pt>
                <c:pt idx="3">
                  <c:v>4.17</c:v>
                </c:pt>
                <c:pt idx="4">
                  <c:v>5.17</c:v>
                </c:pt>
                <c:pt idx="5">
                  <c:v>5.0199999999999996</c:v>
                </c:pt>
                <c:pt idx="6">
                  <c:v>4.4800000000000004</c:v>
                </c:pt>
              </c:numCache>
            </c:numRef>
          </c:val>
          <c:extLst>
            <c:ext xmlns:c16="http://schemas.microsoft.com/office/drawing/2014/chart" uri="{C3380CC4-5D6E-409C-BE32-E72D297353CC}">
              <c16:uniqueId val="{00000006-0189-4F27-91DC-6C98F732E956}"/>
            </c:ext>
          </c:extLst>
        </c:ser>
        <c:ser>
          <c:idx val="8"/>
          <c:order val="7"/>
          <c:tx>
            <c:strRef>
              <c:f>'Comps of programs ECERS'!$J$20</c:f>
              <c:strCache>
                <c:ptCount val="1"/>
                <c:pt idx="0">
                  <c:v>NJ '16</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100" b="0" i="0" u="none" strike="noStrike" kern="1200" baseline="0">
                    <a:solidFill>
                      <a:schemeClr val="tx1">
                        <a:lumMod val="50000"/>
                        <a:lumOff val="50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'Comps of programs ECERS'!$A$21:$A$27</c:f>
              <c:strCache>
                <c:ptCount val="7"/>
                <c:pt idx="0">
                  <c:v>Space and Furnishings </c:v>
                </c:pt>
                <c:pt idx="1">
                  <c:v>Personal Care Routines</c:v>
                </c:pt>
                <c:pt idx="2">
                  <c:v>Language and Literacy</c:v>
                </c:pt>
                <c:pt idx="3">
                  <c:v>Learning Activities</c:v>
                </c:pt>
                <c:pt idx="4">
                  <c:v>Interaction</c:v>
                </c:pt>
                <c:pt idx="5">
                  <c:v>Program Structure</c:v>
                </c:pt>
                <c:pt idx="6">
                  <c:v>Overall</c:v>
                </c:pt>
              </c:strCache>
            </c:strRef>
          </c:cat>
          <c:val>
            <c:numRef>
              <c:f>'Comps of programs ECERS'!$J$21:$J$27</c:f>
              <c:numCache>
                <c:formatCode>0.0</c:formatCode>
                <c:ptCount val="7"/>
                <c:pt idx="0">
                  <c:v>4.43</c:v>
                </c:pt>
                <c:pt idx="1">
                  <c:v>4.3600000000000003</c:v>
                </c:pt>
                <c:pt idx="2">
                  <c:v>4.8600000000000003</c:v>
                </c:pt>
                <c:pt idx="3">
                  <c:v>4.22</c:v>
                </c:pt>
                <c:pt idx="4">
                  <c:v>5.26</c:v>
                </c:pt>
                <c:pt idx="5">
                  <c:v>5.2</c:v>
                </c:pt>
                <c:pt idx="6">
                  <c:v>4.6100000000000003</c:v>
                </c:pt>
              </c:numCache>
            </c:numRef>
          </c:val>
          <c:extLst>
            <c:ext xmlns:c16="http://schemas.microsoft.com/office/drawing/2014/chart" uri="{C3380CC4-5D6E-409C-BE32-E72D297353CC}">
              <c16:uniqueId val="{00000007-0189-4F27-91DC-6C98F732E956}"/>
            </c:ext>
          </c:extLst>
        </c:ser>
        <c:dLbls>
          <c:dLblPos val="outEnd"/>
          <c:showLegendKey val="0"/>
          <c:showVal val="1"/>
          <c:showCatName val="0"/>
          <c:showSerName val="0"/>
          <c:showPercent val="0"/>
          <c:showBubbleSize val="0"/>
        </c:dLbls>
        <c:gapWidth val="444"/>
        <c:overlap val="-90"/>
        <c:axId val="422188384"/>
        <c:axId val="422189632"/>
      </c:barChart>
      <c:catAx>
        <c:axId val="42218838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cap="all" spc="120" normalizeH="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422189632"/>
        <c:crosses val="autoZero"/>
        <c:auto val="1"/>
        <c:lblAlgn val="ctr"/>
        <c:lblOffset val="100"/>
        <c:noMultiLvlLbl val="0"/>
      </c:catAx>
      <c:valAx>
        <c:axId val="422189632"/>
        <c:scaling>
          <c:orientation val="minMax"/>
        </c:scaling>
        <c:delete val="1"/>
        <c:axPos val="l"/>
        <c:numFmt formatCode="0.0" sourceLinked="1"/>
        <c:majorTickMark val="none"/>
        <c:minorTickMark val="none"/>
        <c:tickLblPos val="nextTo"/>
        <c:crossAx val="422188384"/>
        <c:crosses val="autoZero"/>
        <c:crossBetween val="between"/>
      </c:valAx>
      <c:spPr>
        <a:noFill/>
        <a:ln>
          <a:noFill/>
        </a:ln>
        <a:effectLst/>
      </c:spPr>
    </c:plotArea>
    <c:legend>
      <c:legendPos val="t"/>
      <c:layout>
        <c:manualLayout>
          <c:xMode val="edge"/>
          <c:yMode val="edge"/>
          <c:x val="0"/>
          <c:y val="3.8610038610038609E-2"/>
          <c:w val="0.99346237970253715"/>
          <c:h val="0.18520598182183035"/>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11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56800965572734063"/>
          <c:y val="8.3507219337029079E-2"/>
          <c:w val="0.40699034427265934"/>
          <c:h val="0.86560845804397024"/>
        </c:manualLayout>
      </c:layout>
      <c:barChart>
        <c:barDir val="bar"/>
        <c:grouping val="clustered"/>
        <c:varyColors val="0"/>
        <c:ser>
          <c:idx val="3"/>
          <c:order val="0"/>
          <c:spPr>
            <a:solidFill>
              <a:schemeClr val="accent1">
                <a:tint val="58000"/>
              </a:schemeClr>
            </a:solidFill>
            <a:ln>
              <a:noFill/>
            </a:ln>
            <a:effectLst/>
          </c:spPr>
          <c:invertIfNegative val="0"/>
          <c:dPt>
            <c:idx val="0"/>
            <c:invertIfNegative val="0"/>
            <c:bubble3D val="0"/>
            <c:spPr>
              <a:solidFill>
                <a:srgbClr val="AB1EFA"/>
              </a:solidFill>
              <a:ln>
                <a:noFill/>
              </a:ln>
              <a:effectLst/>
            </c:spPr>
            <c:extLst>
              <c:ext xmlns:c16="http://schemas.microsoft.com/office/drawing/2014/chart" uri="{C3380CC4-5D6E-409C-BE32-E72D297353CC}">
                <c16:uniqueId val="{00000001-A565-4E97-B47A-24580C5BB955}"/>
              </c:ext>
            </c:extLst>
          </c:dPt>
          <c:dPt>
            <c:idx val="1"/>
            <c:invertIfNegative val="0"/>
            <c:bubble3D val="0"/>
            <c:spPr>
              <a:solidFill>
                <a:srgbClr val="AB1EFA"/>
              </a:solidFill>
              <a:ln>
                <a:noFill/>
              </a:ln>
              <a:effectLst/>
            </c:spPr>
            <c:extLst>
              <c:ext xmlns:c16="http://schemas.microsoft.com/office/drawing/2014/chart" uri="{C3380CC4-5D6E-409C-BE32-E72D297353CC}">
                <c16:uniqueId val="{00000003-A565-4E97-B47A-24580C5BB955}"/>
              </c:ext>
            </c:extLst>
          </c:dPt>
          <c:dPt>
            <c:idx val="2"/>
            <c:invertIfNegative val="0"/>
            <c:bubble3D val="0"/>
            <c:spPr>
              <a:solidFill>
                <a:srgbClr val="AB1EFA"/>
              </a:solidFill>
              <a:ln>
                <a:noFill/>
              </a:ln>
              <a:effectLst/>
            </c:spPr>
            <c:extLst>
              <c:ext xmlns:c16="http://schemas.microsoft.com/office/drawing/2014/chart" uri="{C3380CC4-5D6E-409C-BE32-E72D297353CC}">
                <c16:uniqueId val="{00000005-A565-4E97-B47A-24580C5BB955}"/>
              </c:ext>
            </c:extLst>
          </c:dPt>
          <c:dPt>
            <c:idx val="3"/>
            <c:invertIfNegative val="0"/>
            <c:bubble3D val="0"/>
            <c:spPr>
              <a:solidFill>
                <a:srgbClr val="AB1EFA"/>
              </a:solidFill>
              <a:ln>
                <a:noFill/>
              </a:ln>
              <a:effectLst/>
            </c:spPr>
            <c:extLst>
              <c:ext xmlns:c16="http://schemas.microsoft.com/office/drawing/2014/chart" uri="{C3380CC4-5D6E-409C-BE32-E72D297353CC}">
                <c16:uniqueId val="{00000007-A565-4E97-B47A-24580C5BB955}"/>
              </c:ext>
            </c:extLst>
          </c:dPt>
          <c:dPt>
            <c:idx val="4"/>
            <c:invertIfNegative val="0"/>
            <c:bubble3D val="0"/>
            <c:spPr>
              <a:solidFill>
                <a:srgbClr val="CDACE6"/>
              </a:solidFill>
              <a:ln>
                <a:noFill/>
              </a:ln>
              <a:effectLst/>
            </c:spPr>
            <c:extLst>
              <c:ext xmlns:c16="http://schemas.microsoft.com/office/drawing/2014/chart" uri="{C3380CC4-5D6E-409C-BE32-E72D297353CC}">
                <c16:uniqueId val="{00000009-A565-4E97-B47A-24580C5BB955}"/>
              </c:ext>
            </c:extLst>
          </c:dPt>
          <c:dPt>
            <c:idx val="5"/>
            <c:invertIfNegative val="0"/>
            <c:bubble3D val="0"/>
            <c:spPr>
              <a:solidFill>
                <a:srgbClr val="CDACE6"/>
              </a:solidFill>
              <a:ln>
                <a:noFill/>
              </a:ln>
              <a:effectLst/>
            </c:spPr>
            <c:extLst>
              <c:ext xmlns:c16="http://schemas.microsoft.com/office/drawing/2014/chart" uri="{C3380CC4-5D6E-409C-BE32-E72D297353CC}">
                <c16:uniqueId val="{0000000B-A565-4E97-B47A-24580C5BB955}"/>
              </c:ext>
            </c:extLst>
          </c:dPt>
          <c:dPt>
            <c:idx val="6"/>
            <c:invertIfNegative val="0"/>
            <c:bubble3D val="0"/>
            <c:spPr>
              <a:solidFill>
                <a:srgbClr val="CDACE6"/>
              </a:solidFill>
              <a:ln>
                <a:noFill/>
              </a:ln>
              <a:effectLst/>
            </c:spPr>
            <c:extLst>
              <c:ext xmlns:c16="http://schemas.microsoft.com/office/drawing/2014/chart" uri="{C3380CC4-5D6E-409C-BE32-E72D297353CC}">
                <c16:uniqueId val="{0000000D-A565-4E97-B47A-24580C5BB955}"/>
              </c:ext>
            </c:extLst>
          </c:dPt>
          <c:dPt>
            <c:idx val="7"/>
            <c:invertIfNegative val="0"/>
            <c:bubble3D val="0"/>
            <c:spPr>
              <a:solidFill>
                <a:srgbClr val="CDACE6"/>
              </a:solidFill>
              <a:ln>
                <a:noFill/>
              </a:ln>
              <a:effectLst/>
            </c:spPr>
            <c:extLst>
              <c:ext xmlns:c16="http://schemas.microsoft.com/office/drawing/2014/chart" uri="{C3380CC4-5D6E-409C-BE32-E72D297353CC}">
                <c16:uniqueId val="{0000000F-A565-4E97-B47A-24580C5BB955}"/>
              </c:ext>
            </c:extLst>
          </c:dPt>
          <c:dPt>
            <c:idx val="8"/>
            <c:invertIfNegative val="0"/>
            <c:bubble3D val="0"/>
            <c:spPr>
              <a:solidFill>
                <a:srgbClr val="CDACE6"/>
              </a:solidFill>
              <a:ln>
                <a:noFill/>
              </a:ln>
              <a:effectLst/>
            </c:spPr>
            <c:extLst>
              <c:ext xmlns:c16="http://schemas.microsoft.com/office/drawing/2014/chart" uri="{C3380CC4-5D6E-409C-BE32-E72D297353CC}">
                <c16:uniqueId val="{00000011-A565-4E97-B47A-24580C5BB955}"/>
              </c:ext>
            </c:extLst>
          </c:dPt>
          <c:dLbls>
            <c:numFmt formatCode="#,##0.0" sourceLinked="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Times New Roman" pitchFamily="18" charset="0"/>
                    <a:ea typeface="+mn-ea"/>
                    <a:cs typeface="Times New Roman"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solidFill>
                      <a:prstDash val="solid"/>
                      <a:round/>
                    </a:ln>
                    <a:effectLst/>
                  </c:spPr>
                </c15:leaderLines>
              </c:ext>
            </c:extLst>
          </c:dLbls>
          <c:cat>
            <c:multiLvlStrRef>
              <c:f>Sheet1!$A$2:$D$15</c:f>
              <c:multiLvlStrCache>
                <c:ptCount val="12"/>
                <c:lvl>
                  <c:pt idx="0">
                    <c:v> Enough blocks and accessories accessible for at least 2 children to build at same time for at least 25 min</c:v>
                  </c:pt>
                  <c:pt idx="1">
                    <c:v>Enough clear floor space for 2 children to build independently</c:v>
                  </c:pt>
                  <c:pt idx="2">
                    <c:v>Blocks and accessories are organized by type</c:v>
                  </c:pt>
                  <c:pt idx="3">
                    <c:v>Some positive involvement by staff when children use blocks</c:v>
                  </c:pt>
                  <c:pt idx="4">
                    <c:v> Enough space, unit blocks, and accessories from 3 categories accessible for 3 children to build at the same time</c:v>
                  </c:pt>
                  <c:pt idx="5">
                    <c:v>Almost all blocks and accessories are stored on open, labeled shelves</c:v>
                  </c:pt>
                  <c:pt idx="6">
                    <c:v>Special block interest center set aside</c:v>
                  </c:pt>
                  <c:pt idx="7">
                    <c:v>Block interest center accessible for play for at least 1 hour </c:v>
                  </c:pt>
                  <c:pt idx="8">
                    <c:v>Staff have many conversations with children about their block play</c:v>
                  </c:pt>
                  <c:pt idx="9">
                    <c:v>Large hollow blocks are accessible for use </c:v>
                  </c:pt>
                  <c:pt idx="10">
                    <c:v>Staff link written language to children's block play </c:v>
                  </c:pt>
                  <c:pt idx="11">
                    <c:v>Staff point out the math concepts that are demonstrated in unit blocks in a way that interests children </c:v>
                  </c:pt>
                </c:lvl>
                <c:lvl/>
              </c:multiLvlStrCache>
            </c:multiLvlStrRef>
          </c:cat>
          <c:val>
            <c:numRef>
              <c:f>Sheet1!$F$2:$F$15</c:f>
              <c:numCache>
                <c:formatCode>General</c:formatCode>
                <c:ptCount val="12"/>
                <c:pt idx="0">
                  <c:v>73.599999999999994</c:v>
                </c:pt>
                <c:pt idx="1">
                  <c:v>84</c:v>
                </c:pt>
                <c:pt idx="2">
                  <c:v>93.6</c:v>
                </c:pt>
                <c:pt idx="3">
                  <c:v>58.8</c:v>
                </c:pt>
                <c:pt idx="4">
                  <c:v>36.799999999999997</c:v>
                </c:pt>
                <c:pt idx="5">
                  <c:v>70.400000000000006</c:v>
                </c:pt>
                <c:pt idx="6">
                  <c:v>33.6</c:v>
                </c:pt>
                <c:pt idx="7">
                  <c:v>26.4</c:v>
                </c:pt>
                <c:pt idx="8">
                  <c:v>25.6</c:v>
                </c:pt>
                <c:pt idx="9">
                  <c:v>44</c:v>
                </c:pt>
                <c:pt idx="10">
                  <c:v>0.8</c:v>
                </c:pt>
                <c:pt idx="11">
                  <c:v>14.4</c:v>
                </c:pt>
              </c:numCache>
            </c:numRef>
          </c:val>
          <c:extLst>
            <c:ext xmlns:c16="http://schemas.microsoft.com/office/drawing/2014/chart" uri="{C3380CC4-5D6E-409C-BE32-E72D297353CC}">
              <c16:uniqueId val="{00000012-A565-4E97-B47A-24580C5BB955}"/>
            </c:ext>
          </c:extLst>
        </c:ser>
        <c:dLbls>
          <c:showLegendKey val="0"/>
          <c:showVal val="0"/>
          <c:showCatName val="0"/>
          <c:showSerName val="0"/>
          <c:showPercent val="0"/>
          <c:showBubbleSize val="0"/>
        </c:dLbls>
        <c:gapWidth val="150"/>
        <c:axId val="110037504"/>
        <c:axId val="114295360"/>
      </c:barChart>
      <c:catAx>
        <c:axId val="110037504"/>
        <c:scaling>
          <c:orientation val="maxMin"/>
        </c:scaling>
        <c:delete val="0"/>
        <c:axPos val="l"/>
        <c:numFmt formatCode="General"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200" b="0" i="0" u="none" strike="noStrike" kern="1200" baseline="0">
                <a:solidFill>
                  <a:schemeClr val="tx1"/>
                </a:solidFill>
                <a:latin typeface="Times New Roman" pitchFamily="18" charset="0"/>
                <a:ea typeface="+mn-ea"/>
                <a:cs typeface="Times New Roman" pitchFamily="18" charset="0"/>
              </a:defRPr>
            </a:pPr>
            <a:endParaRPr lang="en-US"/>
          </a:p>
        </c:txPr>
        <c:crossAx val="114295360"/>
        <c:crosses val="autoZero"/>
        <c:auto val="1"/>
        <c:lblAlgn val="ctr"/>
        <c:lblOffset val="100"/>
        <c:noMultiLvlLbl val="0"/>
      </c:catAx>
      <c:valAx>
        <c:axId val="114295360"/>
        <c:scaling>
          <c:orientation val="minMax"/>
          <c:max val="100"/>
        </c:scaling>
        <c:delete val="0"/>
        <c:axPos val="t"/>
        <c:majorGridlines>
          <c:spPr>
            <a:ln w="6350" cap="flat" cmpd="sng" algn="ctr">
              <a:solidFill>
                <a:schemeClr val="tx1">
                  <a:tint val="75000"/>
                </a:schemeClr>
              </a:solidFill>
              <a:prstDash val="solid"/>
              <a:round/>
            </a:ln>
            <a:effectLst/>
          </c:spPr>
        </c:majorGridlines>
        <c:numFmt formatCode="General" sourceLinked="1"/>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200" b="0" i="0" u="none" strike="noStrike" kern="1200" baseline="0">
                <a:solidFill>
                  <a:schemeClr val="tx1"/>
                </a:solidFill>
                <a:latin typeface="Times New Roman" pitchFamily="18" charset="0"/>
                <a:ea typeface="+mn-ea"/>
                <a:cs typeface="Times New Roman" pitchFamily="18" charset="0"/>
              </a:defRPr>
            </a:pPr>
            <a:endParaRPr lang="en-US"/>
          </a:p>
        </c:txPr>
        <c:crossAx val="110037504"/>
        <c:crosses val="autoZero"/>
        <c:crossBetween val="between"/>
      </c:valAx>
      <c:spPr>
        <a:noFill/>
        <a:ln>
          <a:noFill/>
        </a:ln>
        <a:effectLst/>
      </c:spPr>
    </c:plotArea>
    <c:plotVisOnly val="1"/>
    <c:dispBlanksAs val="gap"/>
    <c:showDLblsOverMax val="0"/>
  </c:chart>
  <c:spPr>
    <a:solidFill>
      <a:schemeClr val="bg1"/>
    </a:solidFill>
    <a:ln w="6350" cap="flat" cmpd="sng" algn="ctr">
      <a:noFill/>
      <a:prstDash val="solid"/>
      <a:round/>
    </a:ln>
    <a:effectLst/>
  </c:spPr>
  <c:txPr>
    <a:bodyPr/>
    <a:lstStyle/>
    <a:p>
      <a:pPr>
        <a:defRPr sz="1200">
          <a:latin typeface="Times New Roman" pitchFamily="18" charset="0"/>
          <a:cs typeface="Times New Roman" pitchFamily="18"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57206474190726131"/>
          <c:y val="0.1107428642611515"/>
          <c:w val="0.40293525809273834"/>
          <c:h val="0.83837277872662341"/>
        </c:manualLayout>
      </c:layout>
      <c:barChart>
        <c:barDir val="bar"/>
        <c:grouping val="clustered"/>
        <c:varyColors val="0"/>
        <c:ser>
          <c:idx val="3"/>
          <c:order val="0"/>
          <c:spPr>
            <a:solidFill>
              <a:schemeClr val="accent1">
                <a:tint val="58000"/>
              </a:schemeClr>
            </a:solidFill>
            <a:ln>
              <a:noFill/>
            </a:ln>
            <a:effectLst/>
          </c:spPr>
          <c:invertIfNegative val="0"/>
          <c:dPt>
            <c:idx val="0"/>
            <c:invertIfNegative val="0"/>
            <c:bubble3D val="0"/>
            <c:spPr>
              <a:solidFill>
                <a:schemeClr val="accent2">
                  <a:lumMod val="50000"/>
                </a:schemeClr>
              </a:solidFill>
              <a:ln>
                <a:noFill/>
              </a:ln>
              <a:effectLst/>
            </c:spPr>
            <c:extLst>
              <c:ext xmlns:c16="http://schemas.microsoft.com/office/drawing/2014/chart" uri="{C3380CC4-5D6E-409C-BE32-E72D297353CC}">
                <c16:uniqueId val="{00000001-FAD7-486E-BD19-43224076C3A8}"/>
              </c:ext>
            </c:extLst>
          </c:dPt>
          <c:dPt>
            <c:idx val="1"/>
            <c:invertIfNegative val="0"/>
            <c:bubble3D val="0"/>
            <c:spPr>
              <a:solidFill>
                <a:schemeClr val="accent2">
                  <a:lumMod val="50000"/>
                </a:schemeClr>
              </a:solidFill>
              <a:ln>
                <a:noFill/>
              </a:ln>
              <a:effectLst/>
            </c:spPr>
            <c:extLst>
              <c:ext xmlns:c16="http://schemas.microsoft.com/office/drawing/2014/chart" uri="{C3380CC4-5D6E-409C-BE32-E72D297353CC}">
                <c16:uniqueId val="{00000003-FAD7-486E-BD19-43224076C3A8}"/>
              </c:ext>
            </c:extLst>
          </c:dPt>
          <c:dPt>
            <c:idx val="2"/>
            <c:invertIfNegative val="0"/>
            <c:bubble3D val="0"/>
            <c:spPr>
              <a:solidFill>
                <a:schemeClr val="accent2">
                  <a:lumMod val="50000"/>
                </a:schemeClr>
              </a:solidFill>
              <a:ln>
                <a:noFill/>
              </a:ln>
              <a:effectLst/>
            </c:spPr>
            <c:extLst>
              <c:ext xmlns:c16="http://schemas.microsoft.com/office/drawing/2014/chart" uri="{C3380CC4-5D6E-409C-BE32-E72D297353CC}">
                <c16:uniqueId val="{00000005-FAD7-486E-BD19-43224076C3A8}"/>
              </c:ext>
            </c:extLst>
          </c:dPt>
          <c:dPt>
            <c:idx val="3"/>
            <c:invertIfNegative val="0"/>
            <c:bubble3D val="0"/>
            <c:spPr>
              <a:solidFill>
                <a:schemeClr val="accent2">
                  <a:lumMod val="50000"/>
                </a:schemeClr>
              </a:solidFill>
              <a:ln>
                <a:noFill/>
              </a:ln>
              <a:effectLst/>
            </c:spPr>
            <c:extLst>
              <c:ext xmlns:c16="http://schemas.microsoft.com/office/drawing/2014/chart" uri="{C3380CC4-5D6E-409C-BE32-E72D297353CC}">
                <c16:uniqueId val="{00000007-FAD7-486E-BD19-43224076C3A8}"/>
              </c:ext>
            </c:extLst>
          </c:dPt>
          <c:dPt>
            <c:idx val="4"/>
            <c:invertIfNegative val="0"/>
            <c:bubble3D val="0"/>
            <c:spPr>
              <a:solidFill>
                <a:schemeClr val="accent2"/>
              </a:solidFill>
              <a:ln>
                <a:noFill/>
              </a:ln>
              <a:effectLst/>
            </c:spPr>
            <c:extLst>
              <c:ext xmlns:c16="http://schemas.microsoft.com/office/drawing/2014/chart" uri="{C3380CC4-5D6E-409C-BE32-E72D297353CC}">
                <c16:uniqueId val="{00000009-FAD7-486E-BD19-43224076C3A8}"/>
              </c:ext>
            </c:extLst>
          </c:dPt>
          <c:dPt>
            <c:idx val="5"/>
            <c:invertIfNegative val="0"/>
            <c:bubble3D val="0"/>
            <c:spPr>
              <a:solidFill>
                <a:schemeClr val="accent2"/>
              </a:solidFill>
              <a:ln>
                <a:noFill/>
              </a:ln>
              <a:effectLst/>
            </c:spPr>
            <c:extLst>
              <c:ext xmlns:c16="http://schemas.microsoft.com/office/drawing/2014/chart" uri="{C3380CC4-5D6E-409C-BE32-E72D297353CC}">
                <c16:uniqueId val="{0000000B-FAD7-486E-BD19-43224076C3A8}"/>
              </c:ext>
            </c:extLst>
          </c:dPt>
          <c:dPt>
            <c:idx val="6"/>
            <c:invertIfNegative val="0"/>
            <c:bubble3D val="0"/>
            <c:spPr>
              <a:solidFill>
                <a:schemeClr val="accent2"/>
              </a:solidFill>
              <a:ln>
                <a:noFill/>
              </a:ln>
              <a:effectLst/>
            </c:spPr>
            <c:extLst>
              <c:ext xmlns:c16="http://schemas.microsoft.com/office/drawing/2014/chart" uri="{C3380CC4-5D6E-409C-BE32-E72D297353CC}">
                <c16:uniqueId val="{0000000D-FAD7-486E-BD19-43224076C3A8}"/>
              </c:ext>
            </c:extLst>
          </c:dPt>
          <c:dPt>
            <c:idx val="7"/>
            <c:invertIfNegative val="0"/>
            <c:bubble3D val="0"/>
            <c:spPr>
              <a:solidFill>
                <a:schemeClr val="accent2"/>
              </a:solidFill>
              <a:ln>
                <a:noFill/>
              </a:ln>
              <a:effectLst/>
            </c:spPr>
            <c:extLst>
              <c:ext xmlns:c16="http://schemas.microsoft.com/office/drawing/2014/chart" uri="{C3380CC4-5D6E-409C-BE32-E72D297353CC}">
                <c16:uniqueId val="{0000000F-FAD7-486E-BD19-43224076C3A8}"/>
              </c:ext>
            </c:extLst>
          </c:dPt>
          <c:dPt>
            <c:idx val="8"/>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11-FAD7-486E-BD19-43224076C3A8}"/>
              </c:ext>
            </c:extLst>
          </c:dPt>
          <c:dPt>
            <c:idx val="9"/>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13-FAD7-486E-BD19-43224076C3A8}"/>
              </c:ext>
            </c:extLst>
          </c:dPt>
          <c:dPt>
            <c:idx val="10"/>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15-FAD7-486E-BD19-43224076C3A8}"/>
              </c:ext>
            </c:extLst>
          </c:dPt>
          <c:dPt>
            <c:idx val="11"/>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17-FAD7-486E-BD19-43224076C3A8}"/>
              </c:ext>
            </c:extLst>
          </c:dPt>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Times New Roman" pitchFamily="18" charset="0"/>
                    <a:ea typeface="+mn-ea"/>
                    <a:cs typeface="Times New Roman"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solidFill>
                      <a:prstDash val="solid"/>
                      <a:round/>
                    </a:ln>
                    <a:effectLst/>
                  </c:spPr>
                </c15:leaderLines>
              </c:ext>
            </c:extLst>
          </c:dLbls>
          <c:cat>
            <c:multiLvlStrRef>
              <c:f>Sheet1!$A$2:$B$17</c:f>
              <c:multiLvlStrCache>
                <c:ptCount val="12"/>
                <c:lvl>
                  <c:pt idx="0">
                    <c:v>Staff read a book with children during the observation</c:v>
                  </c:pt>
                  <c:pt idx="1">
                    <c:v>Book time is arranged to encourage children's engagement</c:v>
                  </c:pt>
                  <c:pt idx="2">
                    <c:v>Majority of children appear to be engaged most of the time</c:v>
                  </c:pt>
                  <c:pt idx="3">
                    <c:v>Staff show some interest and enjoyment in books</c:v>
                  </c:pt>
                  <c:pt idx="4">
                    <c:v>Staff read books to children during the observation</c:v>
                  </c:pt>
                  <c:pt idx="5">
                    <c:v>Accommodations are made for children who require additional support during book time</c:v>
                  </c:pt>
                  <c:pt idx="6">
                    <c:v>Children participating in the activity are actively engaged</c:v>
                  </c:pt>
                  <c:pt idx="7">
                    <c:v>Staff show much interest and enjoyment in books</c:v>
                  </c:pt>
                  <c:pt idx="8">
                    <c:v>Appropriate books that relate to current classroom activities are used</c:v>
                  </c:pt>
                  <c:pt idx="9">
                    <c:v>Staff and children discuss the content of a book in a way that engages children</c:v>
                  </c:pt>
                  <c:pt idx="10">
                    <c:v>Staff use books informally with children, more than once</c:v>
                  </c:pt>
                  <c:pt idx="11">
                    <c:v>Staff use books with children to answer questions and provide information</c:v>
                  </c:pt>
                </c:lvl>
                <c:lvl>
                  <c:pt idx="10">
                    <c:v> </c:v>
                  </c:pt>
                </c:lvl>
              </c:multiLvlStrCache>
            </c:multiLvlStrRef>
          </c:cat>
          <c:val>
            <c:numRef>
              <c:f>Sheet1!$F$2:$F$17</c:f>
              <c:numCache>
                <c:formatCode>General</c:formatCode>
                <c:ptCount val="12"/>
                <c:pt idx="0">
                  <c:v>82.4</c:v>
                </c:pt>
                <c:pt idx="1">
                  <c:v>78.400000000000006</c:v>
                </c:pt>
                <c:pt idx="2">
                  <c:v>78.400000000000006</c:v>
                </c:pt>
                <c:pt idx="3">
                  <c:v>82.4</c:v>
                </c:pt>
                <c:pt idx="4">
                  <c:v>45.6</c:v>
                </c:pt>
                <c:pt idx="5">
                  <c:v>69.599999999999994</c:v>
                </c:pt>
                <c:pt idx="6">
                  <c:v>62.4</c:v>
                </c:pt>
                <c:pt idx="7">
                  <c:v>50.4</c:v>
                </c:pt>
                <c:pt idx="8">
                  <c:v>63.2</c:v>
                </c:pt>
                <c:pt idx="9">
                  <c:v>67.2</c:v>
                </c:pt>
                <c:pt idx="10">
                  <c:v>26.4</c:v>
                </c:pt>
                <c:pt idx="11">
                  <c:v>10.4</c:v>
                </c:pt>
              </c:numCache>
            </c:numRef>
          </c:val>
          <c:extLst>
            <c:ext xmlns:c16="http://schemas.microsoft.com/office/drawing/2014/chart" uri="{C3380CC4-5D6E-409C-BE32-E72D297353CC}">
              <c16:uniqueId val="{00000018-FAD7-486E-BD19-43224076C3A8}"/>
            </c:ext>
          </c:extLst>
        </c:ser>
        <c:dLbls>
          <c:showLegendKey val="0"/>
          <c:showVal val="0"/>
          <c:showCatName val="0"/>
          <c:showSerName val="0"/>
          <c:showPercent val="0"/>
          <c:showBubbleSize val="0"/>
        </c:dLbls>
        <c:gapWidth val="150"/>
        <c:axId val="110037504"/>
        <c:axId val="114295360"/>
      </c:barChart>
      <c:catAx>
        <c:axId val="110037504"/>
        <c:scaling>
          <c:orientation val="maxMin"/>
        </c:scaling>
        <c:delete val="0"/>
        <c:axPos val="l"/>
        <c:numFmt formatCode="General"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100" b="0" i="0" u="none" strike="noStrike" kern="1200" baseline="0">
                <a:solidFill>
                  <a:schemeClr val="tx1"/>
                </a:solidFill>
                <a:latin typeface="Times New Roman" pitchFamily="18" charset="0"/>
                <a:ea typeface="+mn-ea"/>
                <a:cs typeface="Times New Roman" pitchFamily="18" charset="0"/>
              </a:defRPr>
            </a:pPr>
            <a:endParaRPr lang="en-US"/>
          </a:p>
        </c:txPr>
        <c:crossAx val="114295360"/>
        <c:crosses val="autoZero"/>
        <c:auto val="1"/>
        <c:lblAlgn val="ctr"/>
        <c:lblOffset val="100"/>
        <c:noMultiLvlLbl val="0"/>
      </c:catAx>
      <c:valAx>
        <c:axId val="114295360"/>
        <c:scaling>
          <c:orientation val="minMax"/>
          <c:max val="100"/>
        </c:scaling>
        <c:delete val="0"/>
        <c:axPos val="t"/>
        <c:majorGridlines>
          <c:spPr>
            <a:ln w="6350" cap="flat" cmpd="sng" algn="ctr">
              <a:solidFill>
                <a:schemeClr val="tx1">
                  <a:tint val="75000"/>
                </a:schemeClr>
              </a:solidFill>
              <a:prstDash val="solid"/>
              <a:round/>
            </a:ln>
            <a:effectLst/>
          </c:spPr>
        </c:majorGridlines>
        <c:numFmt formatCode="General" sourceLinked="1"/>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100" b="0" i="0" u="none" strike="noStrike" kern="1200" baseline="0">
                <a:solidFill>
                  <a:schemeClr val="tx1"/>
                </a:solidFill>
                <a:latin typeface="Times New Roman" pitchFamily="18" charset="0"/>
                <a:ea typeface="+mn-ea"/>
                <a:cs typeface="Times New Roman" pitchFamily="18" charset="0"/>
              </a:defRPr>
            </a:pPr>
            <a:endParaRPr lang="en-US"/>
          </a:p>
        </c:txPr>
        <c:crossAx val="110037504"/>
        <c:crosses val="autoZero"/>
        <c:crossBetween val="between"/>
      </c:valAx>
      <c:spPr>
        <a:noFill/>
        <a:ln>
          <a:noFill/>
        </a:ln>
        <a:effectLst/>
      </c:spPr>
    </c:plotArea>
    <c:plotVisOnly val="1"/>
    <c:dispBlanksAs val="gap"/>
    <c:showDLblsOverMax val="0"/>
  </c:chart>
  <c:spPr>
    <a:solidFill>
      <a:schemeClr val="bg1"/>
    </a:solidFill>
    <a:ln w="6350" cap="flat" cmpd="sng" algn="ctr">
      <a:noFill/>
      <a:prstDash val="solid"/>
      <a:round/>
    </a:ln>
    <a:effectLst/>
  </c:spPr>
  <c:txPr>
    <a:bodyPr/>
    <a:lstStyle/>
    <a:p>
      <a:pPr>
        <a:defRPr sz="1100">
          <a:latin typeface="Times New Roman" pitchFamily="18" charset="0"/>
          <a:cs typeface="Times New Roman" pitchFamily="18"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50508658964358433"/>
          <c:y val="0.1107428642611515"/>
          <c:w val="0.46991341035641571"/>
          <c:h val="0.83837277872662341"/>
        </c:manualLayout>
      </c:layout>
      <c:barChart>
        <c:barDir val="bar"/>
        <c:grouping val="clustered"/>
        <c:varyColors val="0"/>
        <c:ser>
          <c:idx val="3"/>
          <c:order val="0"/>
          <c:spPr>
            <a:solidFill>
              <a:schemeClr val="accent1">
                <a:tint val="58000"/>
              </a:schemeClr>
            </a:solidFill>
            <a:ln>
              <a:noFill/>
            </a:ln>
            <a:effectLst/>
          </c:spPr>
          <c:invertIfNegative val="0"/>
          <c:dPt>
            <c:idx val="0"/>
            <c:invertIfNegative val="0"/>
            <c:bubble3D val="0"/>
            <c:spPr>
              <a:solidFill>
                <a:srgbClr val="660066"/>
              </a:solidFill>
              <a:ln>
                <a:noFill/>
              </a:ln>
              <a:effectLst/>
            </c:spPr>
            <c:extLst>
              <c:ext xmlns:c16="http://schemas.microsoft.com/office/drawing/2014/chart" uri="{C3380CC4-5D6E-409C-BE32-E72D297353CC}">
                <c16:uniqueId val="{00000001-1923-4F51-8129-7793C33A646C}"/>
              </c:ext>
            </c:extLst>
          </c:dPt>
          <c:dPt>
            <c:idx val="1"/>
            <c:invertIfNegative val="0"/>
            <c:bubble3D val="0"/>
            <c:spPr>
              <a:solidFill>
                <a:srgbClr val="660066"/>
              </a:solidFill>
              <a:ln>
                <a:noFill/>
              </a:ln>
              <a:effectLst/>
            </c:spPr>
            <c:extLst>
              <c:ext xmlns:c16="http://schemas.microsoft.com/office/drawing/2014/chart" uri="{C3380CC4-5D6E-409C-BE32-E72D297353CC}">
                <c16:uniqueId val="{00000003-1923-4F51-8129-7793C33A646C}"/>
              </c:ext>
            </c:extLst>
          </c:dPt>
          <c:dPt>
            <c:idx val="2"/>
            <c:invertIfNegative val="0"/>
            <c:bubble3D val="0"/>
            <c:spPr>
              <a:solidFill>
                <a:srgbClr val="660066"/>
              </a:solidFill>
              <a:ln>
                <a:noFill/>
              </a:ln>
              <a:effectLst/>
            </c:spPr>
            <c:extLst>
              <c:ext xmlns:c16="http://schemas.microsoft.com/office/drawing/2014/chart" uri="{C3380CC4-5D6E-409C-BE32-E72D297353CC}">
                <c16:uniqueId val="{00000005-1923-4F51-8129-7793C33A646C}"/>
              </c:ext>
            </c:extLst>
          </c:dPt>
          <c:dPt>
            <c:idx val="3"/>
            <c:invertIfNegative val="0"/>
            <c:bubble3D val="0"/>
            <c:spPr>
              <a:solidFill>
                <a:srgbClr val="CC00CC"/>
              </a:solidFill>
              <a:ln>
                <a:noFill/>
              </a:ln>
              <a:effectLst/>
            </c:spPr>
            <c:extLst>
              <c:ext xmlns:c16="http://schemas.microsoft.com/office/drawing/2014/chart" uri="{C3380CC4-5D6E-409C-BE32-E72D297353CC}">
                <c16:uniqueId val="{00000007-1923-4F51-8129-7793C33A646C}"/>
              </c:ext>
            </c:extLst>
          </c:dPt>
          <c:dPt>
            <c:idx val="4"/>
            <c:invertIfNegative val="0"/>
            <c:bubble3D val="0"/>
            <c:spPr>
              <a:solidFill>
                <a:srgbClr val="CC00CC"/>
              </a:solidFill>
              <a:ln>
                <a:noFill/>
              </a:ln>
              <a:effectLst/>
            </c:spPr>
            <c:extLst>
              <c:ext xmlns:c16="http://schemas.microsoft.com/office/drawing/2014/chart" uri="{C3380CC4-5D6E-409C-BE32-E72D297353CC}">
                <c16:uniqueId val="{00000009-1923-4F51-8129-7793C33A646C}"/>
              </c:ext>
            </c:extLst>
          </c:dPt>
          <c:dPt>
            <c:idx val="5"/>
            <c:invertIfNegative val="0"/>
            <c:bubble3D val="0"/>
            <c:spPr>
              <a:solidFill>
                <a:srgbClr val="CC00CC"/>
              </a:solidFill>
              <a:ln>
                <a:noFill/>
              </a:ln>
              <a:effectLst/>
            </c:spPr>
            <c:extLst>
              <c:ext xmlns:c16="http://schemas.microsoft.com/office/drawing/2014/chart" uri="{C3380CC4-5D6E-409C-BE32-E72D297353CC}">
                <c16:uniqueId val="{0000000B-1923-4F51-8129-7793C33A646C}"/>
              </c:ext>
            </c:extLst>
          </c:dPt>
          <c:dPt>
            <c:idx val="6"/>
            <c:invertIfNegative val="0"/>
            <c:bubble3D val="0"/>
            <c:spPr>
              <a:solidFill>
                <a:srgbClr val="CC00CC"/>
              </a:solidFill>
              <a:ln>
                <a:noFill/>
              </a:ln>
              <a:effectLst/>
            </c:spPr>
            <c:extLst>
              <c:ext xmlns:c16="http://schemas.microsoft.com/office/drawing/2014/chart" uri="{C3380CC4-5D6E-409C-BE32-E72D297353CC}">
                <c16:uniqueId val="{0000000D-1923-4F51-8129-7793C33A646C}"/>
              </c:ext>
            </c:extLst>
          </c:dPt>
          <c:dPt>
            <c:idx val="7"/>
            <c:invertIfNegative val="0"/>
            <c:bubble3D val="0"/>
            <c:spPr>
              <a:solidFill>
                <a:srgbClr val="F6D1FD"/>
              </a:solidFill>
              <a:ln>
                <a:noFill/>
              </a:ln>
              <a:effectLst/>
            </c:spPr>
            <c:extLst>
              <c:ext xmlns:c16="http://schemas.microsoft.com/office/drawing/2014/chart" uri="{C3380CC4-5D6E-409C-BE32-E72D297353CC}">
                <c16:uniqueId val="{0000000F-1923-4F51-8129-7793C33A646C}"/>
              </c:ext>
            </c:extLst>
          </c:dPt>
          <c:dPt>
            <c:idx val="8"/>
            <c:invertIfNegative val="0"/>
            <c:bubble3D val="0"/>
            <c:spPr>
              <a:solidFill>
                <a:srgbClr val="F6D1FD"/>
              </a:solidFill>
              <a:ln>
                <a:noFill/>
              </a:ln>
              <a:effectLst/>
            </c:spPr>
            <c:extLst>
              <c:ext xmlns:c16="http://schemas.microsoft.com/office/drawing/2014/chart" uri="{C3380CC4-5D6E-409C-BE32-E72D297353CC}">
                <c16:uniqueId val="{00000011-1923-4F51-8129-7793C33A646C}"/>
              </c:ext>
            </c:extLst>
          </c:dPt>
          <c:dPt>
            <c:idx val="9"/>
            <c:invertIfNegative val="0"/>
            <c:bubble3D val="0"/>
            <c:spPr>
              <a:solidFill>
                <a:srgbClr val="F6D1FD"/>
              </a:solidFill>
              <a:ln>
                <a:noFill/>
              </a:ln>
              <a:effectLst/>
            </c:spPr>
            <c:extLst>
              <c:ext xmlns:c16="http://schemas.microsoft.com/office/drawing/2014/chart" uri="{C3380CC4-5D6E-409C-BE32-E72D297353CC}">
                <c16:uniqueId val="{00000013-1923-4F51-8129-7793C33A646C}"/>
              </c:ext>
            </c:extLst>
          </c:dPt>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Times New Roman" pitchFamily="18" charset="0"/>
                    <a:ea typeface="+mn-ea"/>
                    <a:cs typeface="Times New Roman"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solidFill>
                      <a:prstDash val="solid"/>
                      <a:round/>
                    </a:ln>
                    <a:effectLst/>
                  </c:spPr>
                </c15:leaderLines>
              </c:ext>
            </c:extLst>
          </c:dLbls>
          <c:cat>
            <c:multiLvlStrRef>
              <c:f>Sheet1!$A$2:$B$14</c:f>
              <c:multiLvlStrCache>
                <c:ptCount val="10"/>
                <c:lvl>
                  <c:pt idx="0">
                    <c:v> At least 2 different, appropriate math materials from each of the 3 categories </c:v>
                  </c:pt>
                  <c:pt idx="1">
                    <c:v>Staff sometimes give information or ask basic questions abour math as children play with the materials </c:v>
                  </c:pt>
                  <c:pt idx="2">
                    <c:v>Math activities used engage most of the participating children</c:v>
                  </c:pt>
                  <c:pt idx="3">
                    <c:v>At least 10 different appropriate math materials, with at least 3 from each of the 3 categories listed, are accessible for at least 1 hour during the observation.</c:v>
                  </c:pt>
                  <c:pt idx="4">
                    <c:v> Staff frequently join in children's play with math materials</c:v>
                  </c:pt>
                  <c:pt idx="5">
                    <c:v> Staff encourage children to use their fingers to represent numbers</c:v>
                  </c:pt>
                  <c:pt idx="6">
                    <c:v>Staff encourage use of math materials/activities and help children use them successfully</c:v>
                  </c:pt>
                  <c:pt idx="7">
                    <c:v>Staff relate math materials/activities to current topics of interest</c:v>
                  </c:pt>
                  <c:pt idx="8">
                    <c:v>Staff ask children questions about math materials/activities that stimulate reasoning</c:v>
                  </c:pt>
                  <c:pt idx="9">
                    <c:v>Some appropriate math activities requiring more teacher input are used</c:v>
                  </c:pt>
                </c:lvl>
                <c:lvl/>
              </c:multiLvlStrCache>
            </c:multiLvlStrRef>
          </c:cat>
          <c:val>
            <c:numRef>
              <c:f>Sheet1!$F$2:$F$14</c:f>
              <c:numCache>
                <c:formatCode>General</c:formatCode>
                <c:ptCount val="10"/>
                <c:pt idx="0">
                  <c:v>56.8</c:v>
                </c:pt>
                <c:pt idx="1">
                  <c:v>63.2</c:v>
                </c:pt>
                <c:pt idx="2">
                  <c:v>87.2</c:v>
                </c:pt>
                <c:pt idx="3">
                  <c:v>27.2</c:v>
                </c:pt>
                <c:pt idx="4">
                  <c:v>20</c:v>
                </c:pt>
                <c:pt idx="5">
                  <c:v>40.799999999999997</c:v>
                </c:pt>
                <c:pt idx="6">
                  <c:v>36</c:v>
                </c:pt>
                <c:pt idx="7">
                  <c:v>27.2</c:v>
                </c:pt>
                <c:pt idx="8">
                  <c:v>20.8</c:v>
                </c:pt>
                <c:pt idx="9">
                  <c:v>14.4</c:v>
                </c:pt>
              </c:numCache>
            </c:numRef>
          </c:val>
          <c:extLst>
            <c:ext xmlns:c16="http://schemas.microsoft.com/office/drawing/2014/chart" uri="{C3380CC4-5D6E-409C-BE32-E72D297353CC}">
              <c16:uniqueId val="{00000014-1923-4F51-8129-7793C33A646C}"/>
            </c:ext>
          </c:extLst>
        </c:ser>
        <c:dLbls>
          <c:showLegendKey val="0"/>
          <c:showVal val="0"/>
          <c:showCatName val="0"/>
          <c:showSerName val="0"/>
          <c:showPercent val="0"/>
          <c:showBubbleSize val="0"/>
        </c:dLbls>
        <c:gapWidth val="150"/>
        <c:axId val="110037504"/>
        <c:axId val="114295360"/>
      </c:barChart>
      <c:catAx>
        <c:axId val="110037504"/>
        <c:scaling>
          <c:orientation val="maxMin"/>
        </c:scaling>
        <c:delete val="0"/>
        <c:axPos val="l"/>
        <c:numFmt formatCode="General"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200" b="0" i="0" u="none" strike="noStrike" kern="1200" baseline="0">
                <a:solidFill>
                  <a:schemeClr val="tx1"/>
                </a:solidFill>
                <a:latin typeface="Times New Roman" pitchFamily="18" charset="0"/>
                <a:ea typeface="+mn-ea"/>
                <a:cs typeface="Times New Roman" pitchFamily="18" charset="0"/>
              </a:defRPr>
            </a:pPr>
            <a:endParaRPr lang="en-US"/>
          </a:p>
        </c:txPr>
        <c:crossAx val="114295360"/>
        <c:crosses val="autoZero"/>
        <c:auto val="1"/>
        <c:lblAlgn val="ctr"/>
        <c:lblOffset val="100"/>
        <c:noMultiLvlLbl val="0"/>
      </c:catAx>
      <c:valAx>
        <c:axId val="114295360"/>
        <c:scaling>
          <c:orientation val="minMax"/>
          <c:max val="100"/>
        </c:scaling>
        <c:delete val="0"/>
        <c:axPos val="t"/>
        <c:majorGridlines>
          <c:spPr>
            <a:ln w="6350" cap="flat" cmpd="sng" algn="ctr">
              <a:solidFill>
                <a:schemeClr val="tx1">
                  <a:tint val="75000"/>
                </a:schemeClr>
              </a:solidFill>
              <a:prstDash val="solid"/>
              <a:round/>
            </a:ln>
            <a:effectLst/>
          </c:spPr>
        </c:majorGridlines>
        <c:numFmt formatCode="General" sourceLinked="1"/>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200" b="0" i="0" u="none" strike="noStrike" kern="1200" baseline="0">
                <a:solidFill>
                  <a:schemeClr val="tx1"/>
                </a:solidFill>
                <a:latin typeface="Times New Roman" pitchFamily="18" charset="0"/>
                <a:ea typeface="+mn-ea"/>
                <a:cs typeface="Times New Roman" pitchFamily="18" charset="0"/>
              </a:defRPr>
            </a:pPr>
            <a:endParaRPr lang="en-US"/>
          </a:p>
        </c:txPr>
        <c:crossAx val="110037504"/>
        <c:crosses val="autoZero"/>
        <c:crossBetween val="between"/>
      </c:valAx>
      <c:spPr>
        <a:noFill/>
        <a:ln>
          <a:noFill/>
        </a:ln>
        <a:effectLst/>
      </c:spPr>
    </c:plotArea>
    <c:plotVisOnly val="1"/>
    <c:dispBlanksAs val="gap"/>
    <c:showDLblsOverMax val="0"/>
  </c:chart>
  <c:spPr>
    <a:solidFill>
      <a:schemeClr val="bg1"/>
    </a:solidFill>
    <a:ln w="6350" cap="flat" cmpd="sng" algn="ctr">
      <a:noFill/>
      <a:prstDash val="solid"/>
      <a:round/>
    </a:ln>
    <a:effectLst/>
  </c:spPr>
  <c:txPr>
    <a:bodyPr/>
    <a:lstStyle/>
    <a:p>
      <a:pPr>
        <a:defRPr sz="1200">
          <a:latin typeface="Times New Roman" pitchFamily="18" charset="0"/>
          <a:cs typeface="Times New Roman" pitchFamily="18" charset="0"/>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tx>
            <c:v>ES 2018</c:v>
          </c:tx>
          <c:spPr>
            <a:ln>
              <a:solidFill>
                <a:srgbClr val="92D050"/>
              </a:solidFill>
            </a:ln>
          </c:spPr>
          <c:marker>
            <c:symbol val="none"/>
          </c:marker>
          <c:xVal>
            <c:numRef>
              <c:f>'Dist-Compare'!$A$7:$A$67</c:f>
              <c:numCache>
                <c:formatCode>General</c:formatCode>
                <c:ptCount val="61"/>
                <c:pt idx="0">
                  <c:v>1</c:v>
                </c:pt>
                <c:pt idx="1">
                  <c:v>1.1000000000000001</c:v>
                </c:pt>
                <c:pt idx="2">
                  <c:v>1.2000000000000002</c:v>
                </c:pt>
                <c:pt idx="3">
                  <c:v>1.3000000000000003</c:v>
                </c:pt>
                <c:pt idx="4">
                  <c:v>1.4000000000000004</c:v>
                </c:pt>
                <c:pt idx="5">
                  <c:v>1.5000000000000004</c:v>
                </c:pt>
                <c:pt idx="6">
                  <c:v>1.6000000000000005</c:v>
                </c:pt>
                <c:pt idx="7">
                  <c:v>1.7000000000000006</c:v>
                </c:pt>
                <c:pt idx="8">
                  <c:v>1.8000000000000007</c:v>
                </c:pt>
                <c:pt idx="9">
                  <c:v>1.9000000000000008</c:v>
                </c:pt>
                <c:pt idx="10">
                  <c:v>2.0000000000000009</c:v>
                </c:pt>
                <c:pt idx="11">
                  <c:v>2.100000000000001</c:v>
                </c:pt>
                <c:pt idx="12">
                  <c:v>2.2000000000000011</c:v>
                </c:pt>
                <c:pt idx="13">
                  <c:v>2.3000000000000012</c:v>
                </c:pt>
                <c:pt idx="14">
                  <c:v>2.4000000000000012</c:v>
                </c:pt>
                <c:pt idx="15">
                  <c:v>2.5000000000000013</c:v>
                </c:pt>
                <c:pt idx="16">
                  <c:v>2.6000000000000014</c:v>
                </c:pt>
                <c:pt idx="17">
                  <c:v>2.7000000000000015</c:v>
                </c:pt>
                <c:pt idx="18">
                  <c:v>2.8000000000000016</c:v>
                </c:pt>
                <c:pt idx="19">
                  <c:v>2.9000000000000017</c:v>
                </c:pt>
                <c:pt idx="20">
                  <c:v>3.0000000000000018</c:v>
                </c:pt>
                <c:pt idx="21">
                  <c:v>3.1000000000000019</c:v>
                </c:pt>
                <c:pt idx="22">
                  <c:v>3.200000000000002</c:v>
                </c:pt>
                <c:pt idx="23">
                  <c:v>3.300000000000002</c:v>
                </c:pt>
                <c:pt idx="24">
                  <c:v>3.4000000000000021</c:v>
                </c:pt>
                <c:pt idx="25">
                  <c:v>3.5000000000000022</c:v>
                </c:pt>
                <c:pt idx="26">
                  <c:v>3.6000000000000023</c:v>
                </c:pt>
                <c:pt idx="27">
                  <c:v>3.7000000000000024</c:v>
                </c:pt>
                <c:pt idx="28">
                  <c:v>3.8000000000000025</c:v>
                </c:pt>
                <c:pt idx="29">
                  <c:v>3.9000000000000026</c:v>
                </c:pt>
                <c:pt idx="30">
                  <c:v>4.0000000000000027</c:v>
                </c:pt>
                <c:pt idx="31">
                  <c:v>4.1000000000000023</c:v>
                </c:pt>
                <c:pt idx="32">
                  <c:v>4.200000000000002</c:v>
                </c:pt>
                <c:pt idx="33">
                  <c:v>4.3000000000000016</c:v>
                </c:pt>
                <c:pt idx="34">
                  <c:v>4.4000000000000012</c:v>
                </c:pt>
                <c:pt idx="35">
                  <c:v>4.5000000000000009</c:v>
                </c:pt>
                <c:pt idx="36">
                  <c:v>4.6000000000000005</c:v>
                </c:pt>
                <c:pt idx="37">
                  <c:v>4.7</c:v>
                </c:pt>
                <c:pt idx="38">
                  <c:v>4.8</c:v>
                </c:pt>
                <c:pt idx="39">
                  <c:v>4.8999999999999995</c:v>
                </c:pt>
                <c:pt idx="40">
                  <c:v>4.9999999999999991</c:v>
                </c:pt>
                <c:pt idx="41">
                  <c:v>5.0999999999999988</c:v>
                </c:pt>
                <c:pt idx="42">
                  <c:v>5.1999999999999984</c:v>
                </c:pt>
                <c:pt idx="43">
                  <c:v>5.299999999999998</c:v>
                </c:pt>
                <c:pt idx="44">
                  <c:v>5.3999999999999977</c:v>
                </c:pt>
                <c:pt idx="45">
                  <c:v>5.4999999999999973</c:v>
                </c:pt>
                <c:pt idx="46">
                  <c:v>5.599999999999997</c:v>
                </c:pt>
                <c:pt idx="47">
                  <c:v>5.6999999999999966</c:v>
                </c:pt>
                <c:pt idx="48">
                  <c:v>5.7999999999999963</c:v>
                </c:pt>
                <c:pt idx="49">
                  <c:v>5.8999999999999959</c:v>
                </c:pt>
                <c:pt idx="50">
                  <c:v>5.9999999999999956</c:v>
                </c:pt>
                <c:pt idx="51">
                  <c:v>6.0999999999999952</c:v>
                </c:pt>
                <c:pt idx="52">
                  <c:v>6.1999999999999948</c:v>
                </c:pt>
                <c:pt idx="53">
                  <c:v>6.2999999999999945</c:v>
                </c:pt>
                <c:pt idx="54">
                  <c:v>6.3999999999999941</c:v>
                </c:pt>
                <c:pt idx="55">
                  <c:v>6.4999999999999938</c:v>
                </c:pt>
                <c:pt idx="56">
                  <c:v>6.5999999999999934</c:v>
                </c:pt>
                <c:pt idx="57">
                  <c:v>6.6999999999999931</c:v>
                </c:pt>
                <c:pt idx="58">
                  <c:v>6.7999999999999927</c:v>
                </c:pt>
                <c:pt idx="59">
                  <c:v>6.8999999999999924</c:v>
                </c:pt>
                <c:pt idx="60">
                  <c:v>6.999999999999992</c:v>
                </c:pt>
              </c:numCache>
            </c:numRef>
          </c:xVal>
          <c:yVal>
            <c:numRef>
              <c:f>'Dist-Compare'!$L$7:$L$67</c:f>
              <c:numCache>
                <c:formatCode>General</c:formatCode>
                <c:ptCount val="61"/>
                <c:pt idx="26">
                  <c:v>2.6335537902030332E-2</c:v>
                </c:pt>
                <c:pt idx="27">
                  <c:v>3.8543160028274202E-2</c:v>
                </c:pt>
                <c:pt idx="28">
                  <c:v>5.5049014747296787E-2</c:v>
                </c:pt>
                <c:pt idx="29">
                  <c:v>7.6727118796850735E-2</c:v>
                </c:pt>
                <c:pt idx="30">
                  <c:v>0.10436270742832185</c:v>
                </c:pt>
                <c:pt idx="31">
                  <c:v>0.13852842345772268</c:v>
                </c:pt>
                <c:pt idx="32">
                  <c:v>0.17944425284684171</c:v>
                </c:pt>
                <c:pt idx="33">
                  <c:v>0.22683879036702981</c:v>
                </c:pt>
                <c:pt idx="34">
                  <c:v>0.27983510755054264</c:v>
                </c:pt>
                <c:pt idx="35">
                  <c:v>0.33688694628108784</c:v>
                </c:pt>
                <c:pt idx="36">
                  <c:v>0.39578859416812812</c:v>
                </c:pt>
                <c:pt idx="37">
                  <c:v>0.4537738588087421</c:v>
                </c:pt>
                <c:pt idx="38">
                  <c:v>0.50770656518224333</c:v>
                </c:pt>
                <c:pt idx="39">
                  <c:v>0.55434890342750343</c:v>
                </c:pt>
                <c:pt idx="40">
                  <c:v>0.59067788831557444</c:v>
                </c:pt>
                <c:pt idx="41">
                  <c:v>0.61420782040451438</c:v>
                </c:pt>
                <c:pt idx="42">
                  <c:v>0.62327122557003944</c:v>
                </c:pt>
                <c:pt idx="43">
                  <c:v>0.61721421588713621</c:v>
                </c:pt>
                <c:pt idx="44">
                  <c:v>0.59647448469477904</c:v>
                </c:pt>
                <c:pt idx="45">
                  <c:v>0.56252901535040234</c:v>
                </c:pt>
                <c:pt idx="46">
                  <c:v>0.5177201799176453</c:v>
                </c:pt>
                <c:pt idx="47">
                  <c:v>0.46498866460346955</c:v>
                </c:pt>
                <c:pt idx="48">
                  <c:v>0.4075554881268203</c:v>
                </c:pt>
                <c:pt idx="49">
                  <c:v>0.34860068238777203</c:v>
                </c:pt>
                <c:pt idx="50">
                  <c:v>0.29098247095624485</c:v>
                </c:pt>
                <c:pt idx="51">
                  <c:v>0.23702957042870235</c:v>
                </c:pt>
                <c:pt idx="52">
                  <c:v>0.18842361807046595</c:v>
                </c:pt>
                <c:pt idx="53">
                  <c:v>0.14617235886550173</c:v>
                </c:pt>
                <c:pt idx="54">
                  <c:v>0.11066041117165343</c:v>
                </c:pt>
                <c:pt idx="55">
                  <c:v>8.1755393087720826E-2</c:v>
                </c:pt>
                <c:pt idx="56">
                  <c:v>5.8943734750272321E-2</c:v>
                </c:pt>
                <c:pt idx="57">
                  <c:v>4.1472097038936714E-2</c:v>
                </c:pt>
              </c:numCache>
            </c:numRef>
          </c:yVal>
          <c:smooth val="1"/>
          <c:extLst>
            <c:ext xmlns:c16="http://schemas.microsoft.com/office/drawing/2014/chart" uri="{C3380CC4-5D6E-409C-BE32-E72D297353CC}">
              <c16:uniqueId val="{00000000-CE82-4161-9B2F-E6F932C70BB1}"/>
            </c:ext>
          </c:extLst>
        </c:ser>
        <c:ser>
          <c:idx val="4"/>
          <c:order val="1"/>
          <c:tx>
            <c:v>CO 2018</c:v>
          </c:tx>
          <c:spPr>
            <a:ln>
              <a:solidFill>
                <a:schemeClr val="tx2"/>
              </a:solidFill>
              <a:prstDash val="sysDash"/>
            </a:ln>
          </c:spPr>
          <c:marker>
            <c:symbol val="none"/>
          </c:marker>
          <c:xVal>
            <c:numRef>
              <c:f>'Dist-Compare'!$A$7:$A$67</c:f>
              <c:numCache>
                <c:formatCode>General</c:formatCode>
                <c:ptCount val="61"/>
                <c:pt idx="0">
                  <c:v>1</c:v>
                </c:pt>
                <c:pt idx="1">
                  <c:v>1.1000000000000001</c:v>
                </c:pt>
                <c:pt idx="2">
                  <c:v>1.2000000000000002</c:v>
                </c:pt>
                <c:pt idx="3">
                  <c:v>1.3000000000000003</c:v>
                </c:pt>
                <c:pt idx="4">
                  <c:v>1.4000000000000004</c:v>
                </c:pt>
                <c:pt idx="5">
                  <c:v>1.5000000000000004</c:v>
                </c:pt>
                <c:pt idx="6">
                  <c:v>1.6000000000000005</c:v>
                </c:pt>
                <c:pt idx="7">
                  <c:v>1.7000000000000006</c:v>
                </c:pt>
                <c:pt idx="8">
                  <c:v>1.8000000000000007</c:v>
                </c:pt>
                <c:pt idx="9">
                  <c:v>1.9000000000000008</c:v>
                </c:pt>
                <c:pt idx="10">
                  <c:v>2.0000000000000009</c:v>
                </c:pt>
                <c:pt idx="11">
                  <c:v>2.100000000000001</c:v>
                </c:pt>
                <c:pt idx="12">
                  <c:v>2.2000000000000011</c:v>
                </c:pt>
                <c:pt idx="13">
                  <c:v>2.3000000000000012</c:v>
                </c:pt>
                <c:pt idx="14">
                  <c:v>2.4000000000000012</c:v>
                </c:pt>
                <c:pt idx="15">
                  <c:v>2.5000000000000013</c:v>
                </c:pt>
                <c:pt idx="16">
                  <c:v>2.6000000000000014</c:v>
                </c:pt>
                <c:pt idx="17">
                  <c:v>2.7000000000000015</c:v>
                </c:pt>
                <c:pt idx="18">
                  <c:v>2.8000000000000016</c:v>
                </c:pt>
                <c:pt idx="19">
                  <c:v>2.9000000000000017</c:v>
                </c:pt>
                <c:pt idx="20">
                  <c:v>3.0000000000000018</c:v>
                </c:pt>
                <c:pt idx="21">
                  <c:v>3.1000000000000019</c:v>
                </c:pt>
                <c:pt idx="22">
                  <c:v>3.200000000000002</c:v>
                </c:pt>
                <c:pt idx="23">
                  <c:v>3.300000000000002</c:v>
                </c:pt>
                <c:pt idx="24">
                  <c:v>3.4000000000000021</c:v>
                </c:pt>
                <c:pt idx="25">
                  <c:v>3.5000000000000022</c:v>
                </c:pt>
                <c:pt idx="26">
                  <c:v>3.6000000000000023</c:v>
                </c:pt>
                <c:pt idx="27">
                  <c:v>3.7000000000000024</c:v>
                </c:pt>
                <c:pt idx="28">
                  <c:v>3.8000000000000025</c:v>
                </c:pt>
                <c:pt idx="29">
                  <c:v>3.9000000000000026</c:v>
                </c:pt>
                <c:pt idx="30">
                  <c:v>4.0000000000000027</c:v>
                </c:pt>
                <c:pt idx="31">
                  <c:v>4.1000000000000023</c:v>
                </c:pt>
                <c:pt idx="32">
                  <c:v>4.200000000000002</c:v>
                </c:pt>
                <c:pt idx="33">
                  <c:v>4.3000000000000016</c:v>
                </c:pt>
                <c:pt idx="34">
                  <c:v>4.4000000000000012</c:v>
                </c:pt>
                <c:pt idx="35">
                  <c:v>4.5000000000000009</c:v>
                </c:pt>
                <c:pt idx="36">
                  <c:v>4.6000000000000005</c:v>
                </c:pt>
                <c:pt idx="37">
                  <c:v>4.7</c:v>
                </c:pt>
                <c:pt idx="38">
                  <c:v>4.8</c:v>
                </c:pt>
                <c:pt idx="39">
                  <c:v>4.8999999999999995</c:v>
                </c:pt>
                <c:pt idx="40">
                  <c:v>4.9999999999999991</c:v>
                </c:pt>
                <c:pt idx="41">
                  <c:v>5.0999999999999988</c:v>
                </c:pt>
                <c:pt idx="42">
                  <c:v>5.1999999999999984</c:v>
                </c:pt>
                <c:pt idx="43">
                  <c:v>5.299999999999998</c:v>
                </c:pt>
                <c:pt idx="44">
                  <c:v>5.3999999999999977</c:v>
                </c:pt>
                <c:pt idx="45">
                  <c:v>5.4999999999999973</c:v>
                </c:pt>
                <c:pt idx="46">
                  <c:v>5.599999999999997</c:v>
                </c:pt>
                <c:pt idx="47">
                  <c:v>5.6999999999999966</c:v>
                </c:pt>
                <c:pt idx="48">
                  <c:v>5.7999999999999963</c:v>
                </c:pt>
                <c:pt idx="49">
                  <c:v>5.8999999999999959</c:v>
                </c:pt>
                <c:pt idx="50">
                  <c:v>5.9999999999999956</c:v>
                </c:pt>
                <c:pt idx="51">
                  <c:v>6.0999999999999952</c:v>
                </c:pt>
                <c:pt idx="52">
                  <c:v>6.1999999999999948</c:v>
                </c:pt>
                <c:pt idx="53">
                  <c:v>6.2999999999999945</c:v>
                </c:pt>
                <c:pt idx="54">
                  <c:v>6.3999999999999941</c:v>
                </c:pt>
                <c:pt idx="55">
                  <c:v>6.4999999999999938</c:v>
                </c:pt>
                <c:pt idx="56">
                  <c:v>6.5999999999999934</c:v>
                </c:pt>
                <c:pt idx="57">
                  <c:v>6.6999999999999931</c:v>
                </c:pt>
                <c:pt idx="58">
                  <c:v>6.7999999999999927</c:v>
                </c:pt>
                <c:pt idx="59">
                  <c:v>6.8999999999999924</c:v>
                </c:pt>
                <c:pt idx="60">
                  <c:v>6.999999999999992</c:v>
                </c:pt>
              </c:numCache>
            </c:numRef>
          </c:xVal>
          <c:yVal>
            <c:numRef>
              <c:f>'Dist-Compare'!$M$7:$M$67</c:f>
              <c:numCache>
                <c:formatCode>General</c:formatCode>
                <c:ptCount val="61"/>
                <c:pt idx="19">
                  <c:v>1.3940981357923859E-3</c:v>
                </c:pt>
                <c:pt idx="20">
                  <c:v>2.3367863580168466E-3</c:v>
                </c:pt>
                <c:pt idx="21">
                  <c:v>3.8280239062181156E-3</c:v>
                </c:pt>
                <c:pt idx="22">
                  <c:v>6.1285854331613789E-3</c:v>
                </c:pt>
                <c:pt idx="23">
                  <c:v>9.5890551948224594E-3</c:v>
                </c:pt>
                <c:pt idx="24">
                  <c:v>1.4662950311303167E-2</c:v>
                </c:pt>
                <c:pt idx="25">
                  <c:v>2.1912749693385313E-2</c:v>
                </c:pt>
                <c:pt idx="26">
                  <c:v>3.2003860110913523E-2</c:v>
                </c:pt>
                <c:pt idx="27">
                  <c:v>4.5681233207274075E-2</c:v>
                </c:pt>
                <c:pt idx="28">
                  <c:v>6.3724031890038654E-2</c:v>
                </c:pt>
                <c:pt idx="29">
                  <c:v>8.6875765340626285E-2</c:v>
                </c:pt>
                <c:pt idx="30">
                  <c:v>0.1157508027046474</c:v>
                </c:pt>
                <c:pt idx="31">
                  <c:v>0.15072293756477154</c:v>
                </c:pt>
                <c:pt idx="32">
                  <c:v>0.19180709104551852</c:v>
                </c:pt>
                <c:pt idx="33">
                  <c:v>0.23855028427097608</c:v>
                </c:pt>
                <c:pt idx="34">
                  <c:v>0.28995138566844159</c:v>
                </c:pt>
                <c:pt idx="35">
                  <c:v>0.34442955398691089</c:v>
                </c:pt>
                <c:pt idx="36">
                  <c:v>0.39985782612686382</c:v>
                </c:pt>
                <c:pt idx="37">
                  <c:v>0.45367073222893889</c:v>
                </c:pt>
                <c:pt idx="38">
                  <c:v>0.50304390905304286</c:v>
                </c:pt>
                <c:pt idx="39">
                  <c:v>0.5451311482009441</c:v>
                </c:pt>
                <c:pt idx="40">
                  <c:v>0.57733258684616917</c:v>
                </c:pt>
                <c:pt idx="41">
                  <c:v>0.59755944546199802</c:v>
                </c:pt>
                <c:pt idx="42">
                  <c:v>0.6044580006082314</c:v>
                </c:pt>
                <c:pt idx="43">
                  <c:v>0.59755944546199846</c:v>
                </c:pt>
                <c:pt idx="44">
                  <c:v>0.57733258684617006</c:v>
                </c:pt>
                <c:pt idx="45">
                  <c:v>0.54513114820094544</c:v>
                </c:pt>
                <c:pt idx="46">
                  <c:v>0.50304390905304441</c:v>
                </c:pt>
                <c:pt idx="47">
                  <c:v>0.45367073222894078</c:v>
                </c:pt>
                <c:pt idx="48">
                  <c:v>0.39985782612686577</c:v>
                </c:pt>
                <c:pt idx="49">
                  <c:v>0.34442955398691283</c:v>
                </c:pt>
                <c:pt idx="50">
                  <c:v>0.28995138566844342</c:v>
                </c:pt>
                <c:pt idx="51">
                  <c:v>0.23855028427097774</c:v>
                </c:pt>
                <c:pt idx="52">
                  <c:v>0.19180709104552013</c:v>
                </c:pt>
                <c:pt idx="53">
                  <c:v>0.15072293756477287</c:v>
                </c:pt>
                <c:pt idx="54">
                  <c:v>0.11575080270464851</c:v>
                </c:pt>
                <c:pt idx="55">
                  <c:v>8.6875765340627298E-2</c:v>
                </c:pt>
                <c:pt idx="56">
                  <c:v>6.3724031890039556E-2</c:v>
                </c:pt>
                <c:pt idx="57">
                  <c:v>4.5681233207274845E-2</c:v>
                </c:pt>
              </c:numCache>
            </c:numRef>
          </c:yVal>
          <c:smooth val="1"/>
          <c:extLst>
            <c:ext xmlns:c16="http://schemas.microsoft.com/office/drawing/2014/chart" uri="{C3380CC4-5D6E-409C-BE32-E72D297353CC}">
              <c16:uniqueId val="{00000001-CE82-4161-9B2F-E6F932C70BB1}"/>
            </c:ext>
          </c:extLst>
        </c:ser>
        <c:ser>
          <c:idx val="8"/>
          <c:order val="2"/>
          <c:tx>
            <c:v>IS 2018</c:v>
          </c:tx>
          <c:spPr>
            <a:ln>
              <a:solidFill>
                <a:srgbClr val="FFC000"/>
              </a:solidFill>
            </a:ln>
          </c:spPr>
          <c:marker>
            <c:symbol val="none"/>
          </c:marker>
          <c:xVal>
            <c:numRef>
              <c:f>'Dist-Compare'!$A$7:$A$67</c:f>
              <c:numCache>
                <c:formatCode>General</c:formatCode>
                <c:ptCount val="61"/>
                <c:pt idx="0">
                  <c:v>1</c:v>
                </c:pt>
                <c:pt idx="1">
                  <c:v>1.1000000000000001</c:v>
                </c:pt>
                <c:pt idx="2">
                  <c:v>1.2000000000000002</c:v>
                </c:pt>
                <c:pt idx="3">
                  <c:v>1.3000000000000003</c:v>
                </c:pt>
                <c:pt idx="4">
                  <c:v>1.4000000000000004</c:v>
                </c:pt>
                <c:pt idx="5">
                  <c:v>1.5000000000000004</c:v>
                </c:pt>
                <c:pt idx="6">
                  <c:v>1.6000000000000005</c:v>
                </c:pt>
                <c:pt idx="7">
                  <c:v>1.7000000000000006</c:v>
                </c:pt>
                <c:pt idx="8">
                  <c:v>1.8000000000000007</c:v>
                </c:pt>
                <c:pt idx="9">
                  <c:v>1.9000000000000008</c:v>
                </c:pt>
                <c:pt idx="10">
                  <c:v>2.0000000000000009</c:v>
                </c:pt>
                <c:pt idx="11">
                  <c:v>2.100000000000001</c:v>
                </c:pt>
                <c:pt idx="12">
                  <c:v>2.2000000000000011</c:v>
                </c:pt>
                <c:pt idx="13">
                  <c:v>2.3000000000000012</c:v>
                </c:pt>
                <c:pt idx="14">
                  <c:v>2.4000000000000012</c:v>
                </c:pt>
                <c:pt idx="15">
                  <c:v>2.5000000000000013</c:v>
                </c:pt>
                <c:pt idx="16">
                  <c:v>2.6000000000000014</c:v>
                </c:pt>
                <c:pt idx="17">
                  <c:v>2.7000000000000015</c:v>
                </c:pt>
                <c:pt idx="18">
                  <c:v>2.8000000000000016</c:v>
                </c:pt>
                <c:pt idx="19">
                  <c:v>2.9000000000000017</c:v>
                </c:pt>
                <c:pt idx="20">
                  <c:v>3.0000000000000018</c:v>
                </c:pt>
                <c:pt idx="21">
                  <c:v>3.1000000000000019</c:v>
                </c:pt>
                <c:pt idx="22">
                  <c:v>3.200000000000002</c:v>
                </c:pt>
                <c:pt idx="23">
                  <c:v>3.300000000000002</c:v>
                </c:pt>
                <c:pt idx="24">
                  <c:v>3.4000000000000021</c:v>
                </c:pt>
                <c:pt idx="25">
                  <c:v>3.5000000000000022</c:v>
                </c:pt>
                <c:pt idx="26">
                  <c:v>3.6000000000000023</c:v>
                </c:pt>
                <c:pt idx="27">
                  <c:v>3.7000000000000024</c:v>
                </c:pt>
                <c:pt idx="28">
                  <c:v>3.8000000000000025</c:v>
                </c:pt>
                <c:pt idx="29">
                  <c:v>3.9000000000000026</c:v>
                </c:pt>
                <c:pt idx="30">
                  <c:v>4.0000000000000027</c:v>
                </c:pt>
                <c:pt idx="31">
                  <c:v>4.1000000000000023</c:v>
                </c:pt>
                <c:pt idx="32">
                  <c:v>4.200000000000002</c:v>
                </c:pt>
                <c:pt idx="33">
                  <c:v>4.3000000000000016</c:v>
                </c:pt>
                <c:pt idx="34">
                  <c:v>4.4000000000000012</c:v>
                </c:pt>
                <c:pt idx="35">
                  <c:v>4.5000000000000009</c:v>
                </c:pt>
                <c:pt idx="36">
                  <c:v>4.6000000000000005</c:v>
                </c:pt>
                <c:pt idx="37">
                  <c:v>4.7</c:v>
                </c:pt>
                <c:pt idx="38">
                  <c:v>4.8</c:v>
                </c:pt>
                <c:pt idx="39">
                  <c:v>4.8999999999999995</c:v>
                </c:pt>
                <c:pt idx="40">
                  <c:v>4.9999999999999991</c:v>
                </c:pt>
                <c:pt idx="41">
                  <c:v>5.0999999999999988</c:v>
                </c:pt>
                <c:pt idx="42">
                  <c:v>5.1999999999999984</c:v>
                </c:pt>
                <c:pt idx="43">
                  <c:v>5.299999999999998</c:v>
                </c:pt>
                <c:pt idx="44">
                  <c:v>5.3999999999999977</c:v>
                </c:pt>
                <c:pt idx="45">
                  <c:v>5.4999999999999973</c:v>
                </c:pt>
                <c:pt idx="46">
                  <c:v>5.599999999999997</c:v>
                </c:pt>
                <c:pt idx="47">
                  <c:v>5.6999999999999966</c:v>
                </c:pt>
                <c:pt idx="48">
                  <c:v>5.7999999999999963</c:v>
                </c:pt>
                <c:pt idx="49">
                  <c:v>5.8999999999999959</c:v>
                </c:pt>
                <c:pt idx="50">
                  <c:v>5.9999999999999956</c:v>
                </c:pt>
                <c:pt idx="51">
                  <c:v>6.0999999999999952</c:v>
                </c:pt>
                <c:pt idx="52">
                  <c:v>6.1999999999999948</c:v>
                </c:pt>
                <c:pt idx="53">
                  <c:v>6.2999999999999945</c:v>
                </c:pt>
                <c:pt idx="54">
                  <c:v>6.3999999999999941</c:v>
                </c:pt>
                <c:pt idx="55">
                  <c:v>6.4999999999999938</c:v>
                </c:pt>
                <c:pt idx="56">
                  <c:v>6.5999999999999934</c:v>
                </c:pt>
                <c:pt idx="57">
                  <c:v>6.6999999999999931</c:v>
                </c:pt>
                <c:pt idx="58">
                  <c:v>6.7999999999999927</c:v>
                </c:pt>
                <c:pt idx="59">
                  <c:v>6.8999999999999924</c:v>
                </c:pt>
                <c:pt idx="60">
                  <c:v>6.999999999999992</c:v>
                </c:pt>
              </c:numCache>
            </c:numRef>
          </c:xVal>
          <c:yVal>
            <c:numRef>
              <c:f>'Dist-Compare'!$N$7:$N$67</c:f>
              <c:numCache>
                <c:formatCode>General</c:formatCode>
                <c:ptCount val="61"/>
                <c:pt idx="0">
                  <c:v>0.13343447713014939</c:v>
                </c:pt>
                <c:pt idx="1">
                  <c:v>0.25173224741771016</c:v>
                </c:pt>
                <c:pt idx="2">
                  <c:v>0.4279743238710243</c:v>
                </c:pt>
                <c:pt idx="3">
                  <c:v>0.65569918257283066</c:v>
                </c:pt>
                <c:pt idx="4">
                  <c:v>0.90531483373413957</c:v>
                </c:pt>
                <c:pt idx="5">
                  <c:v>1.1264260797361398</c:v>
                </c:pt>
                <c:pt idx="6">
                  <c:v>1.2630304586934427</c:v>
                </c:pt>
                <c:pt idx="7">
                  <c:v>1.2762419545337709</c:v>
                </c:pt>
                <c:pt idx="8">
                  <c:v>1.1621448903165423</c:v>
                </c:pt>
                <c:pt idx="9">
                  <c:v>0.9536644710579768</c:v>
                </c:pt>
                <c:pt idx="10">
                  <c:v>0.7052433435867258</c:v>
                </c:pt>
                <c:pt idx="11">
                  <c:v>0.46999198820953297</c:v>
                </c:pt>
                <c:pt idx="12">
                  <c:v>0.28226041783265243</c:v>
                </c:pt>
                <c:pt idx="13">
                  <c:v>0.15276278658258327</c:v>
                </c:pt>
                <c:pt idx="14">
                  <c:v>7.4506340012068503E-2</c:v>
                </c:pt>
                <c:pt idx="15">
                  <c:v>3.2747409797462323E-2</c:v>
                </c:pt>
                <c:pt idx="16">
                  <c:v>1.297085921366376E-2</c:v>
                </c:pt>
              </c:numCache>
            </c:numRef>
          </c:yVal>
          <c:smooth val="1"/>
          <c:extLst>
            <c:ext xmlns:c16="http://schemas.microsoft.com/office/drawing/2014/chart" uri="{C3380CC4-5D6E-409C-BE32-E72D297353CC}">
              <c16:uniqueId val="{00000002-CE82-4161-9B2F-E6F932C70BB1}"/>
            </c:ext>
          </c:extLst>
        </c:ser>
        <c:dLbls>
          <c:showLegendKey val="0"/>
          <c:showVal val="0"/>
          <c:showCatName val="0"/>
          <c:showSerName val="0"/>
          <c:showPercent val="0"/>
          <c:showBubbleSize val="0"/>
        </c:dLbls>
        <c:axId val="46476672"/>
        <c:axId val="46477824"/>
        <c:extLst/>
      </c:scatterChart>
      <c:valAx>
        <c:axId val="46476672"/>
        <c:scaling>
          <c:orientation val="minMax"/>
          <c:max val="7"/>
          <c:min val="1"/>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vert="horz"/>
          <a:lstStyle/>
          <a:p>
            <a:pPr>
              <a:defRPr/>
            </a:pPr>
            <a:endParaRPr lang="en-US"/>
          </a:p>
        </c:txPr>
        <c:crossAx val="46477824"/>
        <c:crosses val="autoZero"/>
        <c:crossBetween val="midCat"/>
      </c:valAx>
      <c:valAx>
        <c:axId val="46477824"/>
        <c:scaling>
          <c:orientation val="minMax"/>
          <c:max val="1.5"/>
          <c:min val="0"/>
        </c:scaling>
        <c:delete val="0"/>
        <c:axPos val="l"/>
        <c:majorGridlines>
          <c:spPr>
            <a:ln w="9525" cap="flat" cmpd="sng" algn="ctr">
              <a:solidFill>
                <a:schemeClr val="tx1">
                  <a:lumMod val="15000"/>
                  <a:lumOff val="85000"/>
                </a:schemeClr>
              </a:solidFill>
              <a:round/>
            </a:ln>
            <a:effectLst/>
          </c:spPr>
        </c:majorGridlines>
        <c:numFmt formatCode="#,##0.00" sourceLinked="0"/>
        <c:majorTickMark val="none"/>
        <c:minorTickMark val="none"/>
        <c:tickLblPos val="nextTo"/>
        <c:spPr>
          <a:noFill/>
          <a:ln w="9525" cap="flat" cmpd="sng" algn="ctr">
            <a:solidFill>
              <a:schemeClr val="tx1">
                <a:lumMod val="25000"/>
                <a:lumOff val="75000"/>
              </a:schemeClr>
            </a:solidFill>
            <a:round/>
          </a:ln>
          <a:effectLst/>
        </c:spPr>
        <c:txPr>
          <a:bodyPr rot="-60000000" vert="horz"/>
          <a:lstStyle/>
          <a:p>
            <a:pPr>
              <a:defRPr/>
            </a:pPr>
            <a:endParaRPr lang="en-US"/>
          </a:p>
        </c:txPr>
        <c:crossAx val="46476672"/>
        <c:crosses val="autoZero"/>
        <c:crossBetween val="midCat"/>
      </c:valAx>
      <c:spPr>
        <a:noFill/>
        <a:ln w="25400">
          <a:noFill/>
        </a:ln>
      </c:spPr>
    </c:plotArea>
    <c:legend>
      <c:legendPos val="b"/>
      <c:layout>
        <c:manualLayout>
          <c:xMode val="edge"/>
          <c:yMode val="edge"/>
          <c:x val="9.2215004374453208E-2"/>
          <c:y val="0.90215050987479017"/>
          <c:w val="0.86854221347331584"/>
          <c:h val="6.4099436340949181E-2"/>
        </c:manualLayout>
      </c:layout>
      <c:overlay val="0"/>
      <c:spPr>
        <a:noFill/>
        <a:ln>
          <a:noFill/>
        </a:ln>
        <a:effectLst/>
      </c:spPr>
      <c:txPr>
        <a:bodyPr rot="0" vert="horz"/>
        <a:lstStyle/>
        <a:p>
          <a:pPr>
            <a:defRPr/>
          </a:pPr>
          <a:endParaRPr lang="en-US"/>
        </a:p>
      </c:txPr>
    </c:legend>
    <c:plotVisOnly val="1"/>
    <c:dispBlanksAs val="gap"/>
    <c:showDLblsOverMax val="0"/>
  </c:chart>
  <c:spPr>
    <a:ln>
      <a:noFill/>
    </a:ln>
  </c:spPr>
  <c:txPr>
    <a:bodyPr/>
    <a:lstStyle/>
    <a:p>
      <a:pPr>
        <a:defRPr sz="14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 id="14">
  <a:schemeClr val="accent1"/>
</cs:colorStyle>
</file>

<file path=ppt/charts/colors4.xml><?xml version="1.0" encoding="utf-8"?>
<cs:colorStyle xmlns:cs="http://schemas.microsoft.com/office/drawing/2012/chartStyle" xmlns:a="http://schemas.openxmlformats.org/drawingml/2006/main" meth="withinLinear" id="14">
  <a:schemeClr val="accent1"/>
</cs:colorStyle>
</file>

<file path=ppt/charts/colors5.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103">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mods="ignoreCSTransforms">
      <cs:styleClr val="0">
        <a:shade val="25000"/>
      </cs:styl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mods="ignoreCSTransforms">
      <cs:styleClr val="0">
        <a:tint val="25000"/>
      </cs:styl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103">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mods="ignoreCSTransforms">
      <cs:styleClr val="0">
        <a:shade val="25000"/>
      </cs:styl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mods="ignoreCSTransforms">
      <cs:styleClr val="0">
        <a:tint val="25000"/>
      </cs:styl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103">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mods="ignoreCSTransforms">
      <cs:styleClr val="0">
        <a:shade val="25000"/>
      </cs:styl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mods="ignoreCSTransforms">
      <cs:styleClr val="0">
        <a:tint val="25000"/>
      </cs:styl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8F13A2-E757-9644-A2AE-33CDC929DA85}" type="datetimeFigureOut">
              <a:rPr lang="en-US" smtClean="0"/>
              <a:t>4/30/19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77F845-0616-CB4A-942E-D3F5624E9D9B}" type="slidenum">
              <a:rPr lang="en-US" smtClean="0"/>
              <a:t>‹#›</a:t>
            </a:fld>
            <a:endParaRPr lang="en-US"/>
          </a:p>
        </p:txBody>
      </p:sp>
    </p:spTree>
    <p:extLst>
      <p:ext uri="{BB962C8B-B14F-4D97-AF65-F5344CB8AC3E}">
        <p14:creationId xmlns:p14="http://schemas.microsoft.com/office/powerpoint/2010/main" val="656148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A3965F-169D-4157-9AF9-B211FF77E85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981167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647614-D441-47A0-BC80-FFF7C6F4A9BF}" type="slidenum">
              <a:rPr kumimoji="0" lang="es-C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s-C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000934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66.9% &gt;5 on ES</a:t>
            </a:r>
          </a:p>
          <a:p>
            <a:pPr marL="171450" indent="-171450">
              <a:buFont typeface="Arial" panose="020B0604020202020204" pitchFamily="34" charset="0"/>
              <a:buChar char="•"/>
            </a:pPr>
            <a:r>
              <a:rPr lang="en-US" dirty="0"/>
              <a:t>60.6% &gt;5 on CO</a:t>
            </a:r>
          </a:p>
          <a:p>
            <a:pPr marL="171450" indent="-171450">
              <a:buFont typeface="Arial" panose="020B0604020202020204" pitchFamily="34" charset="0"/>
              <a:buChar char="•"/>
            </a:pPr>
            <a:r>
              <a:rPr lang="en-US" dirty="0"/>
              <a:t>0% c&gt;3 on IS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647614-D441-47A0-BC80-FFF7C6F4A9BF}" type="slidenum">
              <a:rPr kumimoji="0" lang="es-C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s-C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918377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nSpc>
                <a:spcPct val="115000"/>
              </a:lnSpc>
              <a:spcBef>
                <a:spcPts val="0"/>
              </a:spcBef>
              <a:buFont typeface="Arial" pitchFamily="34" charset="0"/>
              <a:buNone/>
            </a:pPr>
            <a:r>
              <a:rPr lang="en-US" sz="2400" dirty="0">
                <a:ea typeface="Calibri"/>
                <a:cs typeface="Times New Roman"/>
              </a:rPr>
              <a:t>Areas for</a:t>
            </a:r>
            <a:r>
              <a:rPr lang="en-US" sz="2400" baseline="0" dirty="0">
                <a:ea typeface="Calibri"/>
                <a:cs typeface="Times New Roman"/>
              </a:rPr>
              <a:t> improvement in terms of instructional supports and physical environment:</a:t>
            </a:r>
            <a:endParaRPr lang="en-US" sz="2400" dirty="0">
              <a:ea typeface="Calibri"/>
              <a:cs typeface="Times New Roman"/>
            </a:endParaRPr>
          </a:p>
          <a:p>
            <a:pPr marL="342900" lvl="0" indent="-342900">
              <a:lnSpc>
                <a:spcPct val="115000"/>
              </a:lnSpc>
              <a:spcBef>
                <a:spcPts val="0"/>
              </a:spcBef>
              <a:buFont typeface="Arial" pitchFamily="34" charset="0"/>
              <a:buChar char="•"/>
            </a:pPr>
            <a:r>
              <a:rPr lang="en-US" sz="2400" dirty="0">
                <a:ea typeface="Calibri"/>
                <a:cs typeface="Times New Roman"/>
              </a:rPr>
              <a:t>Room arrangement, display of child products, classroom accessibility </a:t>
            </a:r>
          </a:p>
          <a:p>
            <a:pPr marL="342900" lvl="0" indent="-342900">
              <a:lnSpc>
                <a:spcPct val="115000"/>
              </a:lnSpc>
              <a:spcBef>
                <a:spcPts val="0"/>
              </a:spcBef>
              <a:buFont typeface="Arial" pitchFamily="34" charset="0"/>
              <a:buChar char="•"/>
            </a:pPr>
            <a:r>
              <a:rPr lang="en-US" sz="2400" dirty="0">
                <a:ea typeface="Calibri"/>
                <a:cs typeface="Times New Roman"/>
              </a:rPr>
              <a:t>Teacher’s use of discussions to stimulate reasoning and analysis</a:t>
            </a:r>
          </a:p>
          <a:p>
            <a:pPr marL="342900" lvl="0" indent="-342900">
              <a:lnSpc>
                <a:spcPct val="115000"/>
              </a:lnSpc>
              <a:spcBef>
                <a:spcPts val="0"/>
              </a:spcBef>
              <a:spcAft>
                <a:spcPts val="1000"/>
              </a:spcAft>
              <a:buFont typeface="Arial" pitchFamily="34" charset="0"/>
              <a:buChar char="•"/>
            </a:pPr>
            <a:r>
              <a:rPr lang="en-US" sz="2400" dirty="0">
                <a:ea typeface="Calibri"/>
                <a:cs typeface="Times New Roman"/>
              </a:rPr>
              <a:t>Teacher’s presentation of questions and promotion of problem solving</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647614-D441-47A0-BC80-FFF7C6F4A9BF}" type="slidenum">
              <a:rPr kumimoji="0" lang="es-C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s-C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312126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Tracy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A3965F-169D-4157-9AF9-B211FF77E85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568030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457200">
              <a:spcBef>
                <a:spcPct val="0"/>
              </a:spcBef>
            </a:pPr>
            <a:r>
              <a:rPr lang="en-US" altLang="en-US"/>
              <a:t>Tracy</a:t>
            </a:r>
          </a:p>
          <a:p>
            <a:pPr defTabSz="457200">
              <a:spcBef>
                <a:spcPct val="0"/>
              </a:spcBef>
            </a:pPr>
            <a:endParaRPr lang="en-US" altLang="en-US"/>
          </a:p>
          <a:p>
            <a:pPr defTabSz="457200">
              <a:spcBef>
                <a:spcPct val="0"/>
              </a:spcBef>
            </a:pPr>
            <a:r>
              <a:rPr lang="en-US" altLang="en-US"/>
              <a:t>Our Mission: We strategically work with educators and stakeholders to empower schools and communities to foster learning environments focused on school readiness, attendance, extended learning and high quality instruction. </a:t>
            </a:r>
          </a:p>
          <a:p>
            <a:pPr defTabSz="457200">
              <a:spcBef>
                <a:spcPct val="0"/>
              </a:spcBef>
            </a:pPr>
            <a:endParaRPr lang="en-US" altLang="en-US"/>
          </a:p>
        </p:txBody>
      </p:sp>
      <p:sp>
        <p:nvSpPr>
          <p:cNvPr id="1126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F4CE5BA-6254-40EC-8254-F8F46EAA786F}" type="slidenum">
              <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5594556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Tracy</a:t>
            </a:r>
          </a:p>
        </p:txBody>
      </p:sp>
      <p:sp>
        <p:nvSpPr>
          <p:cNvPr id="153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2A147A9-2307-4327-862E-10EE7FFD0B52}" type="slidenum">
              <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6094303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Tracy</a:t>
            </a:r>
          </a:p>
        </p:txBody>
      </p:sp>
      <p:sp>
        <p:nvSpPr>
          <p:cNvPr id="153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2A147A9-2307-4327-862E-10EE7FFD0B52}" type="slidenum">
              <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627049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125 PK</a:t>
            </a:r>
          </a:p>
          <a:p>
            <a:r>
              <a:rPr lang="en-US" dirty="0"/>
              <a:t>142 Gr. 1</a:t>
            </a:r>
          </a:p>
          <a:p>
            <a:r>
              <a:rPr lang="en-US" dirty="0"/>
              <a:t>7 counties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647614-D441-47A0-BC80-FFF7C6F4A9BF}" type="slidenum">
              <a:rPr kumimoji="0" lang="es-C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s-C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58800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Early Childhood Environment Rating Scale, Third Edition</a:t>
            </a:r>
            <a:r>
              <a:rPr lang="en-US" sz="1200" kern="1200" dirty="0">
                <a:solidFill>
                  <a:schemeClr val="tx1"/>
                </a:solidFill>
                <a:effectLst/>
                <a:latin typeface="+mn-lt"/>
                <a:ea typeface="+mn-ea"/>
                <a:cs typeface="+mn-cs"/>
              </a:rPr>
              <a:t> (ECERS-3; Harms, Clifford, &amp; </a:t>
            </a:r>
            <a:r>
              <a:rPr lang="en-US" sz="1200" kern="1200" dirty="0" err="1">
                <a:solidFill>
                  <a:schemeClr val="tx1"/>
                </a:solidFill>
                <a:effectLst/>
                <a:latin typeface="+mn-lt"/>
                <a:ea typeface="+mn-ea"/>
                <a:cs typeface="+mn-cs"/>
              </a:rPr>
              <a:t>Cryer</a:t>
            </a:r>
            <a:r>
              <a:rPr lang="en-US" sz="1200" kern="1200" dirty="0">
                <a:solidFill>
                  <a:schemeClr val="tx1"/>
                </a:solidFill>
                <a:effectLst/>
                <a:latin typeface="+mn-lt"/>
                <a:ea typeface="+mn-ea"/>
                <a:cs typeface="+mn-cs"/>
              </a:rPr>
              <a:t>, 2014) focuses on the full range of needs of preschool- and kindergarten-aged children. This comprehensive assessment tool measures environmental factors and teacher-child interactions.   The instrument measures quality on 6 sub-scales: Space and Furnishings, Personal Care Routines, Language and Literacy, Learning Activities, Interaction, and Program Structure.  </a:t>
            </a:r>
          </a:p>
          <a:p>
            <a:r>
              <a:rPr lang="en-US" sz="1200" kern="1200" dirty="0">
                <a:solidFill>
                  <a:schemeClr val="tx1"/>
                </a:solidFill>
                <a:effectLst/>
                <a:latin typeface="+mn-lt"/>
                <a:ea typeface="+mn-ea"/>
                <a:cs typeface="+mn-cs"/>
              </a:rPr>
              <a:t> </a:t>
            </a:r>
          </a:p>
          <a:p>
            <a:r>
              <a:rPr lang="en-US" sz="1200" i="1" kern="1200" dirty="0">
                <a:solidFill>
                  <a:schemeClr val="tx1"/>
                </a:solidFill>
                <a:effectLst/>
                <a:latin typeface="+mn-lt"/>
                <a:ea typeface="+mn-ea"/>
                <a:cs typeface="+mn-cs"/>
              </a:rPr>
              <a:t>Classroom Assessment Scoring System Pre-K and K-3 </a:t>
            </a:r>
            <a:r>
              <a:rPr lang="en-US" sz="1200" kern="1200" dirty="0">
                <a:solidFill>
                  <a:schemeClr val="tx1"/>
                </a:solidFill>
                <a:effectLst/>
                <a:latin typeface="+mn-lt"/>
                <a:ea typeface="+mn-ea"/>
                <a:cs typeface="+mn-cs"/>
              </a:rPr>
              <a:t>(CLASS; </a:t>
            </a:r>
            <a:r>
              <a:rPr lang="en-US" sz="1200" kern="1200" dirty="0" err="1">
                <a:solidFill>
                  <a:schemeClr val="tx1"/>
                </a:solidFill>
                <a:effectLst/>
                <a:latin typeface="+mn-lt"/>
                <a:ea typeface="+mn-ea"/>
                <a:cs typeface="+mn-cs"/>
              </a:rPr>
              <a:t>Pianta</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LaParo</a:t>
            </a:r>
            <a:r>
              <a:rPr lang="en-US" sz="1200" kern="1200" dirty="0">
                <a:solidFill>
                  <a:schemeClr val="tx1"/>
                </a:solidFill>
                <a:effectLst/>
                <a:latin typeface="+mn-lt"/>
                <a:ea typeface="+mn-ea"/>
                <a:cs typeface="+mn-cs"/>
              </a:rPr>
              <a:t> and </a:t>
            </a:r>
            <a:r>
              <a:rPr lang="en-US" sz="1200" kern="1200" dirty="0" err="1">
                <a:solidFill>
                  <a:schemeClr val="tx1"/>
                </a:solidFill>
                <a:effectLst/>
                <a:latin typeface="+mn-lt"/>
                <a:ea typeface="+mn-ea"/>
                <a:cs typeface="+mn-cs"/>
              </a:rPr>
              <a:t>Hamre</a:t>
            </a:r>
            <a:r>
              <a:rPr lang="en-US" sz="1200" kern="1200" dirty="0">
                <a:solidFill>
                  <a:schemeClr val="tx1"/>
                </a:solidFill>
                <a:effectLst/>
                <a:latin typeface="+mn-lt"/>
                <a:ea typeface="+mn-ea"/>
                <a:cs typeface="+mn-cs"/>
              </a:rPr>
              <a:t>, 2008)—The CLASS is an observational system that assesses classroom practices in preschool by measuring the interactions between students and adults. Observations consist of 4 to 5, 20-minute cycles, followed by 10-minute coding periods. Interactions are measured through 10 different dimensions which are divided into three larger domains. The emotional support domain is measured through the use of four dimensions: Positive Climate, Negative Climate, Teacher Sensitivity, and Regard for Student Perspectives. The CLASS also measures Classroom Organization through three dimensions: Productivity, Behavior Management, and Instructional Learning Formats; and Instructional Support through three dimensions: Concept Development, Quality of Feedback, and Language Modeling. </a:t>
            </a:r>
          </a:p>
          <a:p>
            <a:r>
              <a:rPr lang="en-US" sz="1200" kern="1200" dirty="0">
                <a:solidFill>
                  <a:schemeClr val="tx1"/>
                </a:solidFill>
                <a:effectLst/>
                <a:latin typeface="+mn-lt"/>
                <a:ea typeface="+mn-ea"/>
                <a:cs typeface="+mn-cs"/>
              </a:rPr>
              <a:t> </a:t>
            </a:r>
          </a:p>
          <a:p>
            <a:r>
              <a:rPr lang="en-US" sz="1200" i="1" kern="1200" dirty="0">
                <a:solidFill>
                  <a:schemeClr val="tx1"/>
                </a:solidFill>
                <a:effectLst/>
                <a:latin typeface="+mn-lt"/>
                <a:ea typeface="+mn-ea"/>
                <a:cs typeface="+mn-cs"/>
              </a:rPr>
              <a:t>Assessment of Practices in Early Elementary Classrooms </a:t>
            </a:r>
            <a:r>
              <a:rPr lang="en-US" sz="1200" kern="1200" dirty="0">
                <a:solidFill>
                  <a:schemeClr val="tx1"/>
                </a:solidFill>
                <a:effectLst/>
                <a:latin typeface="+mn-lt"/>
                <a:ea typeface="+mn-ea"/>
                <a:cs typeface="+mn-cs"/>
              </a:rPr>
              <a:t>(APEEC; Maxwell, </a:t>
            </a:r>
            <a:r>
              <a:rPr lang="en-US" sz="1200" kern="1200" dirty="0" err="1">
                <a:solidFill>
                  <a:schemeClr val="tx1"/>
                </a:solidFill>
                <a:effectLst/>
                <a:latin typeface="+mn-lt"/>
                <a:ea typeface="+mn-ea"/>
                <a:cs typeface="+mn-cs"/>
              </a:rPr>
              <a:t>McWilliam</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Hemmeter</a:t>
            </a:r>
            <a:r>
              <a:rPr lang="en-US" sz="1200" kern="1200" dirty="0">
                <a:solidFill>
                  <a:schemeClr val="tx1"/>
                </a:solidFill>
                <a:effectLst/>
                <a:latin typeface="+mn-lt"/>
                <a:ea typeface="+mn-ea"/>
                <a:cs typeface="+mn-cs"/>
              </a:rPr>
              <a:t>, Ault &amp; Schuster, 2001) will be used to examine the quality in the early elementary environment focusing on developmentally appropriate practices. The APEEC uses observation as a primary source of data collection and contains items on the subscales of physical environment, instructional context and social context.</a:t>
            </a:r>
          </a:p>
          <a:p>
            <a:endParaRPr lang="en-US" dirty="0"/>
          </a:p>
          <a:p>
            <a:r>
              <a:rPr lang="en-US" dirty="0"/>
              <a:t>Note: ECERS-3 relative to ECERS-R: does away with substantial</a:t>
            </a:r>
            <a:r>
              <a:rPr lang="en-US" baseline="0" dirty="0"/>
              <a:t> part of the day requirements</a:t>
            </a:r>
            <a:r>
              <a:rPr lang="en-US" dirty="0"/>
              <a:t>, relies solely</a:t>
            </a:r>
            <a:r>
              <a:rPr lang="en-US" baseline="0" dirty="0"/>
              <a:t> on observation, limited to 3hrs and not dependent on program length, increased emphasis on some content and interactions &amp; dropped the parents and staff portion.</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647614-D441-47A0-BC80-FFF7C6F4A9BF}" type="slidenum">
              <a:rPr kumimoji="0" lang="es-C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s-C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131379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nSpc>
                <a:spcPct val="115000"/>
              </a:lnSpc>
              <a:spcBef>
                <a:spcPts val="0"/>
              </a:spcBef>
              <a:spcAft>
                <a:spcPts val="1000"/>
              </a:spcAft>
              <a:buFont typeface="Arial" pitchFamily="34" charset="0"/>
              <a:buChar char="•"/>
            </a:pPr>
            <a:r>
              <a:rPr lang="en-US" sz="1200" dirty="0">
                <a:effectLst/>
                <a:latin typeface="+mn-lt"/>
                <a:ea typeface="Calibri"/>
                <a:cs typeface="Times New Roman"/>
              </a:rPr>
              <a:t>The CLASS is an observational system that assesses classroom practices in preschool and kindergarten by measuring the interactions between students and adults. The CLASS uses a 7-point Likert-scale, for which a score of 1 or 2 indicates low quality, a score of 3, 4 and 5 indicates mid quality, and a score of 6 or 7 indicates high quality.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Score patterns resemble findings from the National Overview of CLASS in Pre-K classrooms in 2015 (OHS, 2015). The highest scores are prevalent in the domain of Emotional Supports, with a national mean of 6.03, mid-high scores in the Classroom Organization section with a national mean of 5.80, and low scores in the Instructional Support domain with a national mean of 2.88.</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 indicates statistically </a:t>
            </a:r>
            <a:r>
              <a:rPr lang="en-US" sz="1200" kern="1200" dirty="0" err="1">
                <a:solidFill>
                  <a:schemeClr val="tx1"/>
                </a:solidFill>
                <a:effectLst/>
                <a:latin typeface="+mn-lt"/>
                <a:ea typeface="+mn-ea"/>
                <a:cs typeface="+mn-cs"/>
              </a:rPr>
              <a:t>significat</a:t>
            </a:r>
            <a:r>
              <a:rPr lang="en-US" sz="1200" kern="1200" dirty="0">
                <a:solidFill>
                  <a:schemeClr val="tx1"/>
                </a:solidFill>
                <a:effectLst/>
                <a:latin typeface="+mn-lt"/>
                <a:ea typeface="+mn-ea"/>
                <a:cs typeface="+mn-cs"/>
              </a:rPr>
              <a:t> growth from last year</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647614-D441-47A0-BC80-FFF7C6F4A9BF}" type="slidenum">
              <a:rPr kumimoji="0" lang="es-C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s-C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768891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Year 3 Data </a:t>
            </a:r>
          </a:p>
          <a:p>
            <a:pPr marL="171450" indent="-171450">
              <a:buFont typeface="Arial" panose="020B0604020202020204" pitchFamily="34" charset="0"/>
              <a:buChar char="•"/>
            </a:pPr>
            <a:r>
              <a:rPr lang="en-US" dirty="0">
                <a:solidFill>
                  <a:srgbClr val="FF0000"/>
                </a:solidFill>
              </a:rPr>
              <a:t>93.3%% classrooms scored above a 5</a:t>
            </a:r>
          </a:p>
          <a:p>
            <a:pPr marL="171450" indent="-171450">
              <a:buFont typeface="Arial" panose="020B0604020202020204" pitchFamily="34" charset="0"/>
              <a:buChar char="•"/>
            </a:pPr>
            <a:r>
              <a:rPr lang="en-US" dirty="0"/>
              <a:t>Statistically</a:t>
            </a:r>
            <a:r>
              <a:rPr lang="en-US" baseline="0" dirty="0"/>
              <a:t> significant increase year 1 to 2 and to 3</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647614-D441-47A0-BC80-FFF7C6F4A9BF}" type="slidenum">
              <a:rPr kumimoji="0" lang="es-C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s-C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363904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Year 3 Data </a:t>
            </a:r>
          </a:p>
          <a:p>
            <a:pPr marL="171450" indent="-171450">
              <a:buFont typeface="Arial" panose="020B0604020202020204" pitchFamily="34" charset="0"/>
              <a:buChar char="•"/>
            </a:pPr>
            <a:r>
              <a:rPr lang="en-US" dirty="0">
                <a:solidFill>
                  <a:srgbClr val="FF0000"/>
                </a:solidFill>
              </a:rPr>
              <a:t>83.3% classrooms scored above a 5</a:t>
            </a:r>
          </a:p>
          <a:p>
            <a:pPr marL="171450" indent="-171450">
              <a:buFont typeface="Arial" panose="020B0604020202020204" pitchFamily="34" charset="0"/>
              <a:buChar char="•"/>
            </a:pPr>
            <a:r>
              <a:rPr lang="en-US" dirty="0"/>
              <a:t>Statistically</a:t>
            </a:r>
            <a:r>
              <a:rPr lang="en-US" baseline="0" dirty="0"/>
              <a:t> significant increase year 2 to 3</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647614-D441-47A0-BC80-FFF7C6F4A9BF}" type="slidenum">
              <a:rPr kumimoji="0" lang="es-C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s-C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37272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Year 3 Data </a:t>
            </a:r>
          </a:p>
          <a:p>
            <a:pPr marL="171450" indent="-171450">
              <a:buFont typeface="Arial" panose="020B0604020202020204" pitchFamily="34" charset="0"/>
              <a:buChar char="•"/>
            </a:pPr>
            <a:r>
              <a:rPr lang="en-US" dirty="0">
                <a:solidFill>
                  <a:srgbClr val="FF0000"/>
                </a:solidFill>
              </a:rPr>
              <a:t>33.3% classrooms scored above a</a:t>
            </a:r>
            <a:r>
              <a:rPr lang="en-US" baseline="0" dirty="0">
                <a:solidFill>
                  <a:srgbClr val="FF0000"/>
                </a:solidFill>
              </a:rPr>
              <a:t> 3</a:t>
            </a:r>
          </a:p>
          <a:p>
            <a:pPr marL="171450" indent="-171450">
              <a:buFont typeface="Arial" panose="020B0604020202020204" pitchFamily="34" charset="0"/>
              <a:buChar char="•"/>
            </a:pPr>
            <a:r>
              <a:rPr lang="en-US" baseline="0" dirty="0">
                <a:solidFill>
                  <a:srgbClr val="FF0000"/>
                </a:solidFill>
              </a:rPr>
              <a:t>Distribution is stagnant</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647614-D441-47A0-BC80-FFF7C6F4A9BF}" type="slidenum">
              <a:rPr kumimoji="0" lang="es-C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s-C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481333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Yr3</a:t>
            </a:r>
            <a:r>
              <a:rPr lang="en-US" baseline="0" dirty="0"/>
              <a:t> classroom report goes into the weaknesses here.</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3BBE3D3-7D2E-417B-B59B-520C7DE386F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282489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Areas for improvement in terms of instructional supports and learning activities:</a:t>
            </a:r>
          </a:p>
          <a:p>
            <a:pPr marL="171450" indent="-171450">
              <a:buFont typeface="Arial" panose="020B0604020202020204" pitchFamily="34" charset="0"/>
              <a:buChar char="•"/>
            </a:pPr>
            <a:r>
              <a:rPr lang="en-US" dirty="0"/>
              <a:t>Learning centers</a:t>
            </a:r>
          </a:p>
          <a:p>
            <a:pPr marL="171450" indent="-171450">
              <a:buFont typeface="Arial" panose="020B0604020202020204" pitchFamily="34" charset="0"/>
              <a:buChar char="•"/>
            </a:pPr>
            <a:r>
              <a:rPr lang="en-US" dirty="0"/>
              <a:t>Teacher’s role in learning centers, timing and </a:t>
            </a:r>
            <a:r>
              <a:rPr lang="en-US" dirty="0" err="1"/>
              <a:t>accesibility</a:t>
            </a:r>
            <a:endParaRPr lang="en-US" dirty="0"/>
          </a:p>
          <a:p>
            <a:pPr marL="171450" indent="-171450">
              <a:buFont typeface="Arial" panose="020B0604020202020204" pitchFamily="34" charset="0"/>
              <a:buChar char="•"/>
            </a:pPr>
            <a:r>
              <a:rPr lang="en-US" dirty="0"/>
              <a:t>Teacher’s use of discussions to stimulate reasoning</a:t>
            </a:r>
            <a:r>
              <a:rPr lang="en-US" baseline="0" dirty="0"/>
              <a:t> and analysis</a:t>
            </a:r>
          </a:p>
          <a:p>
            <a:pPr marL="171450" indent="-171450">
              <a:buFont typeface="Arial" panose="020B0604020202020204" pitchFamily="34" charset="0"/>
              <a:buChar char="•"/>
            </a:pPr>
            <a:r>
              <a:rPr lang="en-US" baseline="0" dirty="0"/>
              <a:t>Teacher’s presentation of questions and promotion of problem solving  and thought processing – metacognition</a:t>
            </a:r>
          </a:p>
          <a:p>
            <a:pPr marL="171450" indent="-171450">
              <a:buFont typeface="Arial" panose="020B0604020202020204" pitchFamily="34" charset="0"/>
              <a:buChar char="•"/>
            </a:pPr>
            <a:r>
              <a:rPr lang="en-US" baseline="0" dirty="0"/>
              <a:t>Handwashing and USDA meal guidelines for personal care routines</a:t>
            </a:r>
          </a:p>
          <a:p>
            <a:pPr marL="171450" indent="-171450">
              <a:buFont typeface="Arial" panose="020B0604020202020204" pitchFamily="34" charset="0"/>
              <a:buChar char="•"/>
            </a:pPr>
            <a:r>
              <a:rPr lang="en-US" baseline="0" dirty="0"/>
              <a:t>Gross motor timing and access. Not seen as available. Not cutting down on the 30 </a:t>
            </a:r>
            <a:r>
              <a:rPr lang="en-US" baseline="0" dirty="0" err="1"/>
              <a:t>mins</a:t>
            </a:r>
            <a:r>
              <a:rPr lang="en-US" baseline="0" dirty="0"/>
              <a:t> regardless of whether. And gross motor equipment. This for Space </a:t>
            </a:r>
            <a:r>
              <a:rPr lang="en-US" baseline="0"/>
              <a:t>and furnishings.</a:t>
            </a:r>
            <a:endParaRPr lang="en-US" baseline="0" dirty="0"/>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647614-D441-47A0-BC80-FFF7C6F4A9BF}" type="slidenum">
              <a:rPr kumimoji="0" lang="es-C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s-C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4406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1706" y="3446397"/>
            <a:ext cx="11834447" cy="1713781"/>
          </a:xfrm>
        </p:spPr>
        <p:txBody>
          <a:bodyPr anchor="b"/>
          <a:lstStyle>
            <a:lvl1pPr algn="ctr">
              <a:defRPr sz="6000">
                <a:solidFill>
                  <a:schemeClr val="bg1"/>
                </a:solidFill>
                <a:latin typeface="Vollkorn" charset="0"/>
                <a:ea typeface="Vollkorn" charset="0"/>
                <a:cs typeface="Vollkorn" charset="0"/>
              </a:defRPr>
            </a:lvl1pPr>
          </a:lstStyle>
          <a:p>
            <a:r>
              <a:rPr lang="en-US"/>
              <a:t>Click to edit Master title style</a:t>
            </a:r>
          </a:p>
        </p:txBody>
      </p:sp>
      <p:sp>
        <p:nvSpPr>
          <p:cNvPr id="3" name="Subtitle 2"/>
          <p:cNvSpPr>
            <a:spLocks noGrp="1"/>
          </p:cNvSpPr>
          <p:nvPr>
            <p:ph type="subTitle" idx="1"/>
          </p:nvPr>
        </p:nvSpPr>
        <p:spPr>
          <a:xfrm>
            <a:off x="2661136" y="5292661"/>
            <a:ext cx="6875585" cy="416477"/>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4727575" y="5842000"/>
            <a:ext cx="2743200" cy="365125"/>
          </a:xfrm>
          <a:prstGeom prst="rect">
            <a:avLst/>
          </a:prstGeom>
        </p:spPr>
        <p:txBody>
          <a:bodyPr/>
          <a:lstStyle>
            <a:lvl1pPr algn="ctr" eaLnBrk="1" fontAlgn="auto" hangingPunct="1">
              <a:spcBef>
                <a:spcPts val="0"/>
              </a:spcBef>
              <a:spcAft>
                <a:spcPts val="0"/>
              </a:spcAft>
              <a:defRPr sz="1600" i="1">
                <a:solidFill>
                  <a:schemeClr val="bg1"/>
                </a:solidFill>
                <a:latin typeface="+mn-lt"/>
              </a:defRPr>
            </a:lvl1pPr>
          </a:lstStyle>
          <a:p>
            <a:pPr>
              <a:defRPr/>
            </a:pPr>
            <a:endParaRPr lang="en-US"/>
          </a:p>
        </p:txBody>
      </p:sp>
    </p:spTree>
    <p:extLst>
      <p:ext uri="{BB962C8B-B14F-4D97-AF65-F5344CB8AC3E}">
        <p14:creationId xmlns:p14="http://schemas.microsoft.com/office/powerpoint/2010/main" val="2275798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EC6B4B63-22F1-42BF-B63F-52EB2219B80E}" type="slidenum">
              <a:rPr lang="en-US"/>
              <a:pPr>
                <a:defRPr/>
              </a:pPr>
              <a:t>‹#›</a:t>
            </a:fld>
            <a:endParaRPr lang="en-US"/>
          </a:p>
        </p:txBody>
      </p:sp>
    </p:spTree>
    <p:extLst>
      <p:ext uri="{BB962C8B-B14F-4D97-AF65-F5344CB8AC3E}">
        <p14:creationId xmlns:p14="http://schemas.microsoft.com/office/powerpoint/2010/main" val="3489340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39589" y="365125"/>
            <a:ext cx="2628900" cy="547296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65125"/>
            <a:ext cx="8529989" cy="54729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83DFBC48-C1A2-4337-8D0D-AAF5C8D7286D}" type="slidenum">
              <a:rPr lang="en-US"/>
              <a:pPr>
                <a:defRPr/>
              </a:pPr>
              <a:t>‹#›</a:t>
            </a:fld>
            <a:endParaRPr lang="en-US"/>
          </a:p>
        </p:txBody>
      </p:sp>
    </p:spTree>
    <p:extLst>
      <p:ext uri="{BB962C8B-B14F-4D97-AF65-F5344CB8AC3E}">
        <p14:creationId xmlns:p14="http://schemas.microsoft.com/office/powerpoint/2010/main" val="3554034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1706" y="3446397"/>
            <a:ext cx="11834447" cy="1713781"/>
          </a:xfrm>
        </p:spPr>
        <p:txBody>
          <a:bodyPr anchor="b"/>
          <a:lstStyle>
            <a:lvl1pPr algn="ctr">
              <a:defRPr sz="6000">
                <a:solidFill>
                  <a:schemeClr val="bg1"/>
                </a:solidFill>
                <a:latin typeface="Vollkorn" charset="0"/>
                <a:ea typeface="Vollkorn" charset="0"/>
                <a:cs typeface="Vollkorn" charset="0"/>
              </a:defRPr>
            </a:lvl1pPr>
          </a:lstStyle>
          <a:p>
            <a:r>
              <a:rPr lang="en-US" dirty="0"/>
              <a:t>Click to edit Master title style</a:t>
            </a:r>
          </a:p>
        </p:txBody>
      </p:sp>
      <p:sp>
        <p:nvSpPr>
          <p:cNvPr id="3" name="Subtitle 2"/>
          <p:cNvSpPr>
            <a:spLocks noGrp="1"/>
          </p:cNvSpPr>
          <p:nvPr>
            <p:ph type="subTitle" idx="1"/>
          </p:nvPr>
        </p:nvSpPr>
        <p:spPr>
          <a:xfrm>
            <a:off x="2661136" y="5292661"/>
            <a:ext cx="6875585" cy="416477"/>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4727328" y="5841621"/>
            <a:ext cx="2743200" cy="365125"/>
          </a:xfrm>
          <a:prstGeom prst="rect">
            <a:avLst/>
          </a:prstGeom>
        </p:spPr>
        <p:txBody>
          <a:bodyPr/>
          <a:lstStyle>
            <a:lvl1pPr algn="ctr">
              <a:defRPr sz="1600" i="1">
                <a:solidFill>
                  <a:schemeClr val="bg1"/>
                </a:solidFill>
              </a:defRPr>
            </a:lvl1pPr>
          </a:lstStyle>
          <a:p>
            <a:endParaRPr lang="en-US"/>
          </a:p>
        </p:txBody>
      </p:sp>
    </p:spTree>
    <p:extLst>
      <p:ext uri="{BB962C8B-B14F-4D97-AF65-F5344CB8AC3E}">
        <p14:creationId xmlns:p14="http://schemas.microsoft.com/office/powerpoint/2010/main" val="27691238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735614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75138" y="1709740"/>
            <a:ext cx="1139335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375139" y="4589466"/>
            <a:ext cx="11393350" cy="932104"/>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40962985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98585" y="1778733"/>
            <a:ext cx="5486400" cy="3965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83569" y="1778733"/>
            <a:ext cx="5484919" cy="3965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29411798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98585" y="1681163"/>
            <a:ext cx="548603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98585" y="2505075"/>
            <a:ext cx="5486033" cy="33212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83569" y="1681163"/>
            <a:ext cx="548640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83569" y="2505075"/>
            <a:ext cx="5486403" cy="33212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16630861-4318-414B-8E21-CA5F03E7BD41}" type="slidenum">
              <a:rPr lang="en-US" smtClean="0"/>
              <a:t>‹#›</a:t>
            </a:fld>
            <a:endParaRPr lang="en-US"/>
          </a:p>
        </p:txBody>
      </p:sp>
      <p:sp>
        <p:nvSpPr>
          <p:cNvPr id="11" name="Title 1"/>
          <p:cNvSpPr>
            <a:spLocks noGrp="1"/>
          </p:cNvSpPr>
          <p:nvPr>
            <p:ph type="title"/>
          </p:nvPr>
        </p:nvSpPr>
        <p:spPr>
          <a:xfrm>
            <a:off x="398585" y="143746"/>
            <a:ext cx="11369903" cy="1400159"/>
          </a:xfrm>
        </p:spPr>
        <p:txBody>
          <a:bodyPr/>
          <a:lstStyle/>
          <a:p>
            <a:r>
              <a:rPr lang="en-US"/>
              <a:t>Click to edit Master title style</a:t>
            </a:r>
          </a:p>
        </p:txBody>
      </p:sp>
    </p:spTree>
    <p:extLst>
      <p:ext uri="{BB962C8B-B14F-4D97-AF65-F5344CB8AC3E}">
        <p14:creationId xmlns:p14="http://schemas.microsoft.com/office/powerpoint/2010/main" val="23736566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18673136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16943826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5477" y="457200"/>
            <a:ext cx="4572733"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334000" y="987427"/>
            <a:ext cx="6434488"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45477" y="2057400"/>
            <a:ext cx="457273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541908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B6F4DC3A-3AAE-47DF-B708-B71355EDCBB4}" type="slidenum">
              <a:rPr lang="en-US"/>
              <a:pPr>
                <a:defRPr/>
              </a:pPr>
              <a:t>‹#›</a:t>
            </a:fld>
            <a:endParaRPr lang="en-US"/>
          </a:p>
        </p:txBody>
      </p:sp>
    </p:spTree>
    <p:extLst>
      <p:ext uri="{BB962C8B-B14F-4D97-AF65-F5344CB8AC3E}">
        <p14:creationId xmlns:p14="http://schemas.microsoft.com/office/powerpoint/2010/main" val="2307857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334000" y="987429"/>
            <a:ext cx="6434488"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7" name="Slide Number Placeholder 6"/>
          <p:cNvSpPr>
            <a:spLocks noGrp="1"/>
          </p:cNvSpPr>
          <p:nvPr>
            <p:ph type="sldNum" sz="quarter" idx="12"/>
          </p:nvPr>
        </p:nvSpPr>
        <p:spPr/>
        <p:txBody>
          <a:bodyPr/>
          <a:lstStyle/>
          <a:p>
            <a:fld id="{16630861-4318-414B-8E21-CA5F03E7BD41}" type="slidenum">
              <a:rPr lang="en-US" smtClean="0"/>
              <a:t>‹#›</a:t>
            </a:fld>
            <a:endParaRPr lang="en-US"/>
          </a:p>
        </p:txBody>
      </p:sp>
      <p:sp>
        <p:nvSpPr>
          <p:cNvPr id="10" name="Title 1"/>
          <p:cNvSpPr>
            <a:spLocks noGrp="1"/>
          </p:cNvSpPr>
          <p:nvPr>
            <p:ph type="title"/>
          </p:nvPr>
        </p:nvSpPr>
        <p:spPr>
          <a:xfrm>
            <a:off x="445477" y="457200"/>
            <a:ext cx="4572733" cy="1600200"/>
          </a:xfrm>
        </p:spPr>
        <p:txBody>
          <a:bodyPr anchor="b"/>
          <a:lstStyle>
            <a:lvl1pPr>
              <a:defRPr sz="3200"/>
            </a:lvl1pPr>
          </a:lstStyle>
          <a:p>
            <a:r>
              <a:rPr lang="en-US"/>
              <a:t>Click to edit Master title style</a:t>
            </a:r>
          </a:p>
        </p:txBody>
      </p:sp>
      <p:sp>
        <p:nvSpPr>
          <p:cNvPr id="11" name="Text Placeholder 3"/>
          <p:cNvSpPr>
            <a:spLocks noGrp="1"/>
          </p:cNvSpPr>
          <p:nvPr>
            <p:ph type="body" sz="half" idx="2"/>
          </p:nvPr>
        </p:nvSpPr>
        <p:spPr>
          <a:xfrm>
            <a:off x="445477" y="2057400"/>
            <a:ext cx="457273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6934104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29703490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39589" y="365125"/>
            <a:ext cx="2628900" cy="547296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65125"/>
            <a:ext cx="8529989" cy="54729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42509147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r>
              <a:rPr lang="en-US"/>
              <a:t>Click to edit Master title style</a:t>
            </a:r>
            <a:endParaRPr/>
          </a:p>
        </p:txBody>
      </p:sp>
      <p:sp>
        <p:nvSpPr>
          <p:cNvPr id="19" name="Shape 19"/>
          <p:cNvSpPr>
            <a:spLocks noGrp="1"/>
          </p:cNvSpPr>
          <p:nvPr>
            <p:ph type="body" idx="1"/>
          </p:nvPr>
        </p:nvSpPr>
        <p:spPr>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Tree>
    <p:extLst>
      <p:ext uri="{BB962C8B-B14F-4D97-AF65-F5344CB8AC3E}">
        <p14:creationId xmlns:p14="http://schemas.microsoft.com/office/powerpoint/2010/main" val="561885607"/>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75138" y="1709740"/>
            <a:ext cx="1139335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375139" y="4589466"/>
            <a:ext cx="11393350" cy="932104"/>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BA34E5E8-D2B3-48C4-A9C5-908FFAA8EFBD}" type="slidenum">
              <a:rPr lang="en-US"/>
              <a:pPr>
                <a:defRPr/>
              </a:pPr>
              <a:t>‹#›</a:t>
            </a:fld>
            <a:endParaRPr lang="en-US"/>
          </a:p>
        </p:txBody>
      </p:sp>
    </p:spTree>
    <p:extLst>
      <p:ext uri="{BB962C8B-B14F-4D97-AF65-F5344CB8AC3E}">
        <p14:creationId xmlns:p14="http://schemas.microsoft.com/office/powerpoint/2010/main" val="828439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98585" y="1778733"/>
            <a:ext cx="5486400" cy="3965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83569" y="1778733"/>
            <a:ext cx="5484919" cy="3965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lvl1pPr>
          </a:lstStyle>
          <a:p>
            <a:pPr>
              <a:defRPr/>
            </a:pPr>
            <a:fld id="{2CA404FD-8D2C-408A-8A5B-313ADCE03427}" type="slidenum">
              <a:rPr lang="en-US"/>
              <a:pPr>
                <a:defRPr/>
              </a:pPr>
              <a:t>‹#›</a:t>
            </a:fld>
            <a:endParaRPr lang="en-US"/>
          </a:p>
        </p:txBody>
      </p:sp>
    </p:spTree>
    <p:extLst>
      <p:ext uri="{BB962C8B-B14F-4D97-AF65-F5344CB8AC3E}">
        <p14:creationId xmlns:p14="http://schemas.microsoft.com/office/powerpoint/2010/main" val="213004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98585" y="1681163"/>
            <a:ext cx="548603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98585" y="2505075"/>
            <a:ext cx="5486033" cy="33212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83569" y="1681163"/>
            <a:ext cx="548640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83569" y="2505075"/>
            <a:ext cx="5486403" cy="33212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1"/>
          <p:cNvSpPr>
            <a:spLocks noGrp="1"/>
          </p:cNvSpPr>
          <p:nvPr>
            <p:ph type="title"/>
          </p:nvPr>
        </p:nvSpPr>
        <p:spPr>
          <a:xfrm>
            <a:off x="398585" y="143746"/>
            <a:ext cx="11369903" cy="1400159"/>
          </a:xfrm>
        </p:spPr>
        <p:txBody>
          <a:bodyPr/>
          <a:lstStyle/>
          <a:p>
            <a:r>
              <a:rPr lang="en-US"/>
              <a:t>Click to edit Master title style</a:t>
            </a:r>
          </a:p>
        </p:txBody>
      </p:sp>
      <p:sp>
        <p:nvSpPr>
          <p:cNvPr id="7" name="Slide Number Placeholder 5"/>
          <p:cNvSpPr>
            <a:spLocks noGrp="1"/>
          </p:cNvSpPr>
          <p:nvPr>
            <p:ph type="sldNum" sz="quarter" idx="10"/>
          </p:nvPr>
        </p:nvSpPr>
        <p:spPr/>
        <p:txBody>
          <a:bodyPr/>
          <a:lstStyle>
            <a:lvl1pPr>
              <a:defRPr/>
            </a:lvl1pPr>
          </a:lstStyle>
          <a:p>
            <a:pPr>
              <a:defRPr/>
            </a:pPr>
            <a:fld id="{7FF1FEA0-D04D-4664-8D7C-956252F3ACA7}" type="slidenum">
              <a:rPr lang="en-US"/>
              <a:pPr>
                <a:defRPr/>
              </a:pPr>
              <a:t>‹#›</a:t>
            </a:fld>
            <a:endParaRPr lang="en-US"/>
          </a:p>
        </p:txBody>
      </p:sp>
    </p:spTree>
    <p:extLst>
      <p:ext uri="{BB962C8B-B14F-4D97-AF65-F5344CB8AC3E}">
        <p14:creationId xmlns:p14="http://schemas.microsoft.com/office/powerpoint/2010/main" val="2494284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6A007AE6-190F-4396-B3CD-C00EE63A77A7}" type="slidenum">
              <a:rPr lang="en-US"/>
              <a:pPr>
                <a:defRPr/>
              </a:pPr>
              <a:t>‹#›</a:t>
            </a:fld>
            <a:endParaRPr lang="en-US"/>
          </a:p>
        </p:txBody>
      </p:sp>
    </p:spTree>
    <p:extLst>
      <p:ext uri="{BB962C8B-B14F-4D97-AF65-F5344CB8AC3E}">
        <p14:creationId xmlns:p14="http://schemas.microsoft.com/office/powerpoint/2010/main" val="3247982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68DB8510-3E9F-4365-9B10-1A4EC89767F0}" type="slidenum">
              <a:rPr lang="en-US"/>
              <a:pPr>
                <a:defRPr/>
              </a:pPr>
              <a:t>‹#›</a:t>
            </a:fld>
            <a:endParaRPr lang="en-US"/>
          </a:p>
        </p:txBody>
      </p:sp>
    </p:spTree>
    <p:extLst>
      <p:ext uri="{BB962C8B-B14F-4D97-AF65-F5344CB8AC3E}">
        <p14:creationId xmlns:p14="http://schemas.microsoft.com/office/powerpoint/2010/main" val="2688372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5477" y="457200"/>
            <a:ext cx="4572733"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334000" y="987427"/>
            <a:ext cx="6434488"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45477" y="2057400"/>
            <a:ext cx="457273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9C321224-6B1D-4DF0-8AF4-59E43BD3F21D}" type="slidenum">
              <a:rPr lang="en-US"/>
              <a:pPr>
                <a:defRPr/>
              </a:pPr>
              <a:t>‹#›</a:t>
            </a:fld>
            <a:endParaRPr lang="en-US"/>
          </a:p>
        </p:txBody>
      </p:sp>
    </p:spTree>
    <p:extLst>
      <p:ext uri="{BB962C8B-B14F-4D97-AF65-F5344CB8AC3E}">
        <p14:creationId xmlns:p14="http://schemas.microsoft.com/office/powerpoint/2010/main" val="242691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334000" y="987429"/>
            <a:ext cx="6434488"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10" name="Title 1"/>
          <p:cNvSpPr>
            <a:spLocks noGrp="1"/>
          </p:cNvSpPr>
          <p:nvPr>
            <p:ph type="title"/>
          </p:nvPr>
        </p:nvSpPr>
        <p:spPr>
          <a:xfrm>
            <a:off x="445477" y="457200"/>
            <a:ext cx="4572733" cy="1600200"/>
          </a:xfrm>
        </p:spPr>
        <p:txBody>
          <a:bodyPr anchor="b"/>
          <a:lstStyle>
            <a:lvl1pPr>
              <a:defRPr sz="3200"/>
            </a:lvl1pPr>
          </a:lstStyle>
          <a:p>
            <a:r>
              <a:rPr lang="en-US"/>
              <a:t>Click to edit Master title style</a:t>
            </a:r>
          </a:p>
        </p:txBody>
      </p:sp>
      <p:sp>
        <p:nvSpPr>
          <p:cNvPr id="11" name="Text Placeholder 3"/>
          <p:cNvSpPr>
            <a:spLocks noGrp="1"/>
          </p:cNvSpPr>
          <p:nvPr>
            <p:ph type="body" sz="half" idx="2"/>
          </p:nvPr>
        </p:nvSpPr>
        <p:spPr>
          <a:xfrm>
            <a:off x="445477" y="2057400"/>
            <a:ext cx="457273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9AEAA1BA-B94D-4873-86B2-4A41BB7F32A1}" type="slidenum">
              <a:rPr lang="en-US"/>
              <a:pPr>
                <a:defRPr/>
              </a:pPr>
              <a:t>‹#›</a:t>
            </a:fld>
            <a:endParaRPr lang="en-US"/>
          </a:p>
        </p:txBody>
      </p:sp>
    </p:spTree>
    <p:extLst>
      <p:ext uri="{BB962C8B-B14F-4D97-AF65-F5344CB8AC3E}">
        <p14:creationId xmlns:p14="http://schemas.microsoft.com/office/powerpoint/2010/main" val="1333740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98463" y="144463"/>
            <a:ext cx="11369675"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398463" y="1724025"/>
            <a:ext cx="11369675" cy="414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p:cNvSpPr>
            <a:spLocks noGrp="1"/>
          </p:cNvSpPr>
          <p:nvPr>
            <p:ph type="sldNum" sz="quarter" idx="4"/>
          </p:nvPr>
        </p:nvSpPr>
        <p:spPr>
          <a:xfrm>
            <a:off x="10596563" y="6356350"/>
            <a:ext cx="1171575" cy="365125"/>
          </a:xfrm>
          <a:prstGeom prst="rect">
            <a:avLst/>
          </a:prstGeom>
        </p:spPr>
        <p:txBody>
          <a:bodyPr vert="horz" lIns="91440" tIns="45720" rIns="91440" bIns="45720" rtlCol="0" anchor="ctr"/>
          <a:lstStyle>
            <a:lvl1pPr algn="ctr" eaLnBrk="1" fontAlgn="auto" hangingPunct="1">
              <a:spcBef>
                <a:spcPts val="0"/>
              </a:spcBef>
              <a:spcAft>
                <a:spcPts val="0"/>
              </a:spcAft>
              <a:defRPr sz="1400" b="1" i="0" smtClean="0">
                <a:solidFill>
                  <a:schemeClr val="bg1"/>
                </a:solidFill>
                <a:latin typeface="Fira Sans Ultra" charset="0"/>
                <a:ea typeface="Fira Sans Ultra" charset="0"/>
                <a:cs typeface="Fira Sans Ultra" charset="0"/>
              </a:defRPr>
            </a:lvl1pPr>
          </a:lstStyle>
          <a:p>
            <a:pPr>
              <a:defRPr/>
            </a:pPr>
            <a:fld id="{63EF1CDC-EF74-4491-AA0F-F44C8CB00647}" type="slidenum">
              <a:rPr lang="en-US"/>
              <a:pPr>
                <a:defRPr/>
              </a:pPr>
              <a:t>‹#›</a:t>
            </a:fld>
            <a:endParaRPr lang="en-US"/>
          </a:p>
        </p:txBody>
      </p:sp>
    </p:spTree>
    <p:extLst>
      <p:ext uri="{BB962C8B-B14F-4D97-AF65-F5344CB8AC3E}">
        <p14:creationId xmlns:p14="http://schemas.microsoft.com/office/powerpoint/2010/main" val="7385140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p:txStyles>
    <p:titleStyle>
      <a:lvl1pPr algn="l" rtl="0" fontAlgn="base">
        <a:lnSpc>
          <a:spcPct val="90000"/>
        </a:lnSpc>
        <a:spcBef>
          <a:spcPct val="0"/>
        </a:spcBef>
        <a:spcAft>
          <a:spcPct val="0"/>
        </a:spcAft>
        <a:defRPr sz="4400" kern="1200">
          <a:solidFill>
            <a:srgbClr val="004071"/>
          </a:solidFill>
          <a:latin typeface="Vollkorn" charset="0"/>
          <a:ea typeface="Vollkorn" charset="0"/>
          <a:cs typeface="Vollkorn" charset="0"/>
        </a:defRPr>
      </a:lvl1pPr>
      <a:lvl2pPr algn="l" rtl="0" fontAlgn="base">
        <a:lnSpc>
          <a:spcPct val="90000"/>
        </a:lnSpc>
        <a:spcBef>
          <a:spcPct val="0"/>
        </a:spcBef>
        <a:spcAft>
          <a:spcPct val="0"/>
        </a:spcAft>
        <a:defRPr sz="4400">
          <a:solidFill>
            <a:srgbClr val="004071"/>
          </a:solidFill>
          <a:latin typeface="Vollkorn"/>
          <a:ea typeface="Vollkorn"/>
          <a:cs typeface="Vollkorn"/>
        </a:defRPr>
      </a:lvl2pPr>
      <a:lvl3pPr algn="l" rtl="0" fontAlgn="base">
        <a:lnSpc>
          <a:spcPct val="90000"/>
        </a:lnSpc>
        <a:spcBef>
          <a:spcPct val="0"/>
        </a:spcBef>
        <a:spcAft>
          <a:spcPct val="0"/>
        </a:spcAft>
        <a:defRPr sz="4400">
          <a:solidFill>
            <a:srgbClr val="004071"/>
          </a:solidFill>
          <a:latin typeface="Vollkorn"/>
          <a:ea typeface="Vollkorn"/>
          <a:cs typeface="Vollkorn"/>
        </a:defRPr>
      </a:lvl3pPr>
      <a:lvl4pPr algn="l" rtl="0" fontAlgn="base">
        <a:lnSpc>
          <a:spcPct val="90000"/>
        </a:lnSpc>
        <a:spcBef>
          <a:spcPct val="0"/>
        </a:spcBef>
        <a:spcAft>
          <a:spcPct val="0"/>
        </a:spcAft>
        <a:defRPr sz="4400">
          <a:solidFill>
            <a:srgbClr val="004071"/>
          </a:solidFill>
          <a:latin typeface="Vollkorn"/>
          <a:ea typeface="Vollkorn"/>
          <a:cs typeface="Vollkorn"/>
        </a:defRPr>
      </a:lvl4pPr>
      <a:lvl5pPr algn="l" rtl="0" fontAlgn="base">
        <a:lnSpc>
          <a:spcPct val="90000"/>
        </a:lnSpc>
        <a:spcBef>
          <a:spcPct val="0"/>
        </a:spcBef>
        <a:spcAft>
          <a:spcPct val="0"/>
        </a:spcAft>
        <a:defRPr sz="4400">
          <a:solidFill>
            <a:srgbClr val="004071"/>
          </a:solidFill>
          <a:latin typeface="Vollkorn"/>
          <a:ea typeface="Vollkorn"/>
          <a:cs typeface="Vollkorn"/>
        </a:defRPr>
      </a:lvl5pPr>
      <a:lvl6pPr marL="457200" algn="l" rtl="0" fontAlgn="base">
        <a:lnSpc>
          <a:spcPct val="90000"/>
        </a:lnSpc>
        <a:spcBef>
          <a:spcPct val="0"/>
        </a:spcBef>
        <a:spcAft>
          <a:spcPct val="0"/>
        </a:spcAft>
        <a:defRPr sz="4400">
          <a:solidFill>
            <a:srgbClr val="004071"/>
          </a:solidFill>
          <a:latin typeface="Vollkorn"/>
          <a:ea typeface="Vollkorn"/>
          <a:cs typeface="Vollkorn"/>
        </a:defRPr>
      </a:lvl6pPr>
      <a:lvl7pPr marL="914400" algn="l" rtl="0" fontAlgn="base">
        <a:lnSpc>
          <a:spcPct val="90000"/>
        </a:lnSpc>
        <a:spcBef>
          <a:spcPct val="0"/>
        </a:spcBef>
        <a:spcAft>
          <a:spcPct val="0"/>
        </a:spcAft>
        <a:defRPr sz="4400">
          <a:solidFill>
            <a:srgbClr val="004071"/>
          </a:solidFill>
          <a:latin typeface="Vollkorn"/>
          <a:ea typeface="Vollkorn"/>
          <a:cs typeface="Vollkorn"/>
        </a:defRPr>
      </a:lvl7pPr>
      <a:lvl8pPr marL="1371600" algn="l" rtl="0" fontAlgn="base">
        <a:lnSpc>
          <a:spcPct val="90000"/>
        </a:lnSpc>
        <a:spcBef>
          <a:spcPct val="0"/>
        </a:spcBef>
        <a:spcAft>
          <a:spcPct val="0"/>
        </a:spcAft>
        <a:defRPr sz="4400">
          <a:solidFill>
            <a:srgbClr val="004071"/>
          </a:solidFill>
          <a:latin typeface="Vollkorn"/>
          <a:ea typeface="Vollkorn"/>
          <a:cs typeface="Vollkorn"/>
        </a:defRPr>
      </a:lvl8pPr>
      <a:lvl9pPr marL="1828800" algn="l" rtl="0" fontAlgn="base">
        <a:lnSpc>
          <a:spcPct val="90000"/>
        </a:lnSpc>
        <a:spcBef>
          <a:spcPct val="0"/>
        </a:spcBef>
        <a:spcAft>
          <a:spcPct val="0"/>
        </a:spcAft>
        <a:defRPr sz="4400">
          <a:solidFill>
            <a:srgbClr val="004071"/>
          </a:solidFill>
          <a:latin typeface="Vollkorn"/>
          <a:ea typeface="Vollkorn"/>
          <a:cs typeface="Vollkorn"/>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rgbClr val="60636B"/>
          </a:solidFill>
          <a:latin typeface="Fira Sans" charset="0"/>
          <a:ea typeface="Fira Sans" charset="0"/>
          <a:cs typeface="Fira Sans" charset="0"/>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rgbClr val="60636B"/>
          </a:solidFill>
          <a:latin typeface="Fira Sans" charset="0"/>
          <a:ea typeface="Fira Sans" charset="0"/>
          <a:cs typeface="Fira Sans" charset="0"/>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rgbClr val="60636B"/>
          </a:solidFill>
          <a:latin typeface="Fira Sans" charset="0"/>
          <a:ea typeface="Fira Sans" charset="0"/>
          <a:cs typeface="Fira Sans" charset="0"/>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rgbClr val="60636B"/>
          </a:solidFill>
          <a:latin typeface="Fira Sans" charset="0"/>
          <a:ea typeface="Fira Sans" charset="0"/>
          <a:cs typeface="Fira Sans" charset="0"/>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rgbClr val="60636B"/>
          </a:solidFill>
          <a:latin typeface="Fira Sans" charset="0"/>
          <a:ea typeface="Fira Sans" charset="0"/>
          <a:cs typeface="Fira Sans"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8585" y="143746"/>
            <a:ext cx="11369903" cy="140015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98585" y="1723293"/>
            <a:ext cx="11369903" cy="414996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10596181" y="6356352"/>
            <a:ext cx="1172307" cy="365125"/>
          </a:xfrm>
          <a:prstGeom prst="rect">
            <a:avLst/>
          </a:prstGeom>
        </p:spPr>
        <p:txBody>
          <a:bodyPr vert="horz" lIns="91440" tIns="45720" rIns="91440" bIns="45720" rtlCol="0" anchor="ctr"/>
          <a:lstStyle>
            <a:lvl1pPr algn="ctr">
              <a:defRPr sz="1400" b="1" i="0">
                <a:solidFill>
                  <a:schemeClr val="bg1"/>
                </a:solidFill>
                <a:latin typeface="Fira Sans Ultra" charset="0"/>
                <a:ea typeface="Fira Sans Ultra" charset="0"/>
                <a:cs typeface="Fira Sans Ultra" charset="0"/>
              </a:defRPr>
            </a:lvl1pPr>
          </a:lstStyle>
          <a:p>
            <a:fld id="{16630861-4318-414B-8E21-CA5F03E7BD41}" type="slidenum">
              <a:rPr lang="en-US" smtClean="0"/>
              <a:pPr/>
              <a:t>‹#›</a:t>
            </a:fld>
            <a:endParaRPr lang="en-US"/>
          </a:p>
        </p:txBody>
      </p:sp>
    </p:spTree>
    <p:extLst>
      <p:ext uri="{BB962C8B-B14F-4D97-AF65-F5344CB8AC3E}">
        <p14:creationId xmlns:p14="http://schemas.microsoft.com/office/powerpoint/2010/main" val="2740857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p:txStyles>
    <p:titleStyle>
      <a:lvl1pPr algn="l" defTabSz="914400" rtl="0" eaLnBrk="1" latinLnBrk="0" hangingPunct="1">
        <a:lnSpc>
          <a:spcPct val="90000"/>
        </a:lnSpc>
        <a:spcBef>
          <a:spcPct val="0"/>
        </a:spcBef>
        <a:buNone/>
        <a:defRPr sz="4400" kern="1200">
          <a:solidFill>
            <a:srgbClr val="004071"/>
          </a:solidFill>
          <a:latin typeface="Vollkorn" charset="0"/>
          <a:ea typeface="Vollkorn" charset="0"/>
          <a:cs typeface="Vollkorn" charset="0"/>
        </a:defRPr>
      </a:lvl1pPr>
    </p:titleStyle>
    <p:bodyStyle>
      <a:lvl1pPr marL="228600" indent="-228600" algn="l" defTabSz="914400" rtl="0" eaLnBrk="1" latinLnBrk="0" hangingPunct="1">
        <a:lnSpc>
          <a:spcPct val="90000"/>
        </a:lnSpc>
        <a:spcBef>
          <a:spcPts val="1000"/>
        </a:spcBef>
        <a:buFont typeface="Arial"/>
        <a:buChar char="•"/>
        <a:defRPr sz="2800" kern="1200">
          <a:solidFill>
            <a:srgbClr val="60636B"/>
          </a:solidFill>
          <a:latin typeface="Fira Sans" charset="0"/>
          <a:ea typeface="Fira Sans" charset="0"/>
          <a:cs typeface="Fira Sans" charset="0"/>
        </a:defRPr>
      </a:lvl1pPr>
      <a:lvl2pPr marL="685800" indent="-228600" algn="l" defTabSz="914400" rtl="0" eaLnBrk="1" latinLnBrk="0" hangingPunct="1">
        <a:lnSpc>
          <a:spcPct val="90000"/>
        </a:lnSpc>
        <a:spcBef>
          <a:spcPts val="500"/>
        </a:spcBef>
        <a:buFont typeface="Arial"/>
        <a:buChar char="•"/>
        <a:defRPr sz="2400" kern="1200">
          <a:solidFill>
            <a:srgbClr val="60636B"/>
          </a:solidFill>
          <a:latin typeface="Fira Sans" charset="0"/>
          <a:ea typeface="Fira Sans" charset="0"/>
          <a:cs typeface="Fira Sans" charset="0"/>
        </a:defRPr>
      </a:lvl2pPr>
      <a:lvl3pPr marL="1143000" indent="-228600" algn="l" defTabSz="914400" rtl="0" eaLnBrk="1" latinLnBrk="0" hangingPunct="1">
        <a:lnSpc>
          <a:spcPct val="90000"/>
        </a:lnSpc>
        <a:spcBef>
          <a:spcPts val="500"/>
        </a:spcBef>
        <a:buFont typeface="Arial"/>
        <a:buChar char="•"/>
        <a:defRPr sz="2000" kern="1200">
          <a:solidFill>
            <a:srgbClr val="60636B"/>
          </a:solidFill>
          <a:latin typeface="Fira Sans" charset="0"/>
          <a:ea typeface="Fira Sans" charset="0"/>
          <a:cs typeface="Fira Sans" charset="0"/>
        </a:defRPr>
      </a:lvl3pPr>
      <a:lvl4pPr marL="1600200" indent="-228600" algn="l" defTabSz="914400" rtl="0" eaLnBrk="1" latinLnBrk="0" hangingPunct="1">
        <a:lnSpc>
          <a:spcPct val="90000"/>
        </a:lnSpc>
        <a:spcBef>
          <a:spcPts val="500"/>
        </a:spcBef>
        <a:buFont typeface="Arial"/>
        <a:buChar char="•"/>
        <a:defRPr sz="1800" kern="1200">
          <a:solidFill>
            <a:srgbClr val="60636B"/>
          </a:solidFill>
          <a:latin typeface="Fira Sans" charset="0"/>
          <a:ea typeface="Fira Sans" charset="0"/>
          <a:cs typeface="Fira Sans" charset="0"/>
        </a:defRPr>
      </a:lvl4pPr>
      <a:lvl5pPr marL="2057400" indent="-228600" algn="l" defTabSz="914400" rtl="0" eaLnBrk="1" latinLnBrk="0" hangingPunct="1">
        <a:lnSpc>
          <a:spcPct val="90000"/>
        </a:lnSpc>
        <a:spcBef>
          <a:spcPts val="500"/>
        </a:spcBef>
        <a:buFont typeface="Arial"/>
        <a:buChar char="•"/>
        <a:defRPr sz="1800" kern="1200">
          <a:solidFill>
            <a:srgbClr val="60636B"/>
          </a:solidFill>
          <a:latin typeface="Fira Sans" charset="0"/>
          <a:ea typeface="Fira Sans" charset="0"/>
          <a:cs typeface="Fira Sans"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hyperlink" Target="mailto:mdellamea@k12.wv.us" TargetMode="Externa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3.xml"/><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hyperlink" Target="mailto:ctwebb@k12.wv.us" TargetMode="Externa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Date Placeholder 3"/>
          <p:cNvSpPr>
            <a:spLocks noGrp="1"/>
          </p:cNvSpPr>
          <p:nvPr>
            <p:ph type="dt" sz="quarter" idx="10"/>
          </p:nvPr>
        </p:nvSpPr>
        <p:spPr bwMode="auto">
          <a:xfrm>
            <a:off x="4159623" y="4522205"/>
            <a:ext cx="4142967" cy="39760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800" b="1" i="1"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Thursday, April 25, 2019</a:t>
            </a:r>
          </a:p>
        </p:txBody>
      </p:sp>
      <p:pic>
        <p:nvPicPr>
          <p:cNvPr id="614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9000" y="4721007"/>
            <a:ext cx="1799773" cy="1713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335380" y="4721007"/>
            <a:ext cx="2408384" cy="1713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a:extLst>
              <a:ext uri="{FF2B5EF4-FFF2-40B4-BE49-F238E27FC236}">
                <a16:creationId xmlns:a16="http://schemas.microsoft.com/office/drawing/2014/main" id="{A1E2DF17-8D02-4B41-B007-2A2665667E04}"/>
              </a:ext>
            </a:extLst>
          </p:cNvPr>
          <p:cNvSpPr>
            <a:spLocks noGrp="1"/>
          </p:cNvSpPr>
          <p:nvPr>
            <p:ph type="ctrTitle"/>
          </p:nvPr>
        </p:nvSpPr>
        <p:spPr>
          <a:xfrm>
            <a:off x="357553" y="2572109"/>
            <a:ext cx="11834447" cy="1713781"/>
          </a:xfrm>
        </p:spPr>
        <p:txBody>
          <a:bodyPr/>
          <a:lstStyle/>
          <a:p>
            <a:r>
              <a:rPr lang="en-US" dirty="0"/>
              <a:t>Higher Education Symposium</a:t>
            </a:r>
          </a:p>
        </p:txBody>
      </p:sp>
    </p:spTree>
    <p:extLst>
      <p:ext uri="{BB962C8B-B14F-4D97-AF65-F5344CB8AC3E}">
        <p14:creationId xmlns:p14="http://schemas.microsoft.com/office/powerpoint/2010/main" val="3997572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BEC8D-0E7C-4145-9465-67E696A32126}"/>
              </a:ext>
            </a:extLst>
          </p:cNvPr>
          <p:cNvSpPr>
            <a:spLocks noGrp="1"/>
          </p:cNvSpPr>
          <p:nvPr>
            <p:ph type="title"/>
          </p:nvPr>
        </p:nvSpPr>
        <p:spPr/>
        <p:txBody>
          <a:bodyPr/>
          <a:lstStyle/>
          <a:p>
            <a:r>
              <a:rPr lang="en-US" dirty="0"/>
              <a:t>CLASS Pre-K across programs</a:t>
            </a:r>
          </a:p>
        </p:txBody>
      </p:sp>
      <p:graphicFrame>
        <p:nvGraphicFramePr>
          <p:cNvPr id="4" name="Chart 3"/>
          <p:cNvGraphicFramePr/>
          <p:nvPr>
            <p:extLst/>
          </p:nvPr>
        </p:nvGraphicFramePr>
        <p:xfrm>
          <a:off x="1600200" y="1417638"/>
          <a:ext cx="8229600" cy="42211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89399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dimensions &amp; domains</a:t>
            </a:r>
          </a:p>
        </p:txBody>
      </p:sp>
      <p:graphicFrame>
        <p:nvGraphicFramePr>
          <p:cNvPr id="4" name="Content Placeholder 3"/>
          <p:cNvGraphicFramePr>
            <a:graphicFrameLocks noGrp="1"/>
          </p:cNvGraphicFramePr>
          <p:nvPr>
            <p:ph idx="1"/>
            <p:extLst/>
          </p:nvPr>
        </p:nvGraphicFramePr>
        <p:xfrm>
          <a:off x="1554480" y="1417640"/>
          <a:ext cx="8567927" cy="4288214"/>
        </p:xfrm>
        <a:graphic>
          <a:graphicData uri="http://schemas.openxmlformats.org/drawingml/2006/table">
            <a:tbl>
              <a:tblPr firstRow="1" bandRow="1">
                <a:tableStyleId>{5C22544A-7EE6-4342-B048-85BDC9FD1C3A}</a:tableStyleId>
              </a:tblPr>
              <a:tblGrid>
                <a:gridCol w="6239629">
                  <a:extLst>
                    <a:ext uri="{9D8B030D-6E8A-4147-A177-3AD203B41FA5}">
                      <a16:colId xmlns:a16="http://schemas.microsoft.com/office/drawing/2014/main" val="437907378"/>
                    </a:ext>
                  </a:extLst>
                </a:gridCol>
                <a:gridCol w="2328298">
                  <a:extLst>
                    <a:ext uri="{9D8B030D-6E8A-4147-A177-3AD203B41FA5}">
                      <a16:colId xmlns:a16="http://schemas.microsoft.com/office/drawing/2014/main" val="4213781972"/>
                    </a:ext>
                  </a:extLst>
                </a:gridCol>
              </a:tblGrid>
              <a:tr h="306301">
                <a:tc>
                  <a:txBody>
                    <a:bodyPr/>
                    <a:lstStyle/>
                    <a:p>
                      <a:pPr marL="0" marR="0">
                        <a:spcBef>
                          <a:spcPts val="0"/>
                        </a:spcBef>
                        <a:spcAft>
                          <a:spcPts val="0"/>
                        </a:spcAft>
                      </a:pPr>
                      <a:r>
                        <a:rPr lang="en-US" sz="2000">
                          <a:effectLst/>
                        </a:rPr>
                        <a:t>CLASS Dimensions and Domains</a:t>
                      </a:r>
                      <a:endParaRPr lang="en-US" sz="2400">
                        <a:solidFill>
                          <a:srgbClr val="365F91"/>
                        </a:solidFill>
                        <a:effectLst/>
                        <a:latin typeface="Times New Roman" panose="02020603050405020304" pitchFamily="18" charset="0"/>
                        <a:ea typeface="Cambria" panose="02040503050406030204" pitchFamily="18" charset="0"/>
                        <a:cs typeface="Cambria" panose="02040503050406030204" pitchFamily="18" charset="0"/>
                      </a:endParaRPr>
                    </a:p>
                  </a:txBody>
                  <a:tcPr marL="68580" marR="68580" marT="0" marB="0"/>
                </a:tc>
                <a:tc>
                  <a:txBody>
                    <a:bodyPr/>
                    <a:lstStyle/>
                    <a:p>
                      <a:pPr marL="0" marR="0" algn="ctr">
                        <a:spcBef>
                          <a:spcPts val="0"/>
                        </a:spcBef>
                        <a:spcAft>
                          <a:spcPts val="0"/>
                        </a:spcAft>
                      </a:pPr>
                      <a:r>
                        <a:rPr lang="en-US" sz="2000">
                          <a:effectLst/>
                        </a:rPr>
                        <a:t>Mean</a:t>
                      </a:r>
                      <a:endParaRPr lang="en-US" sz="2400">
                        <a:solidFill>
                          <a:srgbClr val="365F91"/>
                        </a:solidFill>
                        <a:effectLst/>
                        <a:latin typeface="Times New Roman" panose="02020603050405020304" pitchFamily="18" charset="0"/>
                        <a:ea typeface="Cambria" panose="02040503050406030204" pitchFamily="18" charset="0"/>
                        <a:cs typeface="Cambria" panose="02040503050406030204" pitchFamily="18" charset="0"/>
                      </a:endParaRPr>
                    </a:p>
                  </a:txBody>
                  <a:tcPr marL="68580" marR="68580" marT="0" marB="0"/>
                </a:tc>
                <a:extLst>
                  <a:ext uri="{0D108BD9-81ED-4DB2-BD59-A6C34878D82A}">
                    <a16:rowId xmlns:a16="http://schemas.microsoft.com/office/drawing/2014/main" val="1671446182"/>
                  </a:ext>
                </a:extLst>
              </a:tr>
              <a:tr h="306301">
                <a:tc>
                  <a:txBody>
                    <a:bodyPr/>
                    <a:lstStyle/>
                    <a:p>
                      <a:pPr marL="0" marR="0">
                        <a:spcBef>
                          <a:spcPts val="0"/>
                        </a:spcBef>
                        <a:spcAft>
                          <a:spcPts val="0"/>
                        </a:spcAft>
                      </a:pPr>
                      <a:r>
                        <a:rPr lang="en-US" sz="2000" b="1" dirty="0">
                          <a:effectLst/>
                        </a:rPr>
                        <a:t>Emotional Support Domain</a:t>
                      </a:r>
                      <a:endParaRPr lang="en-US" sz="2400" b="1" dirty="0">
                        <a:solidFill>
                          <a:srgbClr val="365F91"/>
                        </a:solidFill>
                        <a:effectLst/>
                        <a:latin typeface="Times New Roman" panose="02020603050405020304" pitchFamily="18" charset="0"/>
                        <a:ea typeface="Cambria" panose="02040503050406030204" pitchFamily="18" charset="0"/>
                        <a:cs typeface="Cambria" panose="02040503050406030204" pitchFamily="18" charset="0"/>
                      </a:endParaRPr>
                    </a:p>
                  </a:txBody>
                  <a:tcPr marL="68580" marR="68580" marT="0" marB="0"/>
                </a:tc>
                <a:tc>
                  <a:txBody>
                    <a:bodyPr/>
                    <a:lstStyle/>
                    <a:p>
                      <a:pPr marL="0" marR="0" algn="ctr">
                        <a:spcBef>
                          <a:spcPts val="0"/>
                        </a:spcBef>
                        <a:spcAft>
                          <a:spcPts val="0"/>
                        </a:spcAft>
                      </a:pPr>
                      <a:r>
                        <a:rPr lang="en-US" sz="2000" b="1" dirty="0">
                          <a:effectLst/>
                        </a:rPr>
                        <a:t>6.13</a:t>
                      </a:r>
                      <a:endParaRPr lang="en-US" sz="2400" b="1" dirty="0">
                        <a:solidFill>
                          <a:srgbClr val="365F91"/>
                        </a:solidFill>
                        <a:effectLst/>
                        <a:latin typeface="Times New Roman" panose="02020603050405020304" pitchFamily="18" charset="0"/>
                        <a:ea typeface="Cambria" panose="02040503050406030204" pitchFamily="18" charset="0"/>
                        <a:cs typeface="Cambria" panose="02040503050406030204" pitchFamily="18" charset="0"/>
                      </a:endParaRPr>
                    </a:p>
                  </a:txBody>
                  <a:tcPr marL="68580" marR="68580" marT="0" marB="0" anchor="ctr"/>
                </a:tc>
                <a:extLst>
                  <a:ext uri="{0D108BD9-81ED-4DB2-BD59-A6C34878D82A}">
                    <a16:rowId xmlns:a16="http://schemas.microsoft.com/office/drawing/2014/main" val="2971433450"/>
                  </a:ext>
                </a:extLst>
              </a:tr>
              <a:tr h="306301">
                <a:tc>
                  <a:txBody>
                    <a:bodyPr/>
                    <a:lstStyle/>
                    <a:p>
                      <a:pPr marL="0" marR="0">
                        <a:spcBef>
                          <a:spcPts val="0"/>
                        </a:spcBef>
                        <a:spcAft>
                          <a:spcPts val="0"/>
                        </a:spcAft>
                      </a:pPr>
                      <a:r>
                        <a:rPr lang="en-US" sz="2000" b="0" dirty="0">
                          <a:effectLst/>
                        </a:rPr>
                        <a:t>1. Positive Climate</a:t>
                      </a:r>
                      <a:endParaRPr lang="en-US" sz="2400" b="0" dirty="0">
                        <a:solidFill>
                          <a:srgbClr val="365F91"/>
                        </a:solidFill>
                        <a:effectLst/>
                        <a:latin typeface="Times New Roman" panose="02020603050405020304" pitchFamily="18" charset="0"/>
                        <a:ea typeface="Cambria" panose="02040503050406030204" pitchFamily="18" charset="0"/>
                        <a:cs typeface="Cambria" panose="02040503050406030204" pitchFamily="18" charset="0"/>
                      </a:endParaRPr>
                    </a:p>
                  </a:txBody>
                  <a:tcPr marL="68580" marR="68580" marT="0" marB="0"/>
                </a:tc>
                <a:tc>
                  <a:txBody>
                    <a:bodyPr/>
                    <a:lstStyle/>
                    <a:p>
                      <a:pPr marL="0" marR="0" algn="ctr">
                        <a:spcBef>
                          <a:spcPts val="0"/>
                        </a:spcBef>
                        <a:spcAft>
                          <a:spcPts val="0"/>
                        </a:spcAft>
                      </a:pPr>
                      <a:r>
                        <a:rPr lang="en-US" sz="2000">
                          <a:effectLst/>
                        </a:rPr>
                        <a:t>6.10</a:t>
                      </a:r>
                      <a:endParaRPr lang="en-US" sz="2400">
                        <a:solidFill>
                          <a:srgbClr val="365F91"/>
                        </a:solidFill>
                        <a:effectLst/>
                        <a:latin typeface="Times New Roman" panose="02020603050405020304" pitchFamily="18" charset="0"/>
                        <a:ea typeface="Cambria" panose="02040503050406030204" pitchFamily="18" charset="0"/>
                        <a:cs typeface="Cambria" panose="02040503050406030204" pitchFamily="18" charset="0"/>
                      </a:endParaRPr>
                    </a:p>
                  </a:txBody>
                  <a:tcPr marL="68580" marR="68580" marT="0" marB="0" anchor="ctr"/>
                </a:tc>
                <a:extLst>
                  <a:ext uri="{0D108BD9-81ED-4DB2-BD59-A6C34878D82A}">
                    <a16:rowId xmlns:a16="http://schemas.microsoft.com/office/drawing/2014/main" val="4189422493"/>
                  </a:ext>
                </a:extLst>
              </a:tr>
              <a:tr h="306301">
                <a:tc>
                  <a:txBody>
                    <a:bodyPr/>
                    <a:lstStyle/>
                    <a:p>
                      <a:pPr marL="0" marR="0">
                        <a:spcBef>
                          <a:spcPts val="0"/>
                        </a:spcBef>
                        <a:spcAft>
                          <a:spcPts val="0"/>
                        </a:spcAft>
                      </a:pPr>
                      <a:r>
                        <a:rPr lang="en-US" sz="2000" b="0" dirty="0">
                          <a:effectLst/>
                        </a:rPr>
                        <a:t>2. Negative Climate</a:t>
                      </a:r>
                      <a:endParaRPr lang="en-US" sz="2400" b="0" dirty="0">
                        <a:solidFill>
                          <a:srgbClr val="365F91"/>
                        </a:solidFill>
                        <a:effectLst/>
                        <a:latin typeface="Times New Roman" panose="02020603050405020304" pitchFamily="18" charset="0"/>
                        <a:ea typeface="Cambria" panose="02040503050406030204" pitchFamily="18" charset="0"/>
                        <a:cs typeface="Cambria" panose="02040503050406030204" pitchFamily="18" charset="0"/>
                      </a:endParaRPr>
                    </a:p>
                  </a:txBody>
                  <a:tcPr marL="68580" marR="68580" marT="0" marB="0"/>
                </a:tc>
                <a:tc>
                  <a:txBody>
                    <a:bodyPr/>
                    <a:lstStyle/>
                    <a:p>
                      <a:pPr marL="0" marR="0" algn="ctr">
                        <a:spcBef>
                          <a:spcPts val="0"/>
                        </a:spcBef>
                        <a:spcAft>
                          <a:spcPts val="0"/>
                        </a:spcAft>
                      </a:pPr>
                      <a:r>
                        <a:rPr lang="en-US" sz="2000">
                          <a:effectLst/>
                        </a:rPr>
                        <a:t>6.88</a:t>
                      </a:r>
                      <a:endParaRPr lang="en-US" sz="2400">
                        <a:solidFill>
                          <a:srgbClr val="365F91"/>
                        </a:solidFill>
                        <a:effectLst/>
                        <a:latin typeface="Times New Roman" panose="02020603050405020304" pitchFamily="18" charset="0"/>
                        <a:ea typeface="Cambria" panose="02040503050406030204" pitchFamily="18" charset="0"/>
                        <a:cs typeface="Cambria" panose="02040503050406030204" pitchFamily="18" charset="0"/>
                      </a:endParaRPr>
                    </a:p>
                  </a:txBody>
                  <a:tcPr marL="68580" marR="68580" marT="0" marB="0" anchor="ctr"/>
                </a:tc>
                <a:extLst>
                  <a:ext uri="{0D108BD9-81ED-4DB2-BD59-A6C34878D82A}">
                    <a16:rowId xmlns:a16="http://schemas.microsoft.com/office/drawing/2014/main" val="366907382"/>
                  </a:ext>
                </a:extLst>
              </a:tr>
              <a:tr h="306301">
                <a:tc>
                  <a:txBody>
                    <a:bodyPr/>
                    <a:lstStyle/>
                    <a:p>
                      <a:pPr marL="0" marR="0">
                        <a:spcBef>
                          <a:spcPts val="0"/>
                        </a:spcBef>
                        <a:spcAft>
                          <a:spcPts val="0"/>
                        </a:spcAft>
                      </a:pPr>
                      <a:r>
                        <a:rPr lang="en-US" sz="2000" b="0" dirty="0">
                          <a:solidFill>
                            <a:srgbClr val="00B050"/>
                          </a:solidFill>
                          <a:effectLst/>
                        </a:rPr>
                        <a:t>3. Teacher Sensitivity</a:t>
                      </a:r>
                      <a:endParaRPr lang="en-US" sz="2400" b="0" dirty="0">
                        <a:solidFill>
                          <a:srgbClr val="00B050"/>
                        </a:solidFill>
                        <a:effectLst/>
                        <a:latin typeface="Times New Roman" panose="02020603050405020304" pitchFamily="18" charset="0"/>
                        <a:ea typeface="Cambria" panose="02040503050406030204" pitchFamily="18" charset="0"/>
                        <a:cs typeface="Cambria" panose="02040503050406030204" pitchFamily="18" charset="0"/>
                      </a:endParaRPr>
                    </a:p>
                  </a:txBody>
                  <a:tcPr marL="68580" marR="68580" marT="0" marB="0"/>
                </a:tc>
                <a:tc>
                  <a:txBody>
                    <a:bodyPr/>
                    <a:lstStyle/>
                    <a:p>
                      <a:pPr marL="0" marR="0" algn="ctr">
                        <a:spcBef>
                          <a:spcPts val="0"/>
                        </a:spcBef>
                        <a:spcAft>
                          <a:spcPts val="0"/>
                        </a:spcAft>
                      </a:pPr>
                      <a:r>
                        <a:rPr lang="en-US" sz="2000">
                          <a:solidFill>
                            <a:srgbClr val="00B050"/>
                          </a:solidFill>
                          <a:effectLst/>
                        </a:rPr>
                        <a:t>5.95</a:t>
                      </a:r>
                      <a:endParaRPr lang="en-US" sz="2400">
                        <a:solidFill>
                          <a:srgbClr val="00B050"/>
                        </a:solidFill>
                        <a:effectLst/>
                        <a:latin typeface="Times New Roman" panose="02020603050405020304" pitchFamily="18" charset="0"/>
                        <a:ea typeface="Cambria" panose="02040503050406030204" pitchFamily="18" charset="0"/>
                        <a:cs typeface="Cambria" panose="02040503050406030204" pitchFamily="18" charset="0"/>
                      </a:endParaRPr>
                    </a:p>
                  </a:txBody>
                  <a:tcPr marL="68580" marR="68580" marT="0" marB="0" anchor="ctr"/>
                </a:tc>
                <a:extLst>
                  <a:ext uri="{0D108BD9-81ED-4DB2-BD59-A6C34878D82A}">
                    <a16:rowId xmlns:a16="http://schemas.microsoft.com/office/drawing/2014/main" val="1244842773"/>
                  </a:ext>
                </a:extLst>
              </a:tr>
              <a:tr h="306301">
                <a:tc>
                  <a:txBody>
                    <a:bodyPr/>
                    <a:lstStyle/>
                    <a:p>
                      <a:pPr marL="0" marR="0">
                        <a:spcBef>
                          <a:spcPts val="0"/>
                        </a:spcBef>
                        <a:spcAft>
                          <a:spcPts val="0"/>
                        </a:spcAft>
                      </a:pPr>
                      <a:r>
                        <a:rPr lang="en-US" sz="2000" b="0" dirty="0">
                          <a:solidFill>
                            <a:srgbClr val="00B050"/>
                          </a:solidFill>
                          <a:effectLst/>
                        </a:rPr>
                        <a:t>4. Regard for Student Perspectives</a:t>
                      </a:r>
                      <a:endParaRPr lang="en-US" sz="2400" b="0" dirty="0">
                        <a:solidFill>
                          <a:srgbClr val="00B050"/>
                        </a:solidFill>
                        <a:effectLst/>
                        <a:latin typeface="Times New Roman" panose="02020603050405020304" pitchFamily="18" charset="0"/>
                        <a:ea typeface="Cambria" panose="02040503050406030204" pitchFamily="18" charset="0"/>
                        <a:cs typeface="Cambria" panose="02040503050406030204" pitchFamily="18" charset="0"/>
                      </a:endParaRPr>
                    </a:p>
                  </a:txBody>
                  <a:tcPr marL="68580" marR="68580" marT="0" marB="0"/>
                </a:tc>
                <a:tc>
                  <a:txBody>
                    <a:bodyPr/>
                    <a:lstStyle/>
                    <a:p>
                      <a:pPr marL="0" marR="0" algn="ctr">
                        <a:spcBef>
                          <a:spcPts val="0"/>
                        </a:spcBef>
                        <a:spcAft>
                          <a:spcPts val="0"/>
                        </a:spcAft>
                      </a:pPr>
                      <a:r>
                        <a:rPr lang="en-US" sz="2000" dirty="0">
                          <a:solidFill>
                            <a:srgbClr val="00B050"/>
                          </a:solidFill>
                          <a:effectLst/>
                        </a:rPr>
                        <a:t>5.59</a:t>
                      </a:r>
                      <a:endParaRPr lang="en-US" sz="2400" dirty="0">
                        <a:solidFill>
                          <a:srgbClr val="00B050"/>
                        </a:solidFill>
                        <a:effectLst/>
                        <a:latin typeface="Times New Roman" panose="02020603050405020304" pitchFamily="18" charset="0"/>
                        <a:ea typeface="Cambria" panose="02040503050406030204" pitchFamily="18" charset="0"/>
                        <a:cs typeface="Cambria" panose="02040503050406030204" pitchFamily="18" charset="0"/>
                      </a:endParaRPr>
                    </a:p>
                  </a:txBody>
                  <a:tcPr marL="68580" marR="68580" marT="0" marB="0" anchor="ctr"/>
                </a:tc>
                <a:extLst>
                  <a:ext uri="{0D108BD9-81ED-4DB2-BD59-A6C34878D82A}">
                    <a16:rowId xmlns:a16="http://schemas.microsoft.com/office/drawing/2014/main" val="2008146793"/>
                  </a:ext>
                </a:extLst>
              </a:tr>
              <a:tr h="306301">
                <a:tc>
                  <a:txBody>
                    <a:bodyPr/>
                    <a:lstStyle/>
                    <a:p>
                      <a:pPr marL="0" marR="0">
                        <a:spcBef>
                          <a:spcPts val="0"/>
                        </a:spcBef>
                        <a:spcAft>
                          <a:spcPts val="0"/>
                        </a:spcAft>
                      </a:pPr>
                      <a:r>
                        <a:rPr lang="en-US" sz="2000" b="1" dirty="0">
                          <a:effectLst/>
                        </a:rPr>
                        <a:t>Classroom Organization Domain</a:t>
                      </a:r>
                      <a:endParaRPr lang="en-US" sz="2400" b="1" dirty="0">
                        <a:solidFill>
                          <a:srgbClr val="365F91"/>
                        </a:solidFill>
                        <a:effectLst/>
                        <a:latin typeface="Times New Roman" panose="02020603050405020304" pitchFamily="18" charset="0"/>
                        <a:ea typeface="Cambria" panose="02040503050406030204" pitchFamily="18" charset="0"/>
                        <a:cs typeface="Cambria" panose="02040503050406030204" pitchFamily="18" charset="0"/>
                      </a:endParaRPr>
                    </a:p>
                  </a:txBody>
                  <a:tcPr marL="68580" marR="68580" marT="0" marB="0"/>
                </a:tc>
                <a:tc>
                  <a:txBody>
                    <a:bodyPr/>
                    <a:lstStyle/>
                    <a:p>
                      <a:pPr marL="0" marR="0" algn="ctr">
                        <a:spcBef>
                          <a:spcPts val="0"/>
                        </a:spcBef>
                        <a:spcAft>
                          <a:spcPts val="0"/>
                        </a:spcAft>
                      </a:pPr>
                      <a:r>
                        <a:rPr lang="en-US" sz="2000" b="1" dirty="0">
                          <a:effectLst/>
                        </a:rPr>
                        <a:t>5.67</a:t>
                      </a:r>
                      <a:endParaRPr lang="en-US" sz="2400" b="1" dirty="0">
                        <a:solidFill>
                          <a:srgbClr val="365F91"/>
                        </a:solidFill>
                        <a:effectLst/>
                        <a:latin typeface="Times New Roman" panose="02020603050405020304" pitchFamily="18" charset="0"/>
                        <a:ea typeface="Cambria" panose="02040503050406030204" pitchFamily="18" charset="0"/>
                        <a:cs typeface="Cambria" panose="02040503050406030204" pitchFamily="18" charset="0"/>
                      </a:endParaRPr>
                    </a:p>
                  </a:txBody>
                  <a:tcPr marL="68580" marR="68580" marT="0" marB="0" anchor="ctr"/>
                </a:tc>
                <a:extLst>
                  <a:ext uri="{0D108BD9-81ED-4DB2-BD59-A6C34878D82A}">
                    <a16:rowId xmlns:a16="http://schemas.microsoft.com/office/drawing/2014/main" val="2050246325"/>
                  </a:ext>
                </a:extLst>
              </a:tr>
              <a:tr h="306301">
                <a:tc>
                  <a:txBody>
                    <a:bodyPr/>
                    <a:lstStyle/>
                    <a:p>
                      <a:pPr marL="0" marR="0">
                        <a:spcBef>
                          <a:spcPts val="0"/>
                        </a:spcBef>
                        <a:spcAft>
                          <a:spcPts val="0"/>
                        </a:spcAft>
                      </a:pPr>
                      <a:r>
                        <a:rPr lang="en-US" sz="2000" b="0" dirty="0">
                          <a:effectLst/>
                        </a:rPr>
                        <a:t>5. Behavior Management</a:t>
                      </a:r>
                      <a:endParaRPr lang="en-US" sz="2400" b="0" dirty="0">
                        <a:solidFill>
                          <a:srgbClr val="365F91"/>
                        </a:solidFill>
                        <a:effectLst/>
                        <a:latin typeface="Times New Roman" panose="02020603050405020304" pitchFamily="18" charset="0"/>
                        <a:ea typeface="Cambria" panose="02040503050406030204" pitchFamily="18" charset="0"/>
                        <a:cs typeface="Cambria" panose="02040503050406030204" pitchFamily="18" charset="0"/>
                      </a:endParaRPr>
                    </a:p>
                  </a:txBody>
                  <a:tcPr marL="68580" marR="68580" marT="0" marB="0"/>
                </a:tc>
                <a:tc>
                  <a:txBody>
                    <a:bodyPr/>
                    <a:lstStyle/>
                    <a:p>
                      <a:pPr marL="0" marR="0" algn="ctr">
                        <a:spcBef>
                          <a:spcPts val="0"/>
                        </a:spcBef>
                        <a:spcAft>
                          <a:spcPts val="0"/>
                        </a:spcAft>
                      </a:pPr>
                      <a:r>
                        <a:rPr lang="en-US" sz="2000">
                          <a:effectLst/>
                        </a:rPr>
                        <a:t>6.06</a:t>
                      </a:r>
                      <a:endParaRPr lang="en-US" sz="2400">
                        <a:solidFill>
                          <a:srgbClr val="365F91"/>
                        </a:solidFill>
                        <a:effectLst/>
                        <a:latin typeface="Times New Roman" panose="02020603050405020304" pitchFamily="18" charset="0"/>
                        <a:ea typeface="Cambria" panose="02040503050406030204" pitchFamily="18" charset="0"/>
                        <a:cs typeface="Cambria" panose="02040503050406030204" pitchFamily="18" charset="0"/>
                      </a:endParaRPr>
                    </a:p>
                  </a:txBody>
                  <a:tcPr marL="68580" marR="68580" marT="0" marB="0" anchor="ctr"/>
                </a:tc>
                <a:extLst>
                  <a:ext uri="{0D108BD9-81ED-4DB2-BD59-A6C34878D82A}">
                    <a16:rowId xmlns:a16="http://schemas.microsoft.com/office/drawing/2014/main" val="2860997239"/>
                  </a:ext>
                </a:extLst>
              </a:tr>
              <a:tr h="306301">
                <a:tc>
                  <a:txBody>
                    <a:bodyPr/>
                    <a:lstStyle/>
                    <a:p>
                      <a:pPr marL="0" marR="0">
                        <a:spcBef>
                          <a:spcPts val="0"/>
                        </a:spcBef>
                        <a:spcAft>
                          <a:spcPts val="0"/>
                        </a:spcAft>
                      </a:pPr>
                      <a:r>
                        <a:rPr lang="en-US" sz="2000" b="0">
                          <a:effectLst/>
                        </a:rPr>
                        <a:t>6. Productivity</a:t>
                      </a:r>
                      <a:endParaRPr lang="en-US" sz="2400" b="0">
                        <a:solidFill>
                          <a:srgbClr val="365F91"/>
                        </a:solidFill>
                        <a:effectLst/>
                        <a:latin typeface="Times New Roman" panose="02020603050405020304" pitchFamily="18" charset="0"/>
                        <a:ea typeface="Cambria" panose="02040503050406030204" pitchFamily="18" charset="0"/>
                        <a:cs typeface="Cambria" panose="02040503050406030204" pitchFamily="18" charset="0"/>
                      </a:endParaRPr>
                    </a:p>
                  </a:txBody>
                  <a:tcPr marL="68580" marR="68580" marT="0" marB="0"/>
                </a:tc>
                <a:tc>
                  <a:txBody>
                    <a:bodyPr/>
                    <a:lstStyle/>
                    <a:p>
                      <a:pPr marL="0" marR="0" algn="ctr">
                        <a:spcBef>
                          <a:spcPts val="0"/>
                        </a:spcBef>
                        <a:spcAft>
                          <a:spcPts val="0"/>
                        </a:spcAft>
                      </a:pPr>
                      <a:r>
                        <a:rPr lang="en-US" sz="2000">
                          <a:effectLst/>
                        </a:rPr>
                        <a:t>6.02</a:t>
                      </a:r>
                      <a:endParaRPr lang="en-US" sz="2400">
                        <a:solidFill>
                          <a:srgbClr val="365F91"/>
                        </a:solidFill>
                        <a:effectLst/>
                        <a:latin typeface="Times New Roman" panose="02020603050405020304" pitchFamily="18" charset="0"/>
                        <a:ea typeface="Cambria" panose="02040503050406030204" pitchFamily="18" charset="0"/>
                        <a:cs typeface="Cambria" panose="02040503050406030204" pitchFamily="18" charset="0"/>
                      </a:endParaRPr>
                    </a:p>
                  </a:txBody>
                  <a:tcPr marL="68580" marR="68580" marT="0" marB="0" anchor="ctr"/>
                </a:tc>
                <a:extLst>
                  <a:ext uri="{0D108BD9-81ED-4DB2-BD59-A6C34878D82A}">
                    <a16:rowId xmlns:a16="http://schemas.microsoft.com/office/drawing/2014/main" val="3692554823"/>
                  </a:ext>
                </a:extLst>
              </a:tr>
              <a:tr h="306301">
                <a:tc>
                  <a:txBody>
                    <a:bodyPr/>
                    <a:lstStyle/>
                    <a:p>
                      <a:pPr marL="0" marR="0">
                        <a:spcBef>
                          <a:spcPts val="0"/>
                        </a:spcBef>
                        <a:spcAft>
                          <a:spcPts val="0"/>
                        </a:spcAft>
                      </a:pPr>
                      <a:r>
                        <a:rPr lang="en-US" sz="2000" b="0" dirty="0">
                          <a:solidFill>
                            <a:srgbClr val="00B050"/>
                          </a:solidFill>
                          <a:effectLst/>
                        </a:rPr>
                        <a:t>7. Instructional Learning Formats</a:t>
                      </a:r>
                      <a:endParaRPr lang="en-US" sz="2400" b="0" dirty="0">
                        <a:solidFill>
                          <a:srgbClr val="00B050"/>
                        </a:solidFill>
                        <a:effectLst/>
                        <a:latin typeface="Times New Roman" panose="02020603050405020304" pitchFamily="18" charset="0"/>
                        <a:ea typeface="Cambria" panose="02040503050406030204" pitchFamily="18" charset="0"/>
                        <a:cs typeface="Cambria" panose="02040503050406030204" pitchFamily="18" charset="0"/>
                      </a:endParaRPr>
                    </a:p>
                  </a:txBody>
                  <a:tcPr marL="68580" marR="68580" marT="0" marB="0"/>
                </a:tc>
                <a:tc>
                  <a:txBody>
                    <a:bodyPr/>
                    <a:lstStyle/>
                    <a:p>
                      <a:pPr marL="0" marR="0" algn="ctr">
                        <a:spcBef>
                          <a:spcPts val="0"/>
                        </a:spcBef>
                        <a:spcAft>
                          <a:spcPts val="0"/>
                        </a:spcAft>
                      </a:pPr>
                      <a:r>
                        <a:rPr lang="en-US" sz="2000" dirty="0">
                          <a:solidFill>
                            <a:srgbClr val="00B050"/>
                          </a:solidFill>
                          <a:effectLst/>
                        </a:rPr>
                        <a:t>4.93</a:t>
                      </a:r>
                      <a:endParaRPr lang="en-US" sz="2400" dirty="0">
                        <a:solidFill>
                          <a:srgbClr val="00B050"/>
                        </a:solidFill>
                        <a:effectLst/>
                        <a:latin typeface="Times New Roman" panose="02020603050405020304" pitchFamily="18" charset="0"/>
                        <a:ea typeface="Cambria" panose="02040503050406030204" pitchFamily="18" charset="0"/>
                        <a:cs typeface="Cambria" panose="02040503050406030204" pitchFamily="18" charset="0"/>
                      </a:endParaRPr>
                    </a:p>
                  </a:txBody>
                  <a:tcPr marL="68580" marR="68580" marT="0" marB="0" anchor="ctr"/>
                </a:tc>
                <a:extLst>
                  <a:ext uri="{0D108BD9-81ED-4DB2-BD59-A6C34878D82A}">
                    <a16:rowId xmlns:a16="http://schemas.microsoft.com/office/drawing/2014/main" val="1799831450"/>
                  </a:ext>
                </a:extLst>
              </a:tr>
              <a:tr h="306301">
                <a:tc>
                  <a:txBody>
                    <a:bodyPr/>
                    <a:lstStyle/>
                    <a:p>
                      <a:pPr marL="0" marR="0">
                        <a:spcBef>
                          <a:spcPts val="0"/>
                        </a:spcBef>
                        <a:spcAft>
                          <a:spcPts val="0"/>
                        </a:spcAft>
                      </a:pPr>
                      <a:r>
                        <a:rPr lang="en-US" sz="2000" b="1">
                          <a:effectLst/>
                        </a:rPr>
                        <a:t>Instructional Support Domain</a:t>
                      </a:r>
                      <a:endParaRPr lang="en-US" sz="2400" b="1">
                        <a:solidFill>
                          <a:srgbClr val="365F91"/>
                        </a:solidFill>
                        <a:effectLst/>
                        <a:latin typeface="Times New Roman" panose="02020603050405020304" pitchFamily="18" charset="0"/>
                        <a:ea typeface="Cambria" panose="02040503050406030204" pitchFamily="18" charset="0"/>
                        <a:cs typeface="Cambria" panose="02040503050406030204" pitchFamily="18" charset="0"/>
                      </a:endParaRPr>
                    </a:p>
                  </a:txBody>
                  <a:tcPr marL="68580" marR="68580" marT="0" marB="0"/>
                </a:tc>
                <a:tc>
                  <a:txBody>
                    <a:bodyPr/>
                    <a:lstStyle/>
                    <a:p>
                      <a:pPr marL="0" marR="0" algn="ctr">
                        <a:spcBef>
                          <a:spcPts val="0"/>
                        </a:spcBef>
                        <a:spcAft>
                          <a:spcPts val="0"/>
                        </a:spcAft>
                      </a:pPr>
                      <a:r>
                        <a:rPr lang="en-US" sz="2000" b="1" dirty="0">
                          <a:effectLst/>
                        </a:rPr>
                        <a:t>2.60</a:t>
                      </a:r>
                      <a:endParaRPr lang="en-US" sz="2400" b="1" dirty="0">
                        <a:solidFill>
                          <a:srgbClr val="365F91"/>
                        </a:solidFill>
                        <a:effectLst/>
                        <a:latin typeface="Times New Roman" panose="02020603050405020304" pitchFamily="18" charset="0"/>
                        <a:ea typeface="Cambria" panose="02040503050406030204" pitchFamily="18" charset="0"/>
                        <a:cs typeface="Cambria" panose="02040503050406030204" pitchFamily="18" charset="0"/>
                      </a:endParaRPr>
                    </a:p>
                  </a:txBody>
                  <a:tcPr marL="68580" marR="68580" marT="0" marB="0" anchor="ctr"/>
                </a:tc>
                <a:extLst>
                  <a:ext uri="{0D108BD9-81ED-4DB2-BD59-A6C34878D82A}">
                    <a16:rowId xmlns:a16="http://schemas.microsoft.com/office/drawing/2014/main" val="1714250209"/>
                  </a:ext>
                </a:extLst>
              </a:tr>
              <a:tr h="306301">
                <a:tc>
                  <a:txBody>
                    <a:bodyPr/>
                    <a:lstStyle/>
                    <a:p>
                      <a:pPr marL="0" marR="0">
                        <a:spcBef>
                          <a:spcPts val="0"/>
                        </a:spcBef>
                        <a:spcAft>
                          <a:spcPts val="0"/>
                        </a:spcAft>
                      </a:pPr>
                      <a:r>
                        <a:rPr lang="en-US" sz="2000" b="0" dirty="0">
                          <a:solidFill>
                            <a:srgbClr val="00B050"/>
                          </a:solidFill>
                          <a:effectLst/>
                        </a:rPr>
                        <a:t>8. Concept Development</a:t>
                      </a:r>
                      <a:endParaRPr lang="en-US" sz="2400" b="0" dirty="0">
                        <a:solidFill>
                          <a:srgbClr val="00B050"/>
                        </a:solidFill>
                        <a:effectLst/>
                        <a:latin typeface="Times New Roman" panose="02020603050405020304" pitchFamily="18" charset="0"/>
                        <a:ea typeface="Cambria" panose="02040503050406030204" pitchFamily="18" charset="0"/>
                        <a:cs typeface="Cambria" panose="02040503050406030204" pitchFamily="18" charset="0"/>
                      </a:endParaRPr>
                    </a:p>
                  </a:txBody>
                  <a:tcPr marL="68580" marR="68580" marT="0" marB="0"/>
                </a:tc>
                <a:tc>
                  <a:txBody>
                    <a:bodyPr/>
                    <a:lstStyle/>
                    <a:p>
                      <a:pPr marL="0" marR="0" algn="ctr">
                        <a:spcBef>
                          <a:spcPts val="0"/>
                        </a:spcBef>
                        <a:spcAft>
                          <a:spcPts val="0"/>
                        </a:spcAft>
                      </a:pPr>
                      <a:r>
                        <a:rPr lang="en-US" sz="2000" dirty="0">
                          <a:solidFill>
                            <a:srgbClr val="00B050"/>
                          </a:solidFill>
                          <a:effectLst/>
                        </a:rPr>
                        <a:t>2.08</a:t>
                      </a:r>
                      <a:endParaRPr lang="en-US" sz="2400" dirty="0">
                        <a:solidFill>
                          <a:srgbClr val="00B050"/>
                        </a:solidFill>
                        <a:effectLst/>
                        <a:latin typeface="Times New Roman" panose="02020603050405020304" pitchFamily="18" charset="0"/>
                        <a:ea typeface="Cambria" panose="02040503050406030204" pitchFamily="18" charset="0"/>
                        <a:cs typeface="Cambria" panose="02040503050406030204" pitchFamily="18" charset="0"/>
                      </a:endParaRPr>
                    </a:p>
                  </a:txBody>
                  <a:tcPr marL="68580" marR="68580" marT="0" marB="0" anchor="ctr"/>
                </a:tc>
                <a:extLst>
                  <a:ext uri="{0D108BD9-81ED-4DB2-BD59-A6C34878D82A}">
                    <a16:rowId xmlns:a16="http://schemas.microsoft.com/office/drawing/2014/main" val="226687068"/>
                  </a:ext>
                </a:extLst>
              </a:tr>
              <a:tr h="306301">
                <a:tc>
                  <a:txBody>
                    <a:bodyPr/>
                    <a:lstStyle/>
                    <a:p>
                      <a:pPr marL="0" marR="0">
                        <a:spcBef>
                          <a:spcPts val="0"/>
                        </a:spcBef>
                        <a:spcAft>
                          <a:spcPts val="0"/>
                        </a:spcAft>
                      </a:pPr>
                      <a:r>
                        <a:rPr lang="en-US" sz="2000" b="0">
                          <a:effectLst/>
                        </a:rPr>
                        <a:t>9. Quality of Feedback</a:t>
                      </a:r>
                      <a:endParaRPr lang="en-US" sz="2400" b="0">
                        <a:solidFill>
                          <a:srgbClr val="365F91"/>
                        </a:solidFill>
                        <a:effectLst/>
                        <a:latin typeface="Times New Roman" panose="02020603050405020304" pitchFamily="18" charset="0"/>
                        <a:ea typeface="Cambria" panose="02040503050406030204" pitchFamily="18" charset="0"/>
                        <a:cs typeface="Cambria" panose="02040503050406030204" pitchFamily="18" charset="0"/>
                      </a:endParaRPr>
                    </a:p>
                  </a:txBody>
                  <a:tcPr marL="68580" marR="68580" marT="0" marB="0"/>
                </a:tc>
                <a:tc>
                  <a:txBody>
                    <a:bodyPr/>
                    <a:lstStyle/>
                    <a:p>
                      <a:pPr marL="0" marR="0" algn="ctr">
                        <a:spcBef>
                          <a:spcPts val="0"/>
                        </a:spcBef>
                        <a:spcAft>
                          <a:spcPts val="0"/>
                        </a:spcAft>
                      </a:pPr>
                      <a:r>
                        <a:rPr lang="en-US" sz="2000">
                          <a:effectLst/>
                        </a:rPr>
                        <a:t>2.81</a:t>
                      </a:r>
                      <a:endParaRPr lang="en-US" sz="2400">
                        <a:solidFill>
                          <a:srgbClr val="365F91"/>
                        </a:solidFill>
                        <a:effectLst/>
                        <a:latin typeface="Times New Roman" panose="02020603050405020304" pitchFamily="18" charset="0"/>
                        <a:ea typeface="Cambria" panose="02040503050406030204" pitchFamily="18" charset="0"/>
                        <a:cs typeface="Cambria" panose="02040503050406030204" pitchFamily="18" charset="0"/>
                      </a:endParaRPr>
                    </a:p>
                  </a:txBody>
                  <a:tcPr marL="68580" marR="68580" marT="0" marB="0" anchor="ctr"/>
                </a:tc>
                <a:extLst>
                  <a:ext uri="{0D108BD9-81ED-4DB2-BD59-A6C34878D82A}">
                    <a16:rowId xmlns:a16="http://schemas.microsoft.com/office/drawing/2014/main" val="2952497940"/>
                  </a:ext>
                </a:extLst>
              </a:tr>
              <a:tr h="306301">
                <a:tc>
                  <a:txBody>
                    <a:bodyPr/>
                    <a:lstStyle/>
                    <a:p>
                      <a:pPr marL="0" marR="0">
                        <a:spcBef>
                          <a:spcPts val="0"/>
                        </a:spcBef>
                        <a:spcAft>
                          <a:spcPts val="0"/>
                        </a:spcAft>
                      </a:pPr>
                      <a:r>
                        <a:rPr lang="en-US" sz="2000" b="0" dirty="0">
                          <a:effectLst/>
                        </a:rPr>
                        <a:t>10. Language Modeling</a:t>
                      </a:r>
                      <a:endParaRPr lang="en-US" sz="2400" b="0" dirty="0">
                        <a:solidFill>
                          <a:srgbClr val="365F91"/>
                        </a:solidFill>
                        <a:effectLst/>
                        <a:latin typeface="Times New Roman" panose="02020603050405020304" pitchFamily="18" charset="0"/>
                        <a:ea typeface="Cambria" panose="02040503050406030204" pitchFamily="18" charset="0"/>
                        <a:cs typeface="Cambria" panose="02040503050406030204" pitchFamily="18" charset="0"/>
                      </a:endParaRPr>
                    </a:p>
                  </a:txBody>
                  <a:tcPr marL="68580" marR="68580" marT="0" marB="0"/>
                </a:tc>
                <a:tc>
                  <a:txBody>
                    <a:bodyPr/>
                    <a:lstStyle/>
                    <a:p>
                      <a:pPr marL="0" marR="0" algn="ctr">
                        <a:spcBef>
                          <a:spcPts val="0"/>
                        </a:spcBef>
                        <a:spcAft>
                          <a:spcPts val="0"/>
                        </a:spcAft>
                      </a:pPr>
                      <a:r>
                        <a:rPr lang="en-US" sz="2000" dirty="0">
                          <a:effectLst/>
                        </a:rPr>
                        <a:t>2.92</a:t>
                      </a:r>
                      <a:endParaRPr lang="en-US" sz="2400" dirty="0">
                        <a:solidFill>
                          <a:srgbClr val="365F91"/>
                        </a:solidFill>
                        <a:effectLst/>
                        <a:latin typeface="Times New Roman" panose="02020603050405020304" pitchFamily="18" charset="0"/>
                        <a:ea typeface="Cambria" panose="02040503050406030204" pitchFamily="18" charset="0"/>
                        <a:cs typeface="Cambria" panose="02040503050406030204" pitchFamily="18" charset="0"/>
                      </a:endParaRPr>
                    </a:p>
                  </a:txBody>
                  <a:tcPr marL="68580" marR="68580" marT="0" marB="0" anchor="ctr"/>
                </a:tc>
                <a:extLst>
                  <a:ext uri="{0D108BD9-81ED-4DB2-BD59-A6C34878D82A}">
                    <a16:rowId xmlns:a16="http://schemas.microsoft.com/office/drawing/2014/main" val="3205462318"/>
                  </a:ext>
                </a:extLst>
              </a:tr>
            </a:tbl>
          </a:graphicData>
        </a:graphic>
      </p:graphicFrame>
    </p:spTree>
    <p:extLst>
      <p:ext uri="{BB962C8B-B14F-4D97-AF65-F5344CB8AC3E}">
        <p14:creationId xmlns:p14="http://schemas.microsoft.com/office/powerpoint/2010/main" val="1204983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CA007-6FCD-4378-A373-322F703C069E}"/>
              </a:ext>
            </a:extLst>
          </p:cNvPr>
          <p:cNvSpPr>
            <a:spLocks noGrp="1"/>
          </p:cNvSpPr>
          <p:nvPr>
            <p:ph type="title"/>
          </p:nvPr>
        </p:nvSpPr>
        <p:spPr>
          <a:xfrm>
            <a:off x="1981200" y="381000"/>
            <a:ext cx="7620000" cy="1143000"/>
          </a:xfrm>
        </p:spPr>
        <p:txBody>
          <a:bodyPr/>
          <a:lstStyle/>
          <a:p>
            <a:r>
              <a:rPr lang="en-US" dirty="0"/>
              <a:t>ECERS-3 across programs</a:t>
            </a:r>
          </a:p>
        </p:txBody>
      </p:sp>
      <p:graphicFrame>
        <p:nvGraphicFramePr>
          <p:cNvPr id="5" name="Chart 4"/>
          <p:cNvGraphicFramePr/>
          <p:nvPr>
            <p:extLst/>
          </p:nvPr>
        </p:nvGraphicFramePr>
        <p:xfrm>
          <a:off x="1676400" y="1524000"/>
          <a:ext cx="8153400" cy="4495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13188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0CBA7-A768-4151-A99F-6154D760946A}"/>
              </a:ext>
            </a:extLst>
          </p:cNvPr>
          <p:cNvSpPr>
            <a:spLocks noGrp="1"/>
          </p:cNvSpPr>
          <p:nvPr>
            <p:ph type="title"/>
          </p:nvPr>
        </p:nvSpPr>
        <p:spPr/>
        <p:txBody>
          <a:bodyPr/>
          <a:lstStyle/>
          <a:p>
            <a:r>
              <a:rPr lang="en-US" dirty="0"/>
              <a:t>Indicator Data - Blocks</a:t>
            </a:r>
          </a:p>
        </p:txBody>
      </p:sp>
      <p:sp>
        <p:nvSpPr>
          <p:cNvPr id="3" name="TextBox 2">
            <a:extLst>
              <a:ext uri="{FF2B5EF4-FFF2-40B4-BE49-F238E27FC236}">
                <a16:creationId xmlns:a16="http://schemas.microsoft.com/office/drawing/2014/main" id="{D7FEB08B-7DE9-436F-9EB5-7CAE414602EF}"/>
              </a:ext>
            </a:extLst>
          </p:cNvPr>
          <p:cNvSpPr txBox="1"/>
          <p:nvPr/>
        </p:nvSpPr>
        <p:spPr>
          <a:xfrm>
            <a:off x="1905000" y="6324600"/>
            <a:ext cx="2590800" cy="381000"/>
          </a:xfrm>
          <a:prstGeom prst="rect">
            <a:avLst/>
          </a:prstGeom>
        </p:spPr>
        <p:txBody>
          <a:bodyPr vert="horz" wrap="square" lIns="91440" tIns="45720" rIns="91440" bIns="45720" rtlCol="0" anchor="t">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a:ea typeface="+mn-ea"/>
                <a:cs typeface="+mn-cs"/>
              </a:rPr>
              <a:t>Level 3, 5 and 7 indicators.</a:t>
            </a:r>
          </a:p>
        </p:txBody>
      </p:sp>
      <p:graphicFrame>
        <p:nvGraphicFramePr>
          <p:cNvPr id="6" name="Chart 5">
            <a:extLst>
              <a:ext uri="{FF2B5EF4-FFF2-40B4-BE49-F238E27FC236}">
                <a16:creationId xmlns:a16="http://schemas.microsoft.com/office/drawing/2014/main" id="{0E539C3F-01F9-4187-9E48-5C415B4BB98E}"/>
              </a:ext>
            </a:extLst>
          </p:cNvPr>
          <p:cNvGraphicFramePr/>
          <p:nvPr>
            <p:extLst/>
          </p:nvPr>
        </p:nvGraphicFramePr>
        <p:xfrm>
          <a:off x="1676400" y="1219200"/>
          <a:ext cx="7924800" cy="4441784"/>
        </p:xfrm>
        <a:graphic>
          <a:graphicData uri="http://schemas.openxmlformats.org/drawingml/2006/chart">
            <c:chart xmlns:c="http://schemas.openxmlformats.org/drawingml/2006/chart" xmlns:r="http://schemas.openxmlformats.org/officeDocument/2006/relationships" r:id="rId2"/>
          </a:graphicData>
        </a:graphic>
      </p:graphicFrame>
      <p:sp>
        <p:nvSpPr>
          <p:cNvPr id="5" name="Freeform 4"/>
          <p:cNvSpPr/>
          <p:nvPr/>
        </p:nvSpPr>
        <p:spPr>
          <a:xfrm>
            <a:off x="7247071" y="2913457"/>
            <a:ext cx="625741" cy="358816"/>
          </a:xfrm>
          <a:custGeom>
            <a:avLst/>
            <a:gdLst>
              <a:gd name="connsiteX0" fmla="*/ 153014 w 625741"/>
              <a:gd name="connsiteY0" fmla="*/ 0 h 358816"/>
              <a:gd name="connsiteX1" fmla="*/ 614 w 625741"/>
              <a:gd name="connsiteY1" fmla="*/ 165100 h 358816"/>
              <a:gd name="connsiteX2" fmla="*/ 203814 w 625741"/>
              <a:gd name="connsiteY2" fmla="*/ 355600 h 358816"/>
              <a:gd name="connsiteX3" fmla="*/ 597514 w 625741"/>
              <a:gd name="connsiteY3" fmla="*/ 266700 h 358816"/>
              <a:gd name="connsiteX4" fmla="*/ 559414 w 625741"/>
              <a:gd name="connsiteY4" fmla="*/ 38100 h 358816"/>
              <a:gd name="connsiteX5" fmla="*/ 280014 w 625741"/>
              <a:gd name="connsiteY5" fmla="*/ 12700 h 3588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5741" h="358816">
                <a:moveTo>
                  <a:pt x="153014" y="0"/>
                </a:moveTo>
                <a:cubicBezTo>
                  <a:pt x="72580" y="52916"/>
                  <a:pt x="-7853" y="105833"/>
                  <a:pt x="614" y="165100"/>
                </a:cubicBezTo>
                <a:cubicBezTo>
                  <a:pt x="9081" y="224367"/>
                  <a:pt x="104331" y="338667"/>
                  <a:pt x="203814" y="355600"/>
                </a:cubicBezTo>
                <a:cubicBezTo>
                  <a:pt x="303297" y="372533"/>
                  <a:pt x="538247" y="319617"/>
                  <a:pt x="597514" y="266700"/>
                </a:cubicBezTo>
                <a:cubicBezTo>
                  <a:pt x="656781" y="213783"/>
                  <a:pt x="612331" y="80433"/>
                  <a:pt x="559414" y="38100"/>
                </a:cubicBezTo>
                <a:cubicBezTo>
                  <a:pt x="506497" y="-4233"/>
                  <a:pt x="393255" y="4233"/>
                  <a:pt x="280014" y="1270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7" name="Freeform 6"/>
          <p:cNvSpPr/>
          <p:nvPr/>
        </p:nvSpPr>
        <p:spPr>
          <a:xfrm>
            <a:off x="7086601" y="3496049"/>
            <a:ext cx="625741" cy="358816"/>
          </a:xfrm>
          <a:custGeom>
            <a:avLst/>
            <a:gdLst>
              <a:gd name="connsiteX0" fmla="*/ 153014 w 625741"/>
              <a:gd name="connsiteY0" fmla="*/ 0 h 358816"/>
              <a:gd name="connsiteX1" fmla="*/ 614 w 625741"/>
              <a:gd name="connsiteY1" fmla="*/ 165100 h 358816"/>
              <a:gd name="connsiteX2" fmla="*/ 203814 w 625741"/>
              <a:gd name="connsiteY2" fmla="*/ 355600 h 358816"/>
              <a:gd name="connsiteX3" fmla="*/ 597514 w 625741"/>
              <a:gd name="connsiteY3" fmla="*/ 266700 h 358816"/>
              <a:gd name="connsiteX4" fmla="*/ 559414 w 625741"/>
              <a:gd name="connsiteY4" fmla="*/ 38100 h 358816"/>
              <a:gd name="connsiteX5" fmla="*/ 280014 w 625741"/>
              <a:gd name="connsiteY5" fmla="*/ 12700 h 3588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5741" h="358816">
                <a:moveTo>
                  <a:pt x="153014" y="0"/>
                </a:moveTo>
                <a:cubicBezTo>
                  <a:pt x="72580" y="52916"/>
                  <a:pt x="-7853" y="105833"/>
                  <a:pt x="614" y="165100"/>
                </a:cubicBezTo>
                <a:cubicBezTo>
                  <a:pt x="9081" y="224367"/>
                  <a:pt x="104331" y="338667"/>
                  <a:pt x="203814" y="355600"/>
                </a:cubicBezTo>
                <a:cubicBezTo>
                  <a:pt x="303297" y="372533"/>
                  <a:pt x="538247" y="319617"/>
                  <a:pt x="597514" y="266700"/>
                </a:cubicBezTo>
                <a:cubicBezTo>
                  <a:pt x="656781" y="213783"/>
                  <a:pt x="612331" y="80433"/>
                  <a:pt x="559414" y="38100"/>
                </a:cubicBezTo>
                <a:cubicBezTo>
                  <a:pt x="506497" y="-4233"/>
                  <a:pt x="393255" y="4233"/>
                  <a:pt x="280014" y="1270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8" name="Freeform 7"/>
          <p:cNvSpPr/>
          <p:nvPr/>
        </p:nvSpPr>
        <p:spPr>
          <a:xfrm>
            <a:off x="6945319" y="3854865"/>
            <a:ext cx="625741" cy="358816"/>
          </a:xfrm>
          <a:custGeom>
            <a:avLst/>
            <a:gdLst>
              <a:gd name="connsiteX0" fmla="*/ 153014 w 625741"/>
              <a:gd name="connsiteY0" fmla="*/ 0 h 358816"/>
              <a:gd name="connsiteX1" fmla="*/ 614 w 625741"/>
              <a:gd name="connsiteY1" fmla="*/ 165100 h 358816"/>
              <a:gd name="connsiteX2" fmla="*/ 203814 w 625741"/>
              <a:gd name="connsiteY2" fmla="*/ 355600 h 358816"/>
              <a:gd name="connsiteX3" fmla="*/ 597514 w 625741"/>
              <a:gd name="connsiteY3" fmla="*/ 266700 h 358816"/>
              <a:gd name="connsiteX4" fmla="*/ 559414 w 625741"/>
              <a:gd name="connsiteY4" fmla="*/ 38100 h 358816"/>
              <a:gd name="connsiteX5" fmla="*/ 280014 w 625741"/>
              <a:gd name="connsiteY5" fmla="*/ 12700 h 3588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5741" h="358816">
                <a:moveTo>
                  <a:pt x="153014" y="0"/>
                </a:moveTo>
                <a:cubicBezTo>
                  <a:pt x="72580" y="52916"/>
                  <a:pt x="-7853" y="105833"/>
                  <a:pt x="614" y="165100"/>
                </a:cubicBezTo>
                <a:cubicBezTo>
                  <a:pt x="9081" y="224367"/>
                  <a:pt x="104331" y="338667"/>
                  <a:pt x="203814" y="355600"/>
                </a:cubicBezTo>
                <a:cubicBezTo>
                  <a:pt x="303297" y="372533"/>
                  <a:pt x="538247" y="319617"/>
                  <a:pt x="597514" y="266700"/>
                </a:cubicBezTo>
                <a:cubicBezTo>
                  <a:pt x="656781" y="213783"/>
                  <a:pt x="612331" y="80433"/>
                  <a:pt x="559414" y="38100"/>
                </a:cubicBezTo>
                <a:cubicBezTo>
                  <a:pt x="506497" y="-4233"/>
                  <a:pt x="393255" y="4233"/>
                  <a:pt x="280014" y="1270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9" name="Freeform 8"/>
          <p:cNvSpPr/>
          <p:nvPr/>
        </p:nvSpPr>
        <p:spPr>
          <a:xfrm>
            <a:off x="6597119" y="5136648"/>
            <a:ext cx="625741" cy="358816"/>
          </a:xfrm>
          <a:custGeom>
            <a:avLst/>
            <a:gdLst>
              <a:gd name="connsiteX0" fmla="*/ 153014 w 625741"/>
              <a:gd name="connsiteY0" fmla="*/ 0 h 358816"/>
              <a:gd name="connsiteX1" fmla="*/ 614 w 625741"/>
              <a:gd name="connsiteY1" fmla="*/ 165100 h 358816"/>
              <a:gd name="connsiteX2" fmla="*/ 203814 w 625741"/>
              <a:gd name="connsiteY2" fmla="*/ 355600 h 358816"/>
              <a:gd name="connsiteX3" fmla="*/ 597514 w 625741"/>
              <a:gd name="connsiteY3" fmla="*/ 266700 h 358816"/>
              <a:gd name="connsiteX4" fmla="*/ 559414 w 625741"/>
              <a:gd name="connsiteY4" fmla="*/ 38100 h 358816"/>
              <a:gd name="connsiteX5" fmla="*/ 280014 w 625741"/>
              <a:gd name="connsiteY5" fmla="*/ 12700 h 3588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5741" h="358816">
                <a:moveTo>
                  <a:pt x="153014" y="0"/>
                </a:moveTo>
                <a:cubicBezTo>
                  <a:pt x="72580" y="52916"/>
                  <a:pt x="-7853" y="105833"/>
                  <a:pt x="614" y="165100"/>
                </a:cubicBezTo>
                <a:cubicBezTo>
                  <a:pt x="9081" y="224367"/>
                  <a:pt x="104331" y="338667"/>
                  <a:pt x="203814" y="355600"/>
                </a:cubicBezTo>
                <a:cubicBezTo>
                  <a:pt x="303297" y="372533"/>
                  <a:pt x="538247" y="319617"/>
                  <a:pt x="597514" y="266700"/>
                </a:cubicBezTo>
                <a:cubicBezTo>
                  <a:pt x="656781" y="213783"/>
                  <a:pt x="612331" y="80433"/>
                  <a:pt x="559414" y="38100"/>
                </a:cubicBezTo>
                <a:cubicBezTo>
                  <a:pt x="506497" y="-4233"/>
                  <a:pt x="393255" y="4233"/>
                  <a:pt x="280014" y="1270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65342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a:extLst>
              <a:ext uri="{FF2B5EF4-FFF2-40B4-BE49-F238E27FC236}">
                <a16:creationId xmlns:a16="http://schemas.microsoft.com/office/drawing/2014/main" id="{0E539C3F-01F9-4187-9E48-5C415B4BB98E}"/>
              </a:ext>
            </a:extLst>
          </p:cNvPr>
          <p:cNvGraphicFramePr/>
          <p:nvPr>
            <p:extLst/>
          </p:nvPr>
        </p:nvGraphicFramePr>
        <p:xfrm>
          <a:off x="1676400" y="1368552"/>
          <a:ext cx="82296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9520CBA7-A768-4151-A99F-6154D760946A}"/>
              </a:ext>
            </a:extLst>
          </p:cNvPr>
          <p:cNvSpPr>
            <a:spLocks noGrp="1"/>
          </p:cNvSpPr>
          <p:nvPr>
            <p:ph type="title"/>
          </p:nvPr>
        </p:nvSpPr>
        <p:spPr>
          <a:xfrm>
            <a:off x="1752600" y="533400"/>
            <a:ext cx="8153400" cy="1143000"/>
          </a:xfrm>
        </p:spPr>
        <p:txBody>
          <a:bodyPr>
            <a:normAutofit/>
          </a:bodyPr>
          <a:lstStyle/>
          <a:p>
            <a:r>
              <a:rPr lang="en-US" dirty="0"/>
              <a:t>Indicator Data - Books &amp; Children </a:t>
            </a:r>
          </a:p>
        </p:txBody>
      </p:sp>
      <p:sp>
        <p:nvSpPr>
          <p:cNvPr id="6" name="TextBox 5">
            <a:extLst>
              <a:ext uri="{FF2B5EF4-FFF2-40B4-BE49-F238E27FC236}">
                <a16:creationId xmlns:a16="http://schemas.microsoft.com/office/drawing/2014/main" id="{82D70A63-C2AA-49D4-805F-65C0D754E23A}"/>
              </a:ext>
            </a:extLst>
          </p:cNvPr>
          <p:cNvSpPr txBox="1"/>
          <p:nvPr/>
        </p:nvSpPr>
        <p:spPr>
          <a:xfrm>
            <a:off x="1752600" y="6324600"/>
            <a:ext cx="2590800" cy="381000"/>
          </a:xfrm>
          <a:prstGeom prst="rect">
            <a:avLst/>
          </a:prstGeom>
        </p:spPr>
        <p:txBody>
          <a:bodyPr vert="horz" wrap="square" lIns="91440" tIns="45720" rIns="91440" bIns="45720" rtlCol="0" anchor="t">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a:ea typeface="+mn-ea"/>
                <a:cs typeface="+mn-cs"/>
              </a:rPr>
              <a:t>Level 3, 5 and 7 indicators.</a:t>
            </a:r>
          </a:p>
        </p:txBody>
      </p:sp>
      <p:sp>
        <p:nvSpPr>
          <p:cNvPr id="4" name="Freeform 3"/>
          <p:cNvSpPr/>
          <p:nvPr/>
        </p:nvSpPr>
        <p:spPr>
          <a:xfrm>
            <a:off x="7784487" y="3146552"/>
            <a:ext cx="625741" cy="358816"/>
          </a:xfrm>
          <a:custGeom>
            <a:avLst/>
            <a:gdLst>
              <a:gd name="connsiteX0" fmla="*/ 153014 w 625741"/>
              <a:gd name="connsiteY0" fmla="*/ 0 h 358816"/>
              <a:gd name="connsiteX1" fmla="*/ 614 w 625741"/>
              <a:gd name="connsiteY1" fmla="*/ 165100 h 358816"/>
              <a:gd name="connsiteX2" fmla="*/ 203814 w 625741"/>
              <a:gd name="connsiteY2" fmla="*/ 355600 h 358816"/>
              <a:gd name="connsiteX3" fmla="*/ 597514 w 625741"/>
              <a:gd name="connsiteY3" fmla="*/ 266700 h 358816"/>
              <a:gd name="connsiteX4" fmla="*/ 559414 w 625741"/>
              <a:gd name="connsiteY4" fmla="*/ 38100 h 358816"/>
              <a:gd name="connsiteX5" fmla="*/ 280014 w 625741"/>
              <a:gd name="connsiteY5" fmla="*/ 12700 h 3588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5741" h="358816">
                <a:moveTo>
                  <a:pt x="153014" y="0"/>
                </a:moveTo>
                <a:cubicBezTo>
                  <a:pt x="72580" y="52916"/>
                  <a:pt x="-7853" y="105833"/>
                  <a:pt x="614" y="165100"/>
                </a:cubicBezTo>
                <a:cubicBezTo>
                  <a:pt x="9081" y="224367"/>
                  <a:pt x="104331" y="338667"/>
                  <a:pt x="203814" y="355600"/>
                </a:cubicBezTo>
                <a:cubicBezTo>
                  <a:pt x="303297" y="372533"/>
                  <a:pt x="538247" y="319617"/>
                  <a:pt x="597514" y="266700"/>
                </a:cubicBezTo>
                <a:cubicBezTo>
                  <a:pt x="656781" y="213783"/>
                  <a:pt x="612331" y="80433"/>
                  <a:pt x="559414" y="38100"/>
                </a:cubicBezTo>
                <a:cubicBezTo>
                  <a:pt x="506497" y="-4233"/>
                  <a:pt x="393255" y="4233"/>
                  <a:pt x="280014" y="1270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8" name="Freeform 7"/>
          <p:cNvSpPr/>
          <p:nvPr/>
        </p:nvSpPr>
        <p:spPr>
          <a:xfrm>
            <a:off x="7936887" y="4057736"/>
            <a:ext cx="625741" cy="358816"/>
          </a:xfrm>
          <a:custGeom>
            <a:avLst/>
            <a:gdLst>
              <a:gd name="connsiteX0" fmla="*/ 153014 w 625741"/>
              <a:gd name="connsiteY0" fmla="*/ 0 h 358816"/>
              <a:gd name="connsiteX1" fmla="*/ 614 w 625741"/>
              <a:gd name="connsiteY1" fmla="*/ 165100 h 358816"/>
              <a:gd name="connsiteX2" fmla="*/ 203814 w 625741"/>
              <a:gd name="connsiteY2" fmla="*/ 355600 h 358816"/>
              <a:gd name="connsiteX3" fmla="*/ 597514 w 625741"/>
              <a:gd name="connsiteY3" fmla="*/ 266700 h 358816"/>
              <a:gd name="connsiteX4" fmla="*/ 559414 w 625741"/>
              <a:gd name="connsiteY4" fmla="*/ 38100 h 358816"/>
              <a:gd name="connsiteX5" fmla="*/ 280014 w 625741"/>
              <a:gd name="connsiteY5" fmla="*/ 12700 h 3588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5741" h="358816">
                <a:moveTo>
                  <a:pt x="153014" y="0"/>
                </a:moveTo>
                <a:cubicBezTo>
                  <a:pt x="72580" y="52916"/>
                  <a:pt x="-7853" y="105833"/>
                  <a:pt x="614" y="165100"/>
                </a:cubicBezTo>
                <a:cubicBezTo>
                  <a:pt x="9081" y="224367"/>
                  <a:pt x="104331" y="338667"/>
                  <a:pt x="203814" y="355600"/>
                </a:cubicBezTo>
                <a:cubicBezTo>
                  <a:pt x="303297" y="372533"/>
                  <a:pt x="538247" y="319617"/>
                  <a:pt x="597514" y="266700"/>
                </a:cubicBezTo>
                <a:cubicBezTo>
                  <a:pt x="656781" y="213783"/>
                  <a:pt x="612331" y="80433"/>
                  <a:pt x="559414" y="38100"/>
                </a:cubicBezTo>
                <a:cubicBezTo>
                  <a:pt x="506497" y="-4233"/>
                  <a:pt x="393255" y="4233"/>
                  <a:pt x="280014" y="1270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9" name="Freeform 8"/>
          <p:cNvSpPr/>
          <p:nvPr/>
        </p:nvSpPr>
        <p:spPr>
          <a:xfrm>
            <a:off x="7146660" y="5048336"/>
            <a:ext cx="625741" cy="358816"/>
          </a:xfrm>
          <a:custGeom>
            <a:avLst/>
            <a:gdLst>
              <a:gd name="connsiteX0" fmla="*/ 153014 w 625741"/>
              <a:gd name="connsiteY0" fmla="*/ 0 h 358816"/>
              <a:gd name="connsiteX1" fmla="*/ 614 w 625741"/>
              <a:gd name="connsiteY1" fmla="*/ 165100 h 358816"/>
              <a:gd name="connsiteX2" fmla="*/ 203814 w 625741"/>
              <a:gd name="connsiteY2" fmla="*/ 355600 h 358816"/>
              <a:gd name="connsiteX3" fmla="*/ 597514 w 625741"/>
              <a:gd name="connsiteY3" fmla="*/ 266700 h 358816"/>
              <a:gd name="connsiteX4" fmla="*/ 559414 w 625741"/>
              <a:gd name="connsiteY4" fmla="*/ 38100 h 358816"/>
              <a:gd name="connsiteX5" fmla="*/ 280014 w 625741"/>
              <a:gd name="connsiteY5" fmla="*/ 12700 h 3588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5741" h="358816">
                <a:moveTo>
                  <a:pt x="153014" y="0"/>
                </a:moveTo>
                <a:cubicBezTo>
                  <a:pt x="72580" y="52916"/>
                  <a:pt x="-7853" y="105833"/>
                  <a:pt x="614" y="165100"/>
                </a:cubicBezTo>
                <a:cubicBezTo>
                  <a:pt x="9081" y="224367"/>
                  <a:pt x="104331" y="338667"/>
                  <a:pt x="203814" y="355600"/>
                </a:cubicBezTo>
                <a:cubicBezTo>
                  <a:pt x="303297" y="372533"/>
                  <a:pt x="538247" y="319617"/>
                  <a:pt x="597514" y="266700"/>
                </a:cubicBezTo>
                <a:cubicBezTo>
                  <a:pt x="656781" y="213783"/>
                  <a:pt x="612331" y="80433"/>
                  <a:pt x="559414" y="38100"/>
                </a:cubicBezTo>
                <a:cubicBezTo>
                  <a:pt x="506497" y="-4233"/>
                  <a:pt x="393255" y="4233"/>
                  <a:pt x="280014" y="1270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352304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Indicator Data – Math</a:t>
            </a:r>
          </a:p>
        </p:txBody>
      </p:sp>
      <p:graphicFrame>
        <p:nvGraphicFramePr>
          <p:cNvPr id="5" name="Chart 4">
            <a:extLst>
              <a:ext uri="{FF2B5EF4-FFF2-40B4-BE49-F238E27FC236}">
                <a16:creationId xmlns:a16="http://schemas.microsoft.com/office/drawing/2014/main" id="{0E539C3F-01F9-4187-9E48-5C415B4BB98E}"/>
              </a:ext>
            </a:extLst>
          </p:cNvPr>
          <p:cNvGraphicFramePr/>
          <p:nvPr>
            <p:extLst/>
          </p:nvPr>
        </p:nvGraphicFramePr>
        <p:xfrm>
          <a:off x="1588009" y="1246632"/>
          <a:ext cx="8153400" cy="4419600"/>
        </p:xfrm>
        <a:graphic>
          <a:graphicData uri="http://schemas.openxmlformats.org/drawingml/2006/chart">
            <c:chart xmlns:c="http://schemas.openxmlformats.org/drawingml/2006/chart" xmlns:r="http://schemas.openxmlformats.org/officeDocument/2006/relationships" r:id="rId2"/>
          </a:graphicData>
        </a:graphic>
      </p:graphicFrame>
      <p:sp>
        <p:nvSpPr>
          <p:cNvPr id="6" name="Freeform 5"/>
          <p:cNvSpPr/>
          <p:nvPr/>
        </p:nvSpPr>
        <p:spPr>
          <a:xfrm>
            <a:off x="6312410" y="3250016"/>
            <a:ext cx="625741" cy="358816"/>
          </a:xfrm>
          <a:custGeom>
            <a:avLst/>
            <a:gdLst>
              <a:gd name="connsiteX0" fmla="*/ 153014 w 625741"/>
              <a:gd name="connsiteY0" fmla="*/ 0 h 358816"/>
              <a:gd name="connsiteX1" fmla="*/ 614 w 625741"/>
              <a:gd name="connsiteY1" fmla="*/ 165100 h 358816"/>
              <a:gd name="connsiteX2" fmla="*/ 203814 w 625741"/>
              <a:gd name="connsiteY2" fmla="*/ 355600 h 358816"/>
              <a:gd name="connsiteX3" fmla="*/ 597514 w 625741"/>
              <a:gd name="connsiteY3" fmla="*/ 266700 h 358816"/>
              <a:gd name="connsiteX4" fmla="*/ 559414 w 625741"/>
              <a:gd name="connsiteY4" fmla="*/ 38100 h 358816"/>
              <a:gd name="connsiteX5" fmla="*/ 280014 w 625741"/>
              <a:gd name="connsiteY5" fmla="*/ 12700 h 3588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5741" h="358816">
                <a:moveTo>
                  <a:pt x="153014" y="0"/>
                </a:moveTo>
                <a:cubicBezTo>
                  <a:pt x="72580" y="52916"/>
                  <a:pt x="-7853" y="105833"/>
                  <a:pt x="614" y="165100"/>
                </a:cubicBezTo>
                <a:cubicBezTo>
                  <a:pt x="9081" y="224367"/>
                  <a:pt x="104331" y="338667"/>
                  <a:pt x="203814" y="355600"/>
                </a:cubicBezTo>
                <a:cubicBezTo>
                  <a:pt x="303297" y="372533"/>
                  <a:pt x="538247" y="319617"/>
                  <a:pt x="597514" y="266700"/>
                </a:cubicBezTo>
                <a:cubicBezTo>
                  <a:pt x="656781" y="213783"/>
                  <a:pt x="612331" y="80433"/>
                  <a:pt x="559414" y="38100"/>
                </a:cubicBezTo>
                <a:cubicBezTo>
                  <a:pt x="506497" y="-4233"/>
                  <a:pt x="393255" y="4233"/>
                  <a:pt x="280014" y="1270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7" name="Freeform 6"/>
          <p:cNvSpPr/>
          <p:nvPr/>
        </p:nvSpPr>
        <p:spPr>
          <a:xfrm>
            <a:off x="6677269" y="2869016"/>
            <a:ext cx="625741" cy="358816"/>
          </a:xfrm>
          <a:custGeom>
            <a:avLst/>
            <a:gdLst>
              <a:gd name="connsiteX0" fmla="*/ 153014 w 625741"/>
              <a:gd name="connsiteY0" fmla="*/ 0 h 358816"/>
              <a:gd name="connsiteX1" fmla="*/ 614 w 625741"/>
              <a:gd name="connsiteY1" fmla="*/ 165100 h 358816"/>
              <a:gd name="connsiteX2" fmla="*/ 203814 w 625741"/>
              <a:gd name="connsiteY2" fmla="*/ 355600 h 358816"/>
              <a:gd name="connsiteX3" fmla="*/ 597514 w 625741"/>
              <a:gd name="connsiteY3" fmla="*/ 266700 h 358816"/>
              <a:gd name="connsiteX4" fmla="*/ 559414 w 625741"/>
              <a:gd name="connsiteY4" fmla="*/ 38100 h 358816"/>
              <a:gd name="connsiteX5" fmla="*/ 280014 w 625741"/>
              <a:gd name="connsiteY5" fmla="*/ 12700 h 3588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5741" h="358816">
                <a:moveTo>
                  <a:pt x="153014" y="0"/>
                </a:moveTo>
                <a:cubicBezTo>
                  <a:pt x="72580" y="52916"/>
                  <a:pt x="-7853" y="105833"/>
                  <a:pt x="614" y="165100"/>
                </a:cubicBezTo>
                <a:cubicBezTo>
                  <a:pt x="9081" y="224367"/>
                  <a:pt x="104331" y="338667"/>
                  <a:pt x="203814" y="355600"/>
                </a:cubicBezTo>
                <a:cubicBezTo>
                  <a:pt x="303297" y="372533"/>
                  <a:pt x="538247" y="319617"/>
                  <a:pt x="597514" y="266700"/>
                </a:cubicBezTo>
                <a:cubicBezTo>
                  <a:pt x="656781" y="213783"/>
                  <a:pt x="612331" y="80433"/>
                  <a:pt x="559414" y="38100"/>
                </a:cubicBezTo>
                <a:cubicBezTo>
                  <a:pt x="506497" y="-4233"/>
                  <a:pt x="393255" y="4233"/>
                  <a:pt x="280014" y="1270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8" name="Freeform 7"/>
          <p:cNvSpPr/>
          <p:nvPr/>
        </p:nvSpPr>
        <p:spPr>
          <a:xfrm>
            <a:off x="7134469" y="3631016"/>
            <a:ext cx="625741" cy="358816"/>
          </a:xfrm>
          <a:custGeom>
            <a:avLst/>
            <a:gdLst>
              <a:gd name="connsiteX0" fmla="*/ 153014 w 625741"/>
              <a:gd name="connsiteY0" fmla="*/ 0 h 358816"/>
              <a:gd name="connsiteX1" fmla="*/ 614 w 625741"/>
              <a:gd name="connsiteY1" fmla="*/ 165100 h 358816"/>
              <a:gd name="connsiteX2" fmla="*/ 203814 w 625741"/>
              <a:gd name="connsiteY2" fmla="*/ 355600 h 358816"/>
              <a:gd name="connsiteX3" fmla="*/ 597514 w 625741"/>
              <a:gd name="connsiteY3" fmla="*/ 266700 h 358816"/>
              <a:gd name="connsiteX4" fmla="*/ 559414 w 625741"/>
              <a:gd name="connsiteY4" fmla="*/ 38100 h 358816"/>
              <a:gd name="connsiteX5" fmla="*/ 280014 w 625741"/>
              <a:gd name="connsiteY5" fmla="*/ 12700 h 3588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5741" h="358816">
                <a:moveTo>
                  <a:pt x="153014" y="0"/>
                </a:moveTo>
                <a:cubicBezTo>
                  <a:pt x="72580" y="52916"/>
                  <a:pt x="-7853" y="105833"/>
                  <a:pt x="614" y="165100"/>
                </a:cubicBezTo>
                <a:cubicBezTo>
                  <a:pt x="9081" y="224367"/>
                  <a:pt x="104331" y="338667"/>
                  <a:pt x="203814" y="355600"/>
                </a:cubicBezTo>
                <a:cubicBezTo>
                  <a:pt x="303297" y="372533"/>
                  <a:pt x="538247" y="319617"/>
                  <a:pt x="597514" y="266700"/>
                </a:cubicBezTo>
                <a:cubicBezTo>
                  <a:pt x="656781" y="213783"/>
                  <a:pt x="612331" y="80433"/>
                  <a:pt x="559414" y="38100"/>
                </a:cubicBezTo>
                <a:cubicBezTo>
                  <a:pt x="506497" y="-4233"/>
                  <a:pt x="393255" y="4233"/>
                  <a:pt x="280014" y="1270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9" name="Freeform 8"/>
          <p:cNvSpPr/>
          <p:nvPr/>
        </p:nvSpPr>
        <p:spPr>
          <a:xfrm>
            <a:off x="6982069" y="3989832"/>
            <a:ext cx="625741" cy="358816"/>
          </a:xfrm>
          <a:custGeom>
            <a:avLst/>
            <a:gdLst>
              <a:gd name="connsiteX0" fmla="*/ 153014 w 625741"/>
              <a:gd name="connsiteY0" fmla="*/ 0 h 358816"/>
              <a:gd name="connsiteX1" fmla="*/ 614 w 625741"/>
              <a:gd name="connsiteY1" fmla="*/ 165100 h 358816"/>
              <a:gd name="connsiteX2" fmla="*/ 203814 w 625741"/>
              <a:gd name="connsiteY2" fmla="*/ 355600 h 358816"/>
              <a:gd name="connsiteX3" fmla="*/ 597514 w 625741"/>
              <a:gd name="connsiteY3" fmla="*/ 266700 h 358816"/>
              <a:gd name="connsiteX4" fmla="*/ 559414 w 625741"/>
              <a:gd name="connsiteY4" fmla="*/ 38100 h 358816"/>
              <a:gd name="connsiteX5" fmla="*/ 280014 w 625741"/>
              <a:gd name="connsiteY5" fmla="*/ 12700 h 3588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5741" h="358816">
                <a:moveTo>
                  <a:pt x="153014" y="0"/>
                </a:moveTo>
                <a:cubicBezTo>
                  <a:pt x="72580" y="52916"/>
                  <a:pt x="-7853" y="105833"/>
                  <a:pt x="614" y="165100"/>
                </a:cubicBezTo>
                <a:cubicBezTo>
                  <a:pt x="9081" y="224367"/>
                  <a:pt x="104331" y="338667"/>
                  <a:pt x="203814" y="355600"/>
                </a:cubicBezTo>
                <a:cubicBezTo>
                  <a:pt x="303297" y="372533"/>
                  <a:pt x="538247" y="319617"/>
                  <a:pt x="597514" y="266700"/>
                </a:cubicBezTo>
                <a:cubicBezTo>
                  <a:pt x="656781" y="213783"/>
                  <a:pt x="612331" y="80433"/>
                  <a:pt x="559414" y="38100"/>
                </a:cubicBezTo>
                <a:cubicBezTo>
                  <a:pt x="506497" y="-4233"/>
                  <a:pt x="393255" y="4233"/>
                  <a:pt x="280014" y="1270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0" name="Freeform 9"/>
          <p:cNvSpPr/>
          <p:nvPr/>
        </p:nvSpPr>
        <p:spPr>
          <a:xfrm>
            <a:off x="7760210" y="1780032"/>
            <a:ext cx="625741" cy="358816"/>
          </a:xfrm>
          <a:custGeom>
            <a:avLst/>
            <a:gdLst>
              <a:gd name="connsiteX0" fmla="*/ 153014 w 625741"/>
              <a:gd name="connsiteY0" fmla="*/ 0 h 358816"/>
              <a:gd name="connsiteX1" fmla="*/ 614 w 625741"/>
              <a:gd name="connsiteY1" fmla="*/ 165100 h 358816"/>
              <a:gd name="connsiteX2" fmla="*/ 203814 w 625741"/>
              <a:gd name="connsiteY2" fmla="*/ 355600 h 358816"/>
              <a:gd name="connsiteX3" fmla="*/ 597514 w 625741"/>
              <a:gd name="connsiteY3" fmla="*/ 266700 h 358816"/>
              <a:gd name="connsiteX4" fmla="*/ 559414 w 625741"/>
              <a:gd name="connsiteY4" fmla="*/ 38100 h 358816"/>
              <a:gd name="connsiteX5" fmla="*/ 280014 w 625741"/>
              <a:gd name="connsiteY5" fmla="*/ 12700 h 3588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5741" h="358816">
                <a:moveTo>
                  <a:pt x="153014" y="0"/>
                </a:moveTo>
                <a:cubicBezTo>
                  <a:pt x="72580" y="52916"/>
                  <a:pt x="-7853" y="105833"/>
                  <a:pt x="614" y="165100"/>
                </a:cubicBezTo>
                <a:cubicBezTo>
                  <a:pt x="9081" y="224367"/>
                  <a:pt x="104331" y="338667"/>
                  <a:pt x="203814" y="355600"/>
                </a:cubicBezTo>
                <a:cubicBezTo>
                  <a:pt x="303297" y="372533"/>
                  <a:pt x="538247" y="319617"/>
                  <a:pt x="597514" y="266700"/>
                </a:cubicBezTo>
                <a:cubicBezTo>
                  <a:pt x="656781" y="213783"/>
                  <a:pt x="612331" y="80433"/>
                  <a:pt x="559414" y="38100"/>
                </a:cubicBezTo>
                <a:cubicBezTo>
                  <a:pt x="506497" y="-4233"/>
                  <a:pt x="393255" y="4233"/>
                  <a:pt x="280014" y="1270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256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648" y="1404785"/>
            <a:ext cx="10158984" cy="4310215"/>
          </a:xfrm>
        </p:spPr>
        <p:txBody>
          <a:bodyPr>
            <a:normAutofit lnSpcReduction="10000"/>
          </a:bodyPr>
          <a:lstStyle/>
          <a:p>
            <a:pPr lvl="0"/>
            <a:endParaRPr lang="en-US" dirty="0"/>
          </a:p>
          <a:p>
            <a:pPr lvl="0"/>
            <a:r>
              <a:rPr lang="en-US" dirty="0"/>
              <a:t>Classrooms are generally of average quality:</a:t>
            </a:r>
          </a:p>
          <a:p>
            <a:pPr lvl="1"/>
            <a:r>
              <a:rPr lang="en-US" dirty="0"/>
              <a:t>Classrooms quality in the sample ranges from excellent to inadequate.</a:t>
            </a:r>
          </a:p>
          <a:p>
            <a:pPr lvl="1"/>
            <a:r>
              <a:rPr lang="en-US" dirty="0"/>
              <a:t>Classroom emotional support scores are high and demonstrate nurturing and safe environments for children.</a:t>
            </a:r>
          </a:p>
          <a:p>
            <a:pPr lvl="1"/>
            <a:r>
              <a:rPr lang="en-US" dirty="0"/>
              <a:t>They also demonstrate statistically significant growth over two years.</a:t>
            </a:r>
          </a:p>
          <a:p>
            <a:pPr lvl="1"/>
            <a:r>
              <a:rPr lang="en-US" dirty="0"/>
              <a:t>Classroom organization scores are relatively high and have demonstrated statistical significant growth this last year.</a:t>
            </a:r>
          </a:p>
          <a:p>
            <a:r>
              <a:rPr lang="en-US" dirty="0"/>
              <a:t>Instructional supports, learning activities, space and furnishings, and personal care routines are areas that require further attention, where WV could focus supports.</a:t>
            </a:r>
            <a:endParaRPr lang="en-US" sz="2400" dirty="0"/>
          </a:p>
        </p:txBody>
      </p:sp>
      <p:sp>
        <p:nvSpPr>
          <p:cNvPr id="5" name="Title 4"/>
          <p:cNvSpPr>
            <a:spLocks noGrp="1"/>
          </p:cNvSpPr>
          <p:nvPr>
            <p:ph type="title"/>
          </p:nvPr>
        </p:nvSpPr>
        <p:spPr>
          <a:xfrm>
            <a:off x="731520" y="457200"/>
            <a:ext cx="8229600" cy="1143000"/>
          </a:xfrm>
        </p:spPr>
        <p:txBody>
          <a:bodyPr/>
          <a:lstStyle/>
          <a:p>
            <a:r>
              <a:rPr lang="en-US" dirty="0"/>
              <a:t>Highlights for Pre-K Classrooms</a:t>
            </a:r>
          </a:p>
        </p:txBody>
      </p:sp>
    </p:spTree>
    <p:extLst>
      <p:ext uri="{BB962C8B-B14F-4D97-AF65-F5344CB8AC3E}">
        <p14:creationId xmlns:p14="http://schemas.microsoft.com/office/powerpoint/2010/main" val="213997449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81200" y="457200"/>
            <a:ext cx="7620000" cy="1143000"/>
          </a:xfrm>
        </p:spPr>
        <p:txBody>
          <a:bodyPr>
            <a:normAutofit/>
          </a:bodyPr>
          <a:lstStyle/>
          <a:p>
            <a:r>
              <a:rPr lang="en-US" dirty="0"/>
              <a:t>1</a:t>
            </a:r>
            <a:r>
              <a:rPr lang="en-US" baseline="30000" dirty="0"/>
              <a:t>st</a:t>
            </a:r>
            <a:r>
              <a:rPr lang="en-US" dirty="0"/>
              <a:t> grade CLASS Domains</a:t>
            </a:r>
          </a:p>
        </p:txBody>
      </p:sp>
      <p:graphicFrame>
        <p:nvGraphicFramePr>
          <p:cNvPr id="6" name="Content Placeholder 5"/>
          <p:cNvGraphicFramePr>
            <a:graphicFrameLocks noGrp="1"/>
          </p:cNvGraphicFramePr>
          <p:nvPr>
            <p:ph idx="1"/>
            <p:extLst/>
          </p:nvPr>
        </p:nvGraphicFramePr>
        <p:xfrm>
          <a:off x="1828800" y="1584961"/>
          <a:ext cx="8001000" cy="4130041"/>
        </p:xfrm>
        <a:graphic>
          <a:graphicData uri="http://schemas.openxmlformats.org/drawingml/2006/table">
            <a:tbl>
              <a:tblPr firstRow="1" firstCol="1">
                <a:tableStyleId>{7DF18680-E054-41AD-8BC1-D1AEF772440D}</a:tableStyleId>
              </a:tblPr>
              <a:tblGrid>
                <a:gridCol w="2672979">
                  <a:extLst>
                    <a:ext uri="{9D8B030D-6E8A-4147-A177-3AD203B41FA5}">
                      <a16:colId xmlns:a16="http://schemas.microsoft.com/office/drawing/2014/main" val="20000"/>
                    </a:ext>
                  </a:extLst>
                </a:gridCol>
                <a:gridCol w="1776007">
                  <a:extLst>
                    <a:ext uri="{9D8B030D-6E8A-4147-A177-3AD203B41FA5}">
                      <a16:colId xmlns:a16="http://schemas.microsoft.com/office/drawing/2014/main" val="20001"/>
                    </a:ext>
                  </a:extLst>
                </a:gridCol>
                <a:gridCol w="1776007">
                  <a:extLst>
                    <a:ext uri="{9D8B030D-6E8A-4147-A177-3AD203B41FA5}">
                      <a16:colId xmlns:a16="http://schemas.microsoft.com/office/drawing/2014/main" val="20002"/>
                    </a:ext>
                  </a:extLst>
                </a:gridCol>
                <a:gridCol w="1776007">
                  <a:extLst>
                    <a:ext uri="{9D8B030D-6E8A-4147-A177-3AD203B41FA5}">
                      <a16:colId xmlns:a16="http://schemas.microsoft.com/office/drawing/2014/main" val="20003"/>
                    </a:ext>
                  </a:extLst>
                </a:gridCol>
              </a:tblGrid>
              <a:tr h="1015138">
                <a:tc>
                  <a:txBody>
                    <a:bodyPr/>
                    <a:lstStyle/>
                    <a:p>
                      <a:pPr algn="l" fontAlgn="ctr"/>
                      <a:r>
                        <a:rPr lang="en-US" sz="2400" u="none" strike="noStrike" dirty="0">
                          <a:effectLst/>
                        </a:rPr>
                        <a:t>CLASS Domains</a:t>
                      </a:r>
                      <a:endParaRPr lang="en-US" sz="2400" b="1" i="0" u="none" strike="noStrike" dirty="0">
                        <a:solidFill>
                          <a:schemeClr val="tx1"/>
                        </a:solidFill>
                        <a:effectLst/>
                        <a:latin typeface="Times New Roman"/>
                      </a:endParaRPr>
                    </a:p>
                  </a:txBody>
                  <a:tcPr marL="7620" marR="7620" marT="7620" marB="0" anchor="ctr"/>
                </a:tc>
                <a:tc>
                  <a:txBody>
                    <a:bodyPr/>
                    <a:lstStyle/>
                    <a:p>
                      <a:pPr algn="ctr" fontAlgn="ctr"/>
                      <a:r>
                        <a:rPr lang="en-US" sz="2400" u="none" strike="noStrike" dirty="0">
                          <a:effectLst/>
                        </a:rPr>
                        <a:t>Mean</a:t>
                      </a:r>
                      <a:endParaRPr lang="en-US" sz="2400" b="1" i="0" u="none" strike="noStrike" dirty="0">
                        <a:solidFill>
                          <a:schemeClr val="tx1"/>
                        </a:solidFill>
                        <a:effectLst/>
                        <a:latin typeface="Times New Roman"/>
                      </a:endParaRPr>
                    </a:p>
                  </a:txBody>
                  <a:tcPr marL="7620" marR="7620" marT="7620" marB="0" anchor="ctr"/>
                </a:tc>
                <a:tc>
                  <a:txBody>
                    <a:bodyPr/>
                    <a:lstStyle/>
                    <a:p>
                      <a:pPr algn="ctr" fontAlgn="ctr"/>
                      <a:r>
                        <a:rPr lang="en-US" sz="2400" u="none" strike="noStrike" dirty="0">
                          <a:effectLst/>
                        </a:rPr>
                        <a:t>Minimum</a:t>
                      </a:r>
                      <a:endParaRPr lang="en-US" sz="2400" b="1" i="0" u="none" strike="noStrike" dirty="0">
                        <a:solidFill>
                          <a:schemeClr val="tx1"/>
                        </a:solidFill>
                        <a:effectLst/>
                        <a:latin typeface="Times New Roman"/>
                      </a:endParaRPr>
                    </a:p>
                  </a:txBody>
                  <a:tcPr marL="7620" marR="7620" marT="7620" marB="0" anchor="ctr"/>
                </a:tc>
                <a:tc>
                  <a:txBody>
                    <a:bodyPr/>
                    <a:lstStyle/>
                    <a:p>
                      <a:pPr algn="ctr" fontAlgn="ctr"/>
                      <a:r>
                        <a:rPr lang="en-US" sz="2400" u="none" strike="noStrike" dirty="0">
                          <a:effectLst/>
                        </a:rPr>
                        <a:t>Maximum</a:t>
                      </a:r>
                      <a:endParaRPr lang="en-US" sz="2400" b="1" i="0" u="none" strike="noStrike" dirty="0">
                        <a:solidFill>
                          <a:schemeClr val="tx1"/>
                        </a:solidFill>
                        <a:effectLst/>
                        <a:latin typeface="Times New Roman"/>
                      </a:endParaRPr>
                    </a:p>
                  </a:txBody>
                  <a:tcPr marL="7620" marR="7620" marT="7620" marB="0" anchor="ctr"/>
                </a:tc>
                <a:extLst>
                  <a:ext uri="{0D108BD9-81ED-4DB2-BD59-A6C34878D82A}">
                    <a16:rowId xmlns:a16="http://schemas.microsoft.com/office/drawing/2014/main" val="10000"/>
                  </a:ext>
                </a:extLst>
              </a:tr>
              <a:tr h="1038301">
                <a:tc>
                  <a:txBody>
                    <a:bodyPr/>
                    <a:lstStyle/>
                    <a:p>
                      <a:pPr algn="l" fontAlgn="ctr"/>
                      <a:r>
                        <a:rPr lang="en-US" sz="2400" u="none" strike="noStrike" dirty="0">
                          <a:effectLst/>
                        </a:rPr>
                        <a:t>Emotional Support</a:t>
                      </a:r>
                      <a:endParaRPr lang="en-US" sz="2400" b="0" i="1" u="none" strike="noStrike" dirty="0">
                        <a:solidFill>
                          <a:schemeClr val="tx1"/>
                        </a:solidFill>
                        <a:effectLst/>
                        <a:latin typeface="Times New Roman"/>
                      </a:endParaRPr>
                    </a:p>
                  </a:txBody>
                  <a:tcPr marL="7620" marR="7620" marT="7620" marB="0" anchor="ctr"/>
                </a:tc>
                <a:tc>
                  <a:txBody>
                    <a:bodyPr/>
                    <a:lstStyle/>
                    <a:p>
                      <a:pPr algn="ctr" fontAlgn="ctr"/>
                      <a:r>
                        <a:rPr lang="en-US" sz="2400" u="none" strike="noStrike" dirty="0">
                          <a:effectLst/>
                        </a:rPr>
                        <a:t>5.21</a:t>
                      </a:r>
                      <a:endParaRPr lang="en-US" sz="2400" b="0" i="0" u="none" strike="noStrike" dirty="0">
                        <a:solidFill>
                          <a:schemeClr val="tx1"/>
                        </a:solidFill>
                        <a:effectLst/>
                        <a:latin typeface="+mj-lt"/>
                      </a:endParaRPr>
                    </a:p>
                  </a:txBody>
                  <a:tcPr marL="7620" marR="7620" marT="7620" marB="0" anchor="ctr"/>
                </a:tc>
                <a:tc>
                  <a:txBody>
                    <a:bodyPr/>
                    <a:lstStyle/>
                    <a:p>
                      <a:pPr algn="ctr" fontAlgn="ctr"/>
                      <a:r>
                        <a:rPr lang="en-US" sz="2400" u="none" strike="noStrike" dirty="0">
                          <a:effectLst/>
                        </a:rPr>
                        <a:t>3.60</a:t>
                      </a:r>
                      <a:endParaRPr lang="en-US" sz="2400" b="0" i="0" u="none" strike="noStrike" dirty="0">
                        <a:solidFill>
                          <a:schemeClr val="tx1"/>
                        </a:solidFill>
                        <a:effectLst/>
                        <a:latin typeface="+mj-lt"/>
                      </a:endParaRPr>
                    </a:p>
                  </a:txBody>
                  <a:tcPr marL="7620" marR="7620" marT="7620" marB="0" anchor="ctr"/>
                </a:tc>
                <a:tc>
                  <a:txBody>
                    <a:bodyPr/>
                    <a:lstStyle/>
                    <a:p>
                      <a:pPr algn="ctr" fontAlgn="ctr"/>
                      <a:r>
                        <a:rPr lang="en-US" sz="2400" u="none" strike="noStrike" dirty="0">
                          <a:effectLst/>
                        </a:rPr>
                        <a:t>6.70</a:t>
                      </a:r>
                      <a:endParaRPr lang="en-US" sz="2400" b="0" i="0" u="none" strike="noStrike" dirty="0">
                        <a:solidFill>
                          <a:schemeClr val="tx1"/>
                        </a:solidFill>
                        <a:effectLst/>
                        <a:latin typeface="+mj-lt"/>
                      </a:endParaRPr>
                    </a:p>
                  </a:txBody>
                  <a:tcPr marL="7620" marR="7620" marT="7620" marB="0" anchor="ctr"/>
                </a:tc>
                <a:extLst>
                  <a:ext uri="{0D108BD9-81ED-4DB2-BD59-A6C34878D82A}">
                    <a16:rowId xmlns:a16="http://schemas.microsoft.com/office/drawing/2014/main" val="10001"/>
                  </a:ext>
                </a:extLst>
              </a:tr>
              <a:tr h="1038301">
                <a:tc>
                  <a:txBody>
                    <a:bodyPr/>
                    <a:lstStyle/>
                    <a:p>
                      <a:pPr algn="l" fontAlgn="ctr"/>
                      <a:r>
                        <a:rPr lang="en-US" sz="2400" u="none" strike="noStrike" dirty="0">
                          <a:effectLst/>
                        </a:rPr>
                        <a:t>Classroom Organization</a:t>
                      </a:r>
                      <a:endParaRPr lang="en-US" sz="2400" b="0" i="1" u="none" strike="noStrike" dirty="0">
                        <a:solidFill>
                          <a:schemeClr val="tx1"/>
                        </a:solidFill>
                        <a:effectLst/>
                        <a:latin typeface="Times New Roman"/>
                      </a:endParaRPr>
                    </a:p>
                  </a:txBody>
                  <a:tcPr marL="7620" marR="7620" marT="7620" marB="0" anchor="ctr"/>
                </a:tc>
                <a:tc>
                  <a:txBody>
                    <a:bodyPr/>
                    <a:lstStyle/>
                    <a:p>
                      <a:pPr algn="ctr" fontAlgn="ctr"/>
                      <a:r>
                        <a:rPr lang="en-US" sz="2400" u="none" strike="noStrike" dirty="0">
                          <a:effectLst/>
                        </a:rPr>
                        <a:t>5.20</a:t>
                      </a:r>
                      <a:endParaRPr lang="en-US" sz="2400" b="0" i="0" u="none" strike="noStrike" dirty="0">
                        <a:solidFill>
                          <a:schemeClr val="tx1"/>
                        </a:solidFill>
                        <a:effectLst/>
                        <a:latin typeface="+mj-lt"/>
                      </a:endParaRPr>
                    </a:p>
                  </a:txBody>
                  <a:tcPr marL="7620" marR="7620" marT="7620" marB="0" anchor="ctr"/>
                </a:tc>
                <a:tc>
                  <a:txBody>
                    <a:bodyPr/>
                    <a:lstStyle/>
                    <a:p>
                      <a:pPr algn="ctr" fontAlgn="ctr"/>
                      <a:r>
                        <a:rPr lang="en-US" sz="2400" u="none" strike="noStrike" dirty="0">
                          <a:effectLst/>
                        </a:rPr>
                        <a:t>2.93</a:t>
                      </a:r>
                      <a:endParaRPr lang="en-US" sz="2400" b="0" i="0" u="none" strike="noStrike" dirty="0">
                        <a:solidFill>
                          <a:schemeClr val="tx1"/>
                        </a:solidFill>
                        <a:effectLst/>
                        <a:latin typeface="+mj-lt"/>
                      </a:endParaRPr>
                    </a:p>
                  </a:txBody>
                  <a:tcPr marL="7620" marR="7620" marT="7620" marB="0" anchor="ctr"/>
                </a:tc>
                <a:tc>
                  <a:txBody>
                    <a:bodyPr/>
                    <a:lstStyle/>
                    <a:p>
                      <a:pPr algn="ctr" fontAlgn="ctr"/>
                      <a:r>
                        <a:rPr lang="en-US" sz="2400" u="none" strike="noStrike" dirty="0">
                          <a:effectLst/>
                        </a:rPr>
                        <a:t>6.67</a:t>
                      </a:r>
                      <a:endParaRPr lang="en-US" sz="2400" b="0" i="0" u="none" strike="noStrike" dirty="0">
                        <a:solidFill>
                          <a:schemeClr val="tx1"/>
                        </a:solidFill>
                        <a:effectLst/>
                        <a:latin typeface="+mj-lt"/>
                      </a:endParaRPr>
                    </a:p>
                  </a:txBody>
                  <a:tcPr marL="7620" marR="7620" marT="7620" marB="0" anchor="ctr"/>
                </a:tc>
                <a:extLst>
                  <a:ext uri="{0D108BD9-81ED-4DB2-BD59-A6C34878D82A}">
                    <a16:rowId xmlns:a16="http://schemas.microsoft.com/office/drawing/2014/main" val="10002"/>
                  </a:ext>
                </a:extLst>
              </a:tr>
              <a:tr h="1038301">
                <a:tc>
                  <a:txBody>
                    <a:bodyPr/>
                    <a:lstStyle/>
                    <a:p>
                      <a:pPr algn="l" fontAlgn="ctr"/>
                      <a:r>
                        <a:rPr lang="en-US" sz="2400" u="none" strike="noStrike" dirty="0">
                          <a:effectLst/>
                        </a:rPr>
                        <a:t>Instructional Support</a:t>
                      </a:r>
                      <a:endParaRPr lang="en-US" sz="2400" b="0" i="1" u="none" strike="noStrike" dirty="0">
                        <a:solidFill>
                          <a:schemeClr val="tx1"/>
                        </a:solidFill>
                        <a:effectLst/>
                        <a:latin typeface="Times New Roman"/>
                      </a:endParaRPr>
                    </a:p>
                  </a:txBody>
                  <a:tcPr marL="7620" marR="7620" marT="7620" marB="0" anchor="ctr"/>
                </a:tc>
                <a:tc>
                  <a:txBody>
                    <a:bodyPr/>
                    <a:lstStyle/>
                    <a:p>
                      <a:pPr algn="ctr" fontAlgn="ctr"/>
                      <a:r>
                        <a:rPr lang="en-US" sz="2400" u="none" strike="noStrike" dirty="0">
                          <a:effectLst/>
                        </a:rPr>
                        <a:t>1.66</a:t>
                      </a:r>
                      <a:endParaRPr lang="en-US" sz="2400" b="0" i="0" u="none" strike="noStrike" dirty="0">
                        <a:solidFill>
                          <a:schemeClr val="tx1"/>
                        </a:solidFill>
                        <a:effectLst/>
                        <a:latin typeface="+mj-lt"/>
                      </a:endParaRPr>
                    </a:p>
                  </a:txBody>
                  <a:tcPr marL="7620" marR="7620" marT="7620" marB="0" anchor="ctr"/>
                </a:tc>
                <a:tc>
                  <a:txBody>
                    <a:bodyPr/>
                    <a:lstStyle/>
                    <a:p>
                      <a:pPr algn="ctr" fontAlgn="ctr"/>
                      <a:r>
                        <a:rPr lang="en-US" sz="2400" u="none" strike="noStrike" dirty="0">
                          <a:effectLst/>
                        </a:rPr>
                        <a:t>1.07</a:t>
                      </a:r>
                      <a:endParaRPr lang="en-US" sz="2400" b="0" i="0" u="none" strike="noStrike" dirty="0">
                        <a:solidFill>
                          <a:schemeClr val="tx1"/>
                        </a:solidFill>
                        <a:effectLst/>
                        <a:latin typeface="+mj-lt"/>
                      </a:endParaRPr>
                    </a:p>
                  </a:txBody>
                  <a:tcPr marL="7620" marR="7620" marT="7620" marB="0" anchor="ctr"/>
                </a:tc>
                <a:tc>
                  <a:txBody>
                    <a:bodyPr/>
                    <a:lstStyle/>
                    <a:p>
                      <a:pPr algn="ctr" fontAlgn="ctr"/>
                      <a:r>
                        <a:rPr lang="en-US" sz="2400" u="none" strike="noStrike" dirty="0">
                          <a:effectLst/>
                        </a:rPr>
                        <a:t>2.53</a:t>
                      </a:r>
                      <a:endParaRPr lang="en-US" sz="2400" b="0" i="0" u="none" strike="noStrike" dirty="0">
                        <a:solidFill>
                          <a:schemeClr val="tx1"/>
                        </a:solidFill>
                        <a:effectLst/>
                        <a:latin typeface="+mj-lt"/>
                      </a:endParaRPr>
                    </a:p>
                  </a:txBody>
                  <a:tcPr marL="7620" marR="7620" marT="7620"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94397014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a:extLst>
              <a:ext uri="{FF2B5EF4-FFF2-40B4-BE49-F238E27FC236}">
                <a16:creationId xmlns:a16="http://schemas.microsoft.com/office/drawing/2014/main" id="{A3532CE2-DE7F-43B9-8892-4D35323A2CB9}"/>
              </a:ext>
            </a:extLst>
          </p:cNvPr>
          <p:cNvSpPr>
            <a:spLocks noGrp="1"/>
          </p:cNvSpPr>
          <p:nvPr>
            <p:ph type="title"/>
          </p:nvPr>
        </p:nvSpPr>
        <p:spPr/>
        <p:txBody>
          <a:bodyPr>
            <a:normAutofit/>
          </a:bodyPr>
          <a:lstStyle/>
          <a:p>
            <a:r>
              <a:rPr lang="en-US" dirty="0"/>
              <a:t>First grade CLASS Domains</a:t>
            </a:r>
          </a:p>
        </p:txBody>
      </p:sp>
      <p:graphicFrame>
        <p:nvGraphicFramePr>
          <p:cNvPr id="7" name="Content Placeholder 6">
            <a:extLst>
              <a:ext uri="{FF2B5EF4-FFF2-40B4-BE49-F238E27FC236}">
                <a16:creationId xmlns:a16="http://schemas.microsoft.com/office/drawing/2014/main" id="{10D4D61D-977C-4A07-BB90-817F430EBB1A}"/>
              </a:ext>
            </a:extLst>
          </p:cNvPr>
          <p:cNvGraphicFramePr>
            <a:graphicFrameLocks noGrp="1"/>
          </p:cNvGraphicFramePr>
          <p:nvPr>
            <p:ph idx="1"/>
            <p:extLst/>
          </p:nvPr>
        </p:nvGraphicFramePr>
        <p:xfrm>
          <a:off x="1981200" y="1600200"/>
          <a:ext cx="7620000" cy="4648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4702232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76656" y="338328"/>
            <a:ext cx="8229600" cy="1143000"/>
          </a:xfrm>
        </p:spPr>
        <p:txBody>
          <a:bodyPr/>
          <a:lstStyle/>
          <a:p>
            <a:r>
              <a:rPr lang="en-US" dirty="0"/>
              <a:t>Highlights for 1</a:t>
            </a:r>
            <a:r>
              <a:rPr lang="en-US" baseline="30000" dirty="0"/>
              <a:t>st</a:t>
            </a:r>
            <a:r>
              <a:rPr lang="en-US" dirty="0"/>
              <a:t> gr. Classrooms</a:t>
            </a:r>
          </a:p>
        </p:txBody>
      </p:sp>
      <p:sp>
        <p:nvSpPr>
          <p:cNvPr id="7" name="Content Placeholder 2"/>
          <p:cNvSpPr>
            <a:spLocks noGrp="1"/>
          </p:cNvSpPr>
          <p:nvPr>
            <p:ph idx="1"/>
          </p:nvPr>
        </p:nvSpPr>
        <p:spPr>
          <a:xfrm>
            <a:off x="603504" y="1581912"/>
            <a:ext cx="7559040" cy="4876800"/>
          </a:xfrm>
        </p:spPr>
        <p:txBody>
          <a:bodyPr>
            <a:noAutofit/>
          </a:bodyPr>
          <a:lstStyle/>
          <a:p>
            <a:r>
              <a:rPr lang="en-US" sz="2400" dirty="0"/>
              <a:t>Classrooms are generally above minimal quality.</a:t>
            </a:r>
          </a:p>
          <a:p>
            <a:r>
              <a:rPr lang="en-US" sz="2400" dirty="0"/>
              <a:t>Instructional supports, classroom organization, and the physical environments are areas in which WV can focus future supports for 1</a:t>
            </a:r>
            <a:r>
              <a:rPr lang="en-US" sz="2400" baseline="30000" dirty="0"/>
              <a:t>st</a:t>
            </a:r>
            <a:r>
              <a:rPr lang="en-US" sz="2400" dirty="0"/>
              <a:t> grade teachers.</a:t>
            </a:r>
          </a:p>
          <a:p>
            <a:r>
              <a:rPr lang="en-US" sz="2400" dirty="0"/>
              <a:t>These areas are lower than those observed in pre-K and K classrooms.</a:t>
            </a:r>
          </a:p>
          <a:p>
            <a:r>
              <a:rPr lang="en-US" sz="2400" dirty="0"/>
              <a:t>No classrooms are reaching good or high levels of quality. </a:t>
            </a:r>
            <a:endParaRPr lang="en-US" sz="7200" dirty="0"/>
          </a:p>
        </p:txBody>
      </p:sp>
    </p:spTree>
    <p:extLst>
      <p:ext uri="{BB962C8B-B14F-4D97-AF65-F5344CB8AC3E}">
        <p14:creationId xmlns:p14="http://schemas.microsoft.com/office/powerpoint/2010/main" val="110424473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WV Early Learning Longitudinal Study</a:t>
            </a:r>
          </a:p>
        </p:txBody>
      </p:sp>
      <p:sp>
        <p:nvSpPr>
          <p:cNvPr id="3" name="Subtitle 2"/>
          <p:cNvSpPr>
            <a:spLocks noGrp="1"/>
          </p:cNvSpPr>
          <p:nvPr>
            <p:ph type="subTitle" idx="1"/>
          </p:nvPr>
        </p:nvSpPr>
        <p:spPr>
          <a:xfrm>
            <a:off x="1335024" y="5292661"/>
            <a:ext cx="9436608" cy="914085"/>
          </a:xfrm>
        </p:spPr>
        <p:txBody>
          <a:bodyPr>
            <a:normAutofit/>
          </a:bodyPr>
          <a:lstStyle/>
          <a:p>
            <a:r>
              <a:rPr lang="en-US" i="1" dirty="0"/>
              <a:t>Year Three Preliminary Synopsis Overview</a:t>
            </a:r>
          </a:p>
          <a:p>
            <a:r>
              <a:rPr lang="en-US" dirty="0"/>
              <a:t>WV Leaders of Literacy Higher Education Symposium</a:t>
            </a:r>
          </a:p>
        </p:txBody>
      </p:sp>
      <p:sp>
        <p:nvSpPr>
          <p:cNvPr id="4" name="Date Placeholder 3"/>
          <p:cNvSpPr>
            <a:spLocks noGrp="1"/>
          </p:cNvSpPr>
          <p:nvPr>
            <p:ph type="dt" sz="half" idx="10"/>
          </p:nvPr>
        </p:nvSpPr>
        <p:spPr>
          <a:xfrm>
            <a:off x="4654176" y="6309767"/>
            <a:ext cx="27432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1" u="none" strike="noStrike" kern="1200" cap="none" spc="0" normalizeH="0" baseline="0" noProof="0" dirty="0">
                <a:ln>
                  <a:noFill/>
                </a:ln>
                <a:solidFill>
                  <a:srgbClr val="FFFFFF"/>
                </a:solidFill>
                <a:effectLst/>
                <a:uLnTx/>
                <a:uFillTx/>
                <a:latin typeface="Calibri" panose="020F0502020204030204"/>
                <a:ea typeface="+mn-ea"/>
                <a:cs typeface="+mn-cs"/>
              </a:rPr>
              <a:t>April 25, 2019</a:t>
            </a:r>
          </a:p>
        </p:txBody>
      </p:sp>
    </p:spTree>
    <p:extLst>
      <p:ext uri="{BB962C8B-B14F-4D97-AF65-F5344CB8AC3E}">
        <p14:creationId xmlns:p14="http://schemas.microsoft.com/office/powerpoint/2010/main" val="33942436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1F99E-A51E-40F6-88EA-525034D53377}"/>
              </a:ext>
            </a:extLst>
          </p:cNvPr>
          <p:cNvSpPr>
            <a:spLocks noGrp="1"/>
          </p:cNvSpPr>
          <p:nvPr>
            <p:ph type="title"/>
          </p:nvPr>
        </p:nvSpPr>
        <p:spPr/>
        <p:txBody>
          <a:bodyPr/>
          <a:lstStyle/>
          <a:p>
            <a:r>
              <a:rPr lang="en-US" dirty="0"/>
              <a:t>Overall Recommendations</a:t>
            </a:r>
          </a:p>
        </p:txBody>
      </p:sp>
      <p:sp>
        <p:nvSpPr>
          <p:cNvPr id="3" name="Content Placeholder 2">
            <a:extLst>
              <a:ext uri="{FF2B5EF4-FFF2-40B4-BE49-F238E27FC236}">
                <a16:creationId xmlns:a16="http://schemas.microsoft.com/office/drawing/2014/main" id="{435A52A0-E265-425B-AB26-F03F6B16D974}"/>
              </a:ext>
            </a:extLst>
          </p:cNvPr>
          <p:cNvSpPr>
            <a:spLocks noGrp="1"/>
          </p:cNvSpPr>
          <p:nvPr>
            <p:ph idx="1"/>
          </p:nvPr>
        </p:nvSpPr>
        <p:spPr/>
        <p:txBody>
          <a:bodyPr>
            <a:normAutofit fontScale="85000" lnSpcReduction="20000"/>
          </a:bodyPr>
          <a:lstStyle/>
          <a:p>
            <a:r>
              <a:rPr lang="en-US" dirty="0"/>
              <a:t>Pre-K strengthening of Instructional supports, learning activities, space and furnishings, and personal care routines </a:t>
            </a:r>
          </a:p>
          <a:p>
            <a:r>
              <a:rPr lang="en-US" dirty="0"/>
              <a:t>Use Data to inform PD and support this process of continuous improvement with LEAs.</a:t>
            </a:r>
          </a:p>
          <a:p>
            <a:r>
              <a:rPr lang="en-US" dirty="0"/>
              <a:t>Support processes of transition between Pre-K and into K-3.</a:t>
            </a:r>
          </a:p>
          <a:p>
            <a:r>
              <a:rPr lang="en-US" dirty="0"/>
              <a:t>Strengthening PD around developmentally appropriate practices with a focus on standards.</a:t>
            </a:r>
          </a:p>
          <a:p>
            <a:r>
              <a:rPr lang="en-US" dirty="0"/>
              <a:t>Supporting PD that focuses on teachers’ differentiation so that gains in Pre-K are sustained in K and into 1</a:t>
            </a:r>
            <a:r>
              <a:rPr lang="en-US" baseline="30000" dirty="0"/>
              <a:t>st</a:t>
            </a:r>
            <a:r>
              <a:rPr lang="en-US" dirty="0"/>
              <a:t> grade.</a:t>
            </a:r>
          </a:p>
          <a:p>
            <a:r>
              <a:rPr lang="en-US" dirty="0"/>
              <a:t>Strengthening of structure and processes in 1</a:t>
            </a:r>
            <a:r>
              <a:rPr lang="en-US" baseline="30000" dirty="0"/>
              <a:t>st</a:t>
            </a:r>
            <a:r>
              <a:rPr lang="en-US" dirty="0"/>
              <a:t> grade with a strong and purposeful focus on instructional supports.</a:t>
            </a:r>
          </a:p>
          <a:p>
            <a:r>
              <a:rPr lang="en-US" dirty="0"/>
              <a:t>Convergence of scores pre-K and non pre-K could be due to the low quality observed in elementary together with teaching to the lowest performing children.</a:t>
            </a:r>
          </a:p>
        </p:txBody>
      </p:sp>
    </p:spTree>
    <p:extLst>
      <p:ext uri="{BB962C8B-B14F-4D97-AF65-F5344CB8AC3E}">
        <p14:creationId xmlns:p14="http://schemas.microsoft.com/office/powerpoint/2010/main" val="7232429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A9A30-6E9F-0E4D-8928-97956B2336A4}"/>
              </a:ext>
            </a:extLst>
          </p:cNvPr>
          <p:cNvSpPr>
            <a:spLocks noGrp="1"/>
          </p:cNvSpPr>
          <p:nvPr>
            <p:ph type="title"/>
          </p:nvPr>
        </p:nvSpPr>
        <p:spPr>
          <a:xfrm>
            <a:off x="228834" y="170893"/>
            <a:ext cx="11393350" cy="1797253"/>
          </a:xfrm>
        </p:spPr>
        <p:txBody>
          <a:bodyPr>
            <a:noAutofit/>
          </a:bodyPr>
          <a:lstStyle/>
          <a:p>
            <a:r>
              <a:rPr lang="en-US" sz="5400" dirty="0">
                <a:latin typeface="Vollkorn Regular" panose="02000503070000020003" pitchFamily="2" charset="0"/>
              </a:rPr>
              <a:t>For more information: </a:t>
            </a:r>
          </a:p>
        </p:txBody>
      </p:sp>
      <p:sp>
        <p:nvSpPr>
          <p:cNvPr id="3" name="Text Placeholder 2">
            <a:extLst>
              <a:ext uri="{FF2B5EF4-FFF2-40B4-BE49-F238E27FC236}">
                <a16:creationId xmlns:a16="http://schemas.microsoft.com/office/drawing/2014/main" id="{73C29F84-D89C-7B44-83A5-CFFB7E53D2F3}"/>
              </a:ext>
            </a:extLst>
          </p:cNvPr>
          <p:cNvSpPr>
            <a:spLocks noGrp="1"/>
          </p:cNvSpPr>
          <p:nvPr>
            <p:ph type="body" idx="1"/>
          </p:nvPr>
        </p:nvSpPr>
        <p:spPr>
          <a:xfrm>
            <a:off x="228834" y="2492471"/>
            <a:ext cx="11539654" cy="2540819"/>
          </a:xfrm>
        </p:spPr>
        <p:txBody>
          <a:bodyPr>
            <a:normAutofit fontScale="85000" lnSpcReduction="20000"/>
          </a:bodyPr>
          <a:lstStyle/>
          <a:p>
            <a:r>
              <a:rPr lang="en-US" sz="3200" dirty="0">
                <a:solidFill>
                  <a:schemeClr val="bg2">
                    <a:lumMod val="50000"/>
                  </a:schemeClr>
                </a:solidFill>
              </a:rPr>
              <a:t>Rhonda Fisher, Coordinator, Office of Early &amp; Elementary Learning</a:t>
            </a:r>
          </a:p>
          <a:p>
            <a:r>
              <a:rPr lang="en-US" sz="3200" dirty="0">
                <a:solidFill>
                  <a:schemeClr val="bg2">
                    <a:lumMod val="50000"/>
                  </a:schemeClr>
                </a:solidFill>
              </a:rPr>
              <a:t>rffisher@k12.wv.us</a:t>
            </a:r>
          </a:p>
          <a:p>
            <a:endParaRPr lang="en-US" sz="3200" dirty="0">
              <a:solidFill>
                <a:schemeClr val="bg2">
                  <a:lumMod val="50000"/>
                </a:schemeClr>
              </a:solidFill>
            </a:endParaRPr>
          </a:p>
          <a:p>
            <a:endParaRPr lang="en-US" sz="3200" dirty="0">
              <a:solidFill>
                <a:schemeClr val="bg2">
                  <a:lumMod val="50000"/>
                </a:schemeClr>
              </a:solidFill>
            </a:endParaRPr>
          </a:p>
          <a:p>
            <a:r>
              <a:rPr lang="en-US" sz="3200" dirty="0">
                <a:solidFill>
                  <a:schemeClr val="bg2">
                    <a:lumMod val="50000"/>
                  </a:schemeClr>
                </a:solidFill>
              </a:rPr>
              <a:t>Monica DellaMea, Executive Director, Office of Early &amp; Elementary Learning</a:t>
            </a:r>
          </a:p>
          <a:p>
            <a:r>
              <a:rPr lang="en-US" sz="3200" dirty="0">
                <a:solidFill>
                  <a:schemeClr val="bg2">
                    <a:lumMod val="50000"/>
                  </a:schemeClr>
                </a:solidFill>
                <a:hlinkClick r:id="rId2">
                  <a:extLst>
                    <a:ext uri="{A12FA001-AC4F-418D-AE19-62706E023703}">
                      <ahyp:hlinkClr xmlns:ahyp="http://schemas.microsoft.com/office/drawing/2018/hyperlinkcolor" val="tx"/>
                    </a:ext>
                  </a:extLst>
                </a:hlinkClick>
              </a:rPr>
              <a:t>mdellamea@k12.wv.us</a:t>
            </a:r>
            <a:r>
              <a:rPr lang="en-US" sz="3200" dirty="0">
                <a:solidFill>
                  <a:schemeClr val="bg2">
                    <a:lumMod val="50000"/>
                  </a:schemeClr>
                </a:solidFill>
              </a:rPr>
              <a:t> </a:t>
            </a:r>
          </a:p>
        </p:txBody>
      </p:sp>
      <p:sp>
        <p:nvSpPr>
          <p:cNvPr id="4" name="Slide Number Placeholder 3">
            <a:extLst>
              <a:ext uri="{FF2B5EF4-FFF2-40B4-BE49-F238E27FC236}">
                <a16:creationId xmlns:a16="http://schemas.microsoft.com/office/drawing/2014/main" id="{C55AFFEA-95A5-8E43-B43B-594BD100D313}"/>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6630861-4318-414B-8E21-CA5F03E7BD41}" type="slidenum">
              <a:rPr kumimoji="0" lang="en-US" sz="1400" b="1" i="0" u="none" strike="noStrike" kern="1200" cap="none" spc="0" normalizeH="0" baseline="0" noProof="0" smtClean="0">
                <a:ln>
                  <a:noFill/>
                </a:ln>
                <a:solidFill>
                  <a:srgbClr val="FFFFFF"/>
                </a:solidFill>
                <a:effectLst/>
                <a:uLnTx/>
                <a:uFillTx/>
                <a:latin typeface="Fira Sans Ultra" charset="0"/>
              </a:rPr>
              <a:pPr marL="0" marR="0" lvl="0" indent="0" algn="ctr" defTabSz="914400" rtl="0" eaLnBrk="1" fontAlgn="auto" latinLnBrk="0" hangingPunct="1">
                <a:lnSpc>
                  <a:spcPct val="100000"/>
                </a:lnSpc>
                <a:spcBef>
                  <a:spcPts val="0"/>
                </a:spcBef>
                <a:spcAft>
                  <a:spcPts val="0"/>
                </a:spcAft>
                <a:buClrTx/>
                <a:buSzTx/>
                <a:buFontTx/>
                <a:buNone/>
                <a:tabLst/>
                <a:defRPr/>
              </a:pPr>
              <a:t>21</a:t>
            </a:fld>
            <a:endParaRPr kumimoji="0" lang="en-US" sz="1400" b="1" i="0" u="none" strike="noStrike" kern="1200" cap="none" spc="0" normalizeH="0" baseline="0" noProof="0">
              <a:ln>
                <a:noFill/>
              </a:ln>
              <a:solidFill>
                <a:srgbClr val="FFFFFF"/>
              </a:solidFill>
              <a:effectLst/>
              <a:uLnTx/>
              <a:uFillTx/>
              <a:latin typeface="Fira Sans Ultra" charset="0"/>
            </a:endParaRPr>
          </a:p>
        </p:txBody>
      </p:sp>
    </p:spTree>
    <p:extLst>
      <p:ext uri="{BB962C8B-B14F-4D97-AF65-F5344CB8AC3E}">
        <p14:creationId xmlns:p14="http://schemas.microsoft.com/office/powerpoint/2010/main" val="1740364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Higher Ed Symposium</a:t>
            </a:r>
          </a:p>
        </p:txBody>
      </p:sp>
      <p:sp>
        <p:nvSpPr>
          <p:cNvPr id="3" name="Subtitle 2"/>
          <p:cNvSpPr>
            <a:spLocks noGrp="1"/>
          </p:cNvSpPr>
          <p:nvPr>
            <p:ph type="subTitle" idx="1"/>
          </p:nvPr>
        </p:nvSpPr>
        <p:spPr/>
        <p:txBody>
          <a:bodyPr>
            <a:normAutofit lnSpcReduction="10000"/>
          </a:bodyPr>
          <a:lstStyle/>
          <a:p>
            <a:r>
              <a:rPr lang="en-US" dirty="0"/>
              <a:t>Charlotte Webb</a:t>
            </a:r>
          </a:p>
        </p:txBody>
      </p:sp>
      <p:sp>
        <p:nvSpPr>
          <p:cNvPr id="4" name="Date Placeholder 3"/>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1" u="none" strike="noStrike" kern="1200" cap="none" spc="0" normalizeH="0" baseline="0" noProof="0" dirty="0">
                <a:ln>
                  <a:noFill/>
                </a:ln>
                <a:solidFill>
                  <a:srgbClr val="FFFFFF"/>
                </a:solidFill>
                <a:effectLst/>
                <a:uLnTx/>
                <a:uFillTx/>
                <a:latin typeface="Calibri" panose="020F0502020204030204"/>
                <a:ea typeface="+mn-ea"/>
                <a:cs typeface="+mn-cs"/>
              </a:rPr>
              <a:t>April 25, 2019</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1"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52526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hape 32"/>
          <p:cNvSpPr>
            <a:spLocks noGrp="1"/>
          </p:cNvSpPr>
          <p:nvPr>
            <p:ph type="body" idx="1"/>
          </p:nvPr>
        </p:nvSpPr>
        <p:spPr>
          <a:xfrm>
            <a:off x="2072297" y="3486039"/>
            <a:ext cx="8258080" cy="2674937"/>
          </a:xfrm>
          <a:noFill/>
          <a:effectLst>
            <a:innerShdw blurRad="63500" dist="50800" dir="2700000">
              <a:prstClr val="black">
                <a:alpha val="50000"/>
              </a:prstClr>
            </a:innerShdw>
          </a:effectLst>
        </p:spPr>
        <p:txBody>
          <a:bodyPr rtlCol="0">
            <a:normAutofit/>
          </a:bodyPr>
          <a:lstStyle/>
          <a:p>
            <a:pPr fontAlgn="auto">
              <a:spcAft>
                <a:spcPts val="0"/>
              </a:spcAft>
              <a:buFont typeface="Arial"/>
              <a:buBlip>
                <a:blip r:embed="rId3"/>
              </a:buBlip>
              <a:defRPr sz="1800" spc="0">
                <a:solidFill>
                  <a:srgbClr val="000000"/>
                </a:solidFill>
                <a:effectLst/>
              </a:defRPr>
            </a:pPr>
            <a:endParaRPr lang="en-US" sz="2500" spc="25">
              <a:solidFill>
                <a:schemeClr val="accent1">
                  <a:lumMod val="50000"/>
                </a:schemeClr>
              </a:solidFill>
            </a:endParaRPr>
          </a:p>
          <a:p>
            <a:pPr fontAlgn="auto">
              <a:spcAft>
                <a:spcPts val="0"/>
              </a:spcAft>
              <a:buFont typeface="Arial"/>
              <a:buBlip>
                <a:blip r:embed="rId3"/>
              </a:buBlip>
              <a:defRPr sz="1800" spc="0">
                <a:solidFill>
                  <a:srgbClr val="000000"/>
                </a:solidFill>
                <a:effectLst/>
              </a:defRPr>
            </a:pPr>
            <a:endParaRPr lang="en-US" sz="1800">
              <a:solidFill>
                <a:schemeClr val="accent1">
                  <a:lumMod val="50000"/>
                </a:schemeClr>
              </a:solidFill>
            </a:endParaRPr>
          </a:p>
          <a:p>
            <a:pPr marL="0" indent="0" algn="ctr" fontAlgn="auto">
              <a:spcAft>
                <a:spcPts val="0"/>
              </a:spcAft>
              <a:buFont typeface="Arial"/>
              <a:buNone/>
              <a:defRPr sz="1800" spc="0">
                <a:solidFill>
                  <a:srgbClr val="000000"/>
                </a:solidFill>
                <a:effectLst/>
              </a:defRPr>
            </a:pPr>
            <a:r>
              <a:rPr lang="en-US" sz="4000" b="1" spc="25">
                <a:solidFill>
                  <a:schemeClr val="accent1">
                    <a:lumMod val="50000"/>
                  </a:schemeClr>
                </a:solidFill>
                <a:effectLst>
                  <a:outerShdw blurRad="38100" dist="12700" dir="5400000" rotWithShape="0">
                    <a:srgbClr val="E0DEC7">
                      <a:alpha val="80000"/>
                    </a:srgbClr>
                  </a:outerShdw>
                </a:effectLst>
              </a:rPr>
              <a:t>WV Leaders of Literacy:</a:t>
            </a:r>
            <a:endParaRPr lang="en-US" sz="4000" b="1">
              <a:solidFill>
                <a:schemeClr val="accent1">
                  <a:lumMod val="50000"/>
                </a:schemeClr>
              </a:solidFill>
            </a:endParaRPr>
          </a:p>
          <a:p>
            <a:pPr marL="0" indent="0" algn="ctr" fontAlgn="auto">
              <a:spcAft>
                <a:spcPts val="0"/>
              </a:spcAft>
              <a:buFont typeface="Arial"/>
              <a:buNone/>
              <a:defRPr sz="1800" spc="0">
                <a:solidFill>
                  <a:srgbClr val="000000"/>
                </a:solidFill>
                <a:effectLst/>
              </a:defRPr>
            </a:pPr>
            <a:r>
              <a:rPr lang="en-US" sz="4000" b="1" spc="25">
                <a:solidFill>
                  <a:schemeClr val="accent1">
                    <a:lumMod val="50000"/>
                  </a:schemeClr>
                </a:solidFill>
                <a:effectLst>
                  <a:outerShdw blurRad="38100" dist="12700" dir="5400000" rotWithShape="0">
                    <a:srgbClr val="E0DEC7">
                      <a:alpha val="80000"/>
                    </a:srgbClr>
                  </a:outerShdw>
                </a:effectLst>
              </a:rPr>
              <a:t>Campaign for Grade-Level Reading</a:t>
            </a:r>
            <a:endParaRPr lang="en-US" sz="4000" b="1">
              <a:solidFill>
                <a:schemeClr val="accent1">
                  <a:lumMod val="50000"/>
                </a:schemeClr>
              </a:solidFill>
            </a:endParaRPr>
          </a:p>
        </p:txBody>
      </p:sp>
      <p:pic>
        <p:nvPicPr>
          <p:cNvPr id="2" name="Picture 1" descr="Screen Shot 2015-08-14 at 11.06.59 A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6539" y="455819"/>
            <a:ext cx="4649597" cy="3651484"/>
          </a:xfrm>
          <a:prstGeom prst="rect">
            <a:avLst/>
          </a:prstGeom>
          <a:effectLst>
            <a:glow rad="228600">
              <a:schemeClr val="bg1">
                <a:alpha val="40000"/>
              </a:schemeClr>
            </a:glow>
          </a:effectLst>
          <a:scene3d>
            <a:camera prst="obliqueTopLeft"/>
            <a:lightRig rig="threePt" dir="t"/>
          </a:scene3d>
        </p:spPr>
      </p:pic>
    </p:spTree>
    <p:extLst>
      <p:ext uri="{BB962C8B-B14F-4D97-AF65-F5344CB8AC3E}">
        <p14:creationId xmlns:p14="http://schemas.microsoft.com/office/powerpoint/2010/main" val="2251179989"/>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hape 32"/>
          <p:cNvSpPr>
            <a:spLocks noGrp="1"/>
          </p:cNvSpPr>
          <p:nvPr>
            <p:ph type="body" idx="1"/>
          </p:nvPr>
        </p:nvSpPr>
        <p:spPr>
          <a:xfrm>
            <a:off x="572891" y="2081742"/>
            <a:ext cx="11108267" cy="4021926"/>
          </a:xfrm>
          <a:noFill/>
          <a:effectLst>
            <a:innerShdw blurRad="63500" dist="50800" dir="2700000">
              <a:prstClr val="black">
                <a:alpha val="50000"/>
              </a:prstClr>
            </a:innerShdw>
          </a:effectLst>
        </p:spPr>
        <p:txBody>
          <a:bodyPr rtlCol="0">
            <a:normAutofit/>
          </a:bodyPr>
          <a:lstStyle/>
          <a:p>
            <a:pPr marL="0" indent="0" fontAlgn="auto">
              <a:spcAft>
                <a:spcPts val="0"/>
              </a:spcAft>
              <a:buNone/>
              <a:defRPr sz="1800" spc="0">
                <a:solidFill>
                  <a:srgbClr val="000000"/>
                </a:solidFill>
                <a:effectLst/>
              </a:defRPr>
            </a:pPr>
            <a:endParaRPr lang="en-US" sz="2531" spc="25">
              <a:solidFill>
                <a:srgbClr val="3E382B"/>
              </a:solidFill>
              <a:effectLst>
                <a:outerShdw blurRad="38100" dist="12700" dir="5400000" rotWithShape="0">
                  <a:srgbClr val="E0DEC7">
                    <a:alpha val="80000"/>
                  </a:srgbClr>
                </a:outerShdw>
              </a:effectLst>
            </a:endParaRPr>
          </a:p>
          <a:p>
            <a:pPr marL="0" indent="0" algn="ctr" fontAlgn="auto">
              <a:spcAft>
                <a:spcPts val="0"/>
              </a:spcAft>
              <a:buNone/>
              <a:defRPr/>
            </a:pPr>
            <a:r>
              <a:rPr lang="en-US" sz="2400">
                <a:solidFill>
                  <a:schemeClr val="bg1">
                    <a:lumMod val="50000"/>
                  </a:schemeClr>
                </a:solidFill>
              </a:rPr>
              <a:t>Although schools must be accountable for </a:t>
            </a:r>
            <a:r>
              <a:rPr lang="en-US" sz="2400" b="1">
                <a:solidFill>
                  <a:schemeClr val="bg1">
                    <a:lumMod val="50000"/>
                  </a:schemeClr>
                </a:solidFill>
              </a:rPr>
              <a:t>helping all children achieve</a:t>
            </a:r>
            <a:r>
              <a:rPr lang="en-US" sz="2400">
                <a:solidFill>
                  <a:schemeClr val="bg1">
                    <a:lumMod val="50000"/>
                  </a:schemeClr>
                </a:solidFill>
              </a:rPr>
              <a:t>, providing effective teaching for </a:t>
            </a:r>
            <a:r>
              <a:rPr lang="en-US" sz="2400" b="1">
                <a:solidFill>
                  <a:schemeClr val="bg1">
                    <a:lumMod val="50000"/>
                  </a:schemeClr>
                </a:solidFill>
              </a:rPr>
              <a:t>all children in every classroom every day</a:t>
            </a:r>
            <a:r>
              <a:rPr lang="en-US" sz="2400">
                <a:solidFill>
                  <a:schemeClr val="bg1">
                    <a:lumMod val="50000"/>
                  </a:schemeClr>
                </a:solidFill>
              </a:rPr>
              <a:t>, the Campaign is based on the belief that </a:t>
            </a:r>
            <a:r>
              <a:rPr lang="en-US" sz="2400" b="1">
                <a:solidFill>
                  <a:schemeClr val="bg1">
                    <a:lumMod val="50000"/>
                  </a:schemeClr>
                </a:solidFill>
              </a:rPr>
              <a:t>schools cannot succeed alone</a:t>
            </a:r>
            <a:r>
              <a:rPr lang="en-US" sz="2400">
                <a:solidFill>
                  <a:schemeClr val="bg1">
                    <a:lumMod val="50000"/>
                  </a:schemeClr>
                </a:solidFill>
              </a:rPr>
              <a:t>. </a:t>
            </a:r>
          </a:p>
          <a:p>
            <a:pPr marL="0" indent="0" algn="ctr" fontAlgn="auto">
              <a:spcAft>
                <a:spcPts val="0"/>
              </a:spcAft>
              <a:buFont typeface="Arial"/>
              <a:buNone/>
              <a:defRPr/>
            </a:pPr>
            <a:r>
              <a:rPr lang="en-US" sz="2400">
                <a:solidFill>
                  <a:schemeClr val="bg1">
                    <a:lumMod val="50000"/>
                  </a:schemeClr>
                </a:solidFill>
              </a:rPr>
              <a:t>Engaged communities mobilized to remove barriers, expand opportunities, and assist parents in fulfilling their roles and responsibilities to serve as full partners in the success of their children are needed to assure student success. </a:t>
            </a:r>
          </a:p>
          <a:p>
            <a:pPr marL="0" indent="0" algn="ctr" fontAlgn="auto">
              <a:spcAft>
                <a:spcPts val="0"/>
              </a:spcAft>
              <a:buFont typeface="Arial"/>
              <a:buNone/>
              <a:defRPr/>
            </a:pPr>
            <a:r>
              <a:rPr lang="en-US" sz="2400" b="1">
                <a:solidFill>
                  <a:schemeClr val="bg1">
                    <a:lumMod val="50000"/>
                  </a:schemeClr>
                </a:solidFill>
              </a:rPr>
              <a:t>The work is about supporting communities and families </a:t>
            </a:r>
            <a:r>
              <a:rPr lang="en-US" sz="2400">
                <a:solidFill>
                  <a:schemeClr val="bg1">
                    <a:lumMod val="50000"/>
                  </a:schemeClr>
                </a:solidFill>
              </a:rPr>
              <a:t>in the four focus areas of: </a:t>
            </a:r>
            <a:r>
              <a:rPr lang="en-US" sz="2400" b="1">
                <a:solidFill>
                  <a:schemeClr val="accent1">
                    <a:lumMod val="75000"/>
                  </a:schemeClr>
                </a:solidFill>
              </a:rPr>
              <a:t>school readiness</a:t>
            </a:r>
            <a:r>
              <a:rPr lang="en-US" sz="2400" b="1"/>
              <a:t>, </a:t>
            </a:r>
            <a:r>
              <a:rPr lang="en-US" sz="2400" b="1">
                <a:solidFill>
                  <a:schemeClr val="accent1">
                    <a:lumMod val="75000"/>
                  </a:schemeClr>
                </a:solidFill>
              </a:rPr>
              <a:t>attendance</a:t>
            </a:r>
            <a:r>
              <a:rPr lang="en-US" sz="2400" b="1"/>
              <a:t>, </a:t>
            </a:r>
            <a:r>
              <a:rPr lang="en-US" sz="2400" b="1">
                <a:solidFill>
                  <a:schemeClr val="accent1">
                    <a:lumMod val="75000"/>
                  </a:schemeClr>
                </a:solidFill>
              </a:rPr>
              <a:t>high quality instruction</a:t>
            </a:r>
            <a:r>
              <a:rPr lang="en-US" sz="2400" b="1"/>
              <a:t>,</a:t>
            </a:r>
            <a:r>
              <a:rPr lang="en-US" sz="2400"/>
              <a:t> </a:t>
            </a:r>
            <a:r>
              <a:rPr lang="en-US" sz="2400">
                <a:solidFill>
                  <a:schemeClr val="bg1">
                    <a:lumMod val="50000"/>
                  </a:schemeClr>
                </a:solidFill>
              </a:rPr>
              <a:t>and</a:t>
            </a:r>
            <a:r>
              <a:rPr lang="en-US" sz="2400"/>
              <a:t> </a:t>
            </a:r>
            <a:r>
              <a:rPr lang="en-US" sz="2400" b="1">
                <a:solidFill>
                  <a:schemeClr val="accent1">
                    <a:lumMod val="75000"/>
                  </a:schemeClr>
                </a:solidFill>
              </a:rPr>
              <a:t>extended learning.</a:t>
            </a:r>
            <a:r>
              <a:rPr lang="en-US" sz="2400"/>
              <a:t> </a:t>
            </a:r>
          </a:p>
        </p:txBody>
      </p:sp>
      <p:pic>
        <p:nvPicPr>
          <p:cNvPr id="2" name="Picture 1" descr="Screen Shot 2015-08-14 at 11.06.59 AM.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71681" y="202739"/>
            <a:ext cx="2863138" cy="2248518"/>
          </a:xfrm>
          <a:prstGeom prst="rect">
            <a:avLst/>
          </a:prstGeom>
          <a:effectLst>
            <a:glow rad="228600">
              <a:schemeClr val="bg1">
                <a:alpha val="40000"/>
              </a:schemeClr>
            </a:glow>
          </a:effectLst>
          <a:scene3d>
            <a:camera prst="obliqueTopLeft"/>
            <a:lightRig rig="threePt" dir="t"/>
          </a:scene3d>
        </p:spPr>
      </p:pic>
    </p:spTree>
    <p:extLst>
      <p:ext uri="{BB962C8B-B14F-4D97-AF65-F5344CB8AC3E}">
        <p14:creationId xmlns:p14="http://schemas.microsoft.com/office/powerpoint/2010/main" val="2069574607"/>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US" altLang="en-US" b="1">
                <a:latin typeface="Vollkorn"/>
                <a:ea typeface="Vollkorn"/>
                <a:cs typeface="Vollkorn"/>
              </a:rPr>
              <a:t>Campaign for Grade-Level Reading</a:t>
            </a:r>
          </a:p>
        </p:txBody>
      </p:sp>
      <p:sp>
        <p:nvSpPr>
          <p:cNvPr id="14338" name="Content Placeholder 2"/>
          <p:cNvSpPr>
            <a:spLocks noGrp="1"/>
          </p:cNvSpPr>
          <p:nvPr>
            <p:ph idx="1"/>
          </p:nvPr>
        </p:nvSpPr>
        <p:spPr>
          <a:xfrm>
            <a:off x="398463" y="1544638"/>
            <a:ext cx="11369675" cy="3205162"/>
          </a:xfrm>
        </p:spPr>
        <p:txBody>
          <a:bodyPr/>
          <a:lstStyle/>
          <a:p>
            <a:pPr>
              <a:spcAft>
                <a:spcPts val="1200"/>
              </a:spcAft>
            </a:pPr>
            <a:r>
              <a:rPr lang="en-US" altLang="en-US" sz="3600">
                <a:solidFill>
                  <a:schemeClr val="bg1">
                    <a:lumMod val="50000"/>
                  </a:schemeClr>
                </a:solidFill>
                <a:latin typeface="Fira Sans"/>
                <a:ea typeface="Fira Sans"/>
                <a:cs typeface="Fira Sans"/>
              </a:rPr>
              <a:t>Attendance</a:t>
            </a:r>
          </a:p>
          <a:p>
            <a:pPr>
              <a:spcAft>
                <a:spcPts val="1200"/>
              </a:spcAft>
            </a:pPr>
            <a:r>
              <a:rPr lang="en-US" altLang="en-US" sz="3600">
                <a:solidFill>
                  <a:schemeClr val="bg1">
                    <a:lumMod val="50000"/>
                  </a:schemeClr>
                </a:solidFill>
                <a:latin typeface="Fira Sans"/>
                <a:ea typeface="Fira Sans"/>
                <a:cs typeface="Fira Sans"/>
              </a:rPr>
              <a:t>Extended Learning</a:t>
            </a:r>
          </a:p>
          <a:p>
            <a:pPr>
              <a:spcAft>
                <a:spcPts val="1200"/>
              </a:spcAft>
            </a:pPr>
            <a:r>
              <a:rPr lang="en-US" altLang="en-US" sz="3600">
                <a:solidFill>
                  <a:schemeClr val="bg1">
                    <a:lumMod val="50000"/>
                  </a:schemeClr>
                </a:solidFill>
                <a:latin typeface="Fira Sans"/>
                <a:ea typeface="Fira Sans"/>
                <a:cs typeface="Fira Sans"/>
              </a:rPr>
              <a:t>School Readiness</a:t>
            </a:r>
          </a:p>
          <a:p>
            <a:pPr>
              <a:spcAft>
                <a:spcPts val="1200"/>
              </a:spcAft>
            </a:pPr>
            <a:r>
              <a:rPr lang="en-US" altLang="en-US" sz="3600">
                <a:solidFill>
                  <a:schemeClr val="bg1">
                    <a:lumMod val="50000"/>
                  </a:schemeClr>
                </a:solidFill>
                <a:latin typeface="Fira Sans"/>
                <a:ea typeface="Fira Sans"/>
                <a:cs typeface="Fira Sans"/>
              </a:rPr>
              <a:t>High-Quality Instruction</a:t>
            </a:r>
          </a:p>
          <a:p>
            <a:pPr>
              <a:spcAft>
                <a:spcPts val="1200"/>
              </a:spcAft>
            </a:pPr>
            <a:endParaRPr lang="en-US" altLang="en-US" sz="3600">
              <a:solidFill>
                <a:schemeClr val="bg1">
                  <a:lumMod val="50000"/>
                </a:schemeClr>
              </a:solidFill>
              <a:latin typeface="Fira Sans"/>
              <a:ea typeface="Fira Sans"/>
              <a:cs typeface="Fira Sans"/>
            </a:endParaRPr>
          </a:p>
        </p:txBody>
      </p:sp>
      <p:sp>
        <p:nvSpPr>
          <p:cNvPr id="14339"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fld id="{14790CDC-A7D4-43AA-989C-39FAA0101366}" type="slidenum">
              <a:rPr kumimoji="0" lang="en-US" altLang="en-US" sz="1800" b="0" i="0" u="none" strike="noStrike" kern="1200" cap="none" spc="0" normalizeH="0" baseline="0" noProof="0">
                <a:ln>
                  <a:noFill/>
                </a:ln>
                <a:solidFill>
                  <a:srgbClr val="FFFFFF"/>
                </a:solidFill>
                <a:effectLst/>
                <a:uLnTx/>
                <a:uFillTx/>
                <a:latin typeface="Fira Sans Ultra"/>
                <a:ea typeface="Fira Sans Ultra"/>
                <a:cs typeface="Fira Sans Ultra"/>
              </a:rPr>
              <a:pPr marL="0" marR="0" lvl="0" indent="0" algn="l" defTabSz="914400" rtl="0" eaLnBrk="1" fontAlgn="base" latinLnBrk="0" hangingPunct="1">
                <a:lnSpc>
                  <a:spcPct val="100000"/>
                </a:lnSpc>
                <a:spcBef>
                  <a:spcPct val="0"/>
                </a:spcBef>
                <a:spcAft>
                  <a:spcPct val="0"/>
                </a:spcAft>
                <a:buClrTx/>
                <a:buSzTx/>
                <a:buFontTx/>
                <a:buNone/>
                <a:tabLst/>
                <a:defRPr/>
              </a:pPr>
              <a:t>25</a:t>
            </a:fld>
            <a:endParaRPr kumimoji="0" lang="en-US" altLang="en-US" sz="1800" b="0" i="0" u="none" strike="noStrike" kern="1200" cap="none" spc="0" normalizeH="0" baseline="0" noProof="0">
              <a:ln>
                <a:noFill/>
              </a:ln>
              <a:solidFill>
                <a:srgbClr val="FFFFFF"/>
              </a:solidFill>
              <a:effectLst/>
              <a:uLnTx/>
              <a:uFillTx/>
              <a:latin typeface="Fira Sans Ultra"/>
              <a:ea typeface="Fira Sans Ultra"/>
              <a:cs typeface="Fira Sans Ultra"/>
            </a:endParaRPr>
          </a:p>
        </p:txBody>
      </p:sp>
    </p:spTree>
    <p:extLst>
      <p:ext uri="{BB962C8B-B14F-4D97-AF65-F5344CB8AC3E}">
        <p14:creationId xmlns:p14="http://schemas.microsoft.com/office/powerpoint/2010/main" val="2475376898"/>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US" altLang="en-US" b="1" dirty="0">
                <a:latin typeface="Vollkorn"/>
                <a:ea typeface="Vollkorn"/>
                <a:cs typeface="Vollkorn"/>
              </a:rPr>
              <a:t>Priorities</a:t>
            </a:r>
          </a:p>
        </p:txBody>
      </p:sp>
      <p:sp>
        <p:nvSpPr>
          <p:cNvPr id="14338" name="Content Placeholder 2"/>
          <p:cNvSpPr>
            <a:spLocks noGrp="1"/>
          </p:cNvSpPr>
          <p:nvPr>
            <p:ph idx="1"/>
          </p:nvPr>
        </p:nvSpPr>
        <p:spPr>
          <a:xfrm>
            <a:off x="398463" y="1544638"/>
            <a:ext cx="11369675" cy="3205162"/>
          </a:xfrm>
        </p:spPr>
        <p:txBody>
          <a:bodyPr/>
          <a:lstStyle/>
          <a:p>
            <a:pPr>
              <a:spcAft>
                <a:spcPts val="1200"/>
              </a:spcAft>
            </a:pPr>
            <a:r>
              <a:rPr lang="en-US" altLang="en-US" sz="3600" dirty="0">
                <a:solidFill>
                  <a:schemeClr val="bg1">
                    <a:lumMod val="50000"/>
                  </a:schemeClr>
                </a:solidFill>
                <a:latin typeface="Fira Sans"/>
                <a:ea typeface="Fira Sans"/>
                <a:cs typeface="Fira Sans"/>
              </a:rPr>
              <a:t>Imagination Library</a:t>
            </a:r>
          </a:p>
          <a:p>
            <a:pPr>
              <a:spcAft>
                <a:spcPts val="1200"/>
              </a:spcAft>
            </a:pPr>
            <a:r>
              <a:rPr lang="en-US" altLang="en-US" sz="3600" dirty="0">
                <a:solidFill>
                  <a:schemeClr val="bg1">
                    <a:lumMod val="50000"/>
                  </a:schemeClr>
                </a:solidFill>
                <a:latin typeface="Fira Sans"/>
                <a:ea typeface="Fira Sans"/>
                <a:cs typeface="Fira Sans"/>
              </a:rPr>
              <a:t>Kindergarten</a:t>
            </a:r>
          </a:p>
          <a:p>
            <a:pPr>
              <a:spcAft>
                <a:spcPts val="1200"/>
              </a:spcAft>
            </a:pPr>
            <a:r>
              <a:rPr lang="en-US" altLang="en-US" sz="3600" dirty="0">
                <a:solidFill>
                  <a:schemeClr val="bg1">
                    <a:lumMod val="50000"/>
                  </a:schemeClr>
                </a:solidFill>
                <a:latin typeface="Fira Sans"/>
                <a:ea typeface="Fira Sans"/>
                <a:cs typeface="Fira Sans"/>
              </a:rPr>
              <a:t>Coaching Academy</a:t>
            </a:r>
          </a:p>
          <a:p>
            <a:pPr>
              <a:spcAft>
                <a:spcPts val="1200"/>
              </a:spcAft>
            </a:pPr>
            <a:r>
              <a:rPr lang="en-US" altLang="en-US" sz="3600" dirty="0">
                <a:solidFill>
                  <a:schemeClr val="bg1">
                    <a:lumMod val="50000"/>
                  </a:schemeClr>
                </a:solidFill>
                <a:latin typeface="Fira Sans"/>
                <a:ea typeface="Fira Sans"/>
                <a:cs typeface="Fira Sans"/>
              </a:rPr>
              <a:t>Writing Academy</a:t>
            </a:r>
          </a:p>
          <a:p>
            <a:pPr>
              <a:spcAft>
                <a:spcPts val="1200"/>
              </a:spcAft>
            </a:pPr>
            <a:endParaRPr lang="en-US" altLang="en-US" sz="3600" dirty="0">
              <a:solidFill>
                <a:schemeClr val="bg1">
                  <a:lumMod val="50000"/>
                </a:schemeClr>
              </a:solidFill>
              <a:latin typeface="Fira Sans"/>
              <a:ea typeface="Fira Sans"/>
              <a:cs typeface="Fira Sans"/>
            </a:endParaRPr>
          </a:p>
        </p:txBody>
      </p:sp>
      <p:sp>
        <p:nvSpPr>
          <p:cNvPr id="14339"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fld id="{14790CDC-A7D4-43AA-989C-39FAA0101366}" type="slidenum">
              <a:rPr kumimoji="0" lang="en-US" altLang="en-US" sz="1800" b="0" i="0" u="none" strike="noStrike" kern="1200" cap="none" spc="0" normalizeH="0" baseline="0" noProof="0">
                <a:ln>
                  <a:noFill/>
                </a:ln>
                <a:solidFill>
                  <a:srgbClr val="FFFFFF"/>
                </a:solidFill>
                <a:effectLst/>
                <a:uLnTx/>
                <a:uFillTx/>
                <a:latin typeface="Fira Sans Ultra"/>
                <a:ea typeface="Fira Sans Ultra"/>
                <a:cs typeface="Fira Sans Ultra"/>
              </a:rPr>
              <a:pPr marL="0" marR="0" lvl="0" indent="0" algn="l" defTabSz="914400" rtl="0" eaLnBrk="1" fontAlgn="base" latinLnBrk="0" hangingPunct="1">
                <a:lnSpc>
                  <a:spcPct val="100000"/>
                </a:lnSpc>
                <a:spcBef>
                  <a:spcPct val="0"/>
                </a:spcBef>
                <a:spcAft>
                  <a:spcPct val="0"/>
                </a:spcAft>
                <a:buClrTx/>
                <a:buSzTx/>
                <a:buFontTx/>
                <a:buNone/>
                <a:tabLst/>
                <a:defRPr/>
              </a:pPr>
              <a:t>26</a:t>
            </a:fld>
            <a:endParaRPr kumimoji="0" lang="en-US" altLang="en-US" sz="1800" b="0" i="0" u="none" strike="noStrike" kern="1200" cap="none" spc="0" normalizeH="0" baseline="0" noProof="0">
              <a:ln>
                <a:noFill/>
              </a:ln>
              <a:solidFill>
                <a:srgbClr val="FFFFFF"/>
              </a:solidFill>
              <a:effectLst/>
              <a:uLnTx/>
              <a:uFillTx/>
              <a:latin typeface="Fira Sans Ultra"/>
              <a:ea typeface="Fira Sans Ultra"/>
              <a:cs typeface="Fira Sans Ultra"/>
            </a:endParaRPr>
          </a:p>
        </p:txBody>
      </p:sp>
    </p:spTree>
    <p:extLst>
      <p:ext uri="{BB962C8B-B14F-4D97-AF65-F5344CB8AC3E}">
        <p14:creationId xmlns:p14="http://schemas.microsoft.com/office/powerpoint/2010/main" val="2504624484"/>
      </p:ext>
    </p:extLst>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8D2A2AE-9946-459A-9AF5-6674F113AFF3}"/>
              </a:ext>
            </a:extLst>
          </p:cNvPr>
          <p:cNvSpPr>
            <a:spLocks noGrp="1"/>
          </p:cNvSpPr>
          <p:nvPr>
            <p:ph type="title"/>
          </p:nvPr>
        </p:nvSpPr>
        <p:spPr>
          <a:xfrm>
            <a:off x="375138" y="136523"/>
            <a:ext cx="11393350" cy="3925950"/>
          </a:xfrm>
        </p:spPr>
        <p:txBody>
          <a:bodyPr>
            <a:normAutofit/>
          </a:bodyPr>
          <a:lstStyle/>
          <a:p>
            <a:pPr algn="ctr"/>
            <a:r>
              <a:rPr lang="en-US" dirty="0"/>
              <a:t>Charlotte Webb</a:t>
            </a:r>
            <a:br>
              <a:rPr lang="en-US" sz="1800" dirty="0"/>
            </a:br>
            <a:br>
              <a:rPr lang="en-US" sz="1400" dirty="0"/>
            </a:br>
            <a:r>
              <a:rPr lang="en-US" sz="4000" dirty="0">
                <a:hlinkClick r:id="rId2"/>
              </a:rPr>
              <a:t>ctwebb@k12.wv.us</a:t>
            </a:r>
            <a:br>
              <a:rPr lang="en-US" sz="1400" dirty="0"/>
            </a:br>
            <a:br>
              <a:rPr lang="en-US" sz="1800" dirty="0"/>
            </a:br>
            <a:r>
              <a:rPr lang="en-US" sz="4000" dirty="0"/>
              <a:t>814-525-9662</a:t>
            </a:r>
          </a:p>
        </p:txBody>
      </p:sp>
      <p:sp>
        <p:nvSpPr>
          <p:cNvPr id="4" name="Slide Number Placeholder 3">
            <a:extLst>
              <a:ext uri="{FF2B5EF4-FFF2-40B4-BE49-F238E27FC236}">
                <a16:creationId xmlns:a16="http://schemas.microsoft.com/office/drawing/2014/main" id="{AE36CEB5-5571-496D-A333-3B8C32D293BE}"/>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6630861-4318-414B-8E21-CA5F03E7BD41}" type="slidenum">
              <a:rPr kumimoji="0" lang="en-US" sz="1400" b="1" i="0" u="none" strike="noStrike" kern="1200" cap="none" spc="0" normalizeH="0" baseline="0" noProof="0" smtClean="0">
                <a:ln>
                  <a:noFill/>
                </a:ln>
                <a:solidFill>
                  <a:srgbClr val="FFFFFF"/>
                </a:solidFill>
                <a:effectLst/>
                <a:uLnTx/>
                <a:uFillTx/>
                <a:latin typeface="Fira Sans Ultra" charset="0"/>
              </a:rPr>
              <a:pPr marL="0" marR="0" lvl="0" indent="0" algn="ctr" defTabSz="914400" rtl="0" eaLnBrk="1" fontAlgn="auto" latinLnBrk="0" hangingPunct="1">
                <a:lnSpc>
                  <a:spcPct val="100000"/>
                </a:lnSpc>
                <a:spcBef>
                  <a:spcPts val="0"/>
                </a:spcBef>
                <a:spcAft>
                  <a:spcPts val="0"/>
                </a:spcAft>
                <a:buClrTx/>
                <a:buSzTx/>
                <a:buFontTx/>
                <a:buNone/>
                <a:tabLst/>
                <a:defRPr/>
              </a:pPr>
              <a:t>27</a:t>
            </a:fld>
            <a:endParaRPr kumimoji="0" lang="en-US" sz="1400" b="1" i="0" u="none" strike="noStrike" kern="1200" cap="none" spc="0" normalizeH="0" baseline="0" noProof="0">
              <a:ln>
                <a:noFill/>
              </a:ln>
              <a:solidFill>
                <a:srgbClr val="FFFFFF"/>
              </a:solidFill>
              <a:effectLst/>
              <a:uLnTx/>
              <a:uFillTx/>
              <a:latin typeface="Fira Sans Ultra" charset="0"/>
            </a:endParaRPr>
          </a:p>
        </p:txBody>
      </p:sp>
    </p:spTree>
    <p:extLst>
      <p:ext uri="{BB962C8B-B14F-4D97-AF65-F5344CB8AC3E}">
        <p14:creationId xmlns:p14="http://schemas.microsoft.com/office/powerpoint/2010/main" val="2105613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A9A30-6E9F-0E4D-8928-97956B2336A4}"/>
              </a:ext>
            </a:extLst>
          </p:cNvPr>
          <p:cNvSpPr>
            <a:spLocks noGrp="1"/>
          </p:cNvSpPr>
          <p:nvPr>
            <p:ph type="title"/>
          </p:nvPr>
        </p:nvSpPr>
        <p:spPr>
          <a:xfrm>
            <a:off x="375139" y="572988"/>
            <a:ext cx="11393350" cy="1797253"/>
          </a:xfrm>
        </p:spPr>
        <p:txBody>
          <a:bodyPr>
            <a:noAutofit/>
          </a:bodyPr>
          <a:lstStyle/>
          <a:p>
            <a:r>
              <a:rPr lang="en-US" sz="5400" dirty="0">
                <a:latin typeface="Vollkorn Regular" panose="02000503070000020003" pitchFamily="2" charset="0"/>
              </a:rPr>
              <a:t>A call to action: The WV Early Learning Longitudinal Study (preliminary results)</a:t>
            </a:r>
          </a:p>
        </p:txBody>
      </p:sp>
      <p:sp>
        <p:nvSpPr>
          <p:cNvPr id="3" name="Text Placeholder 2">
            <a:extLst>
              <a:ext uri="{FF2B5EF4-FFF2-40B4-BE49-F238E27FC236}">
                <a16:creationId xmlns:a16="http://schemas.microsoft.com/office/drawing/2014/main" id="{73C29F84-D89C-7B44-83A5-CFFB7E53D2F3}"/>
              </a:ext>
            </a:extLst>
          </p:cNvPr>
          <p:cNvSpPr>
            <a:spLocks noGrp="1"/>
          </p:cNvSpPr>
          <p:nvPr>
            <p:ph type="body" idx="1"/>
          </p:nvPr>
        </p:nvSpPr>
        <p:spPr>
          <a:xfrm>
            <a:off x="375139" y="2569464"/>
            <a:ext cx="11393350" cy="3256149"/>
          </a:xfrm>
        </p:spPr>
        <p:txBody>
          <a:bodyPr>
            <a:normAutofit fontScale="92500"/>
          </a:bodyPr>
          <a:lstStyle/>
          <a:p>
            <a:r>
              <a:rPr lang="en-US" i="1" dirty="0"/>
              <a:t>Adapted from information provided by Dr. Milagros Nores, Principal Investigator of the WV Early Learning Longitudinal Study (National Institute for Early Education Research)</a:t>
            </a:r>
            <a:endParaRPr lang="en-US" dirty="0"/>
          </a:p>
          <a:p>
            <a:pPr marL="342900" indent="-342900">
              <a:buFont typeface="Arial" panose="020B0604020202020204" pitchFamily="34" charset="0"/>
              <a:buChar char="•"/>
            </a:pPr>
            <a:r>
              <a:rPr lang="en-US" dirty="0"/>
              <a:t>The National Institute for Early Education Research (NIEER) and Marshall University continue to conduct a longitudinal (5-year) study in West Virginia to determine the long-term impact of high-quality early learning programming on later student achievement. This study has also examined the quality of early learning classrooms for 3 consecutive years. Specifically:</a:t>
            </a:r>
          </a:p>
          <a:p>
            <a:pPr marL="342900" indent="-342900">
              <a:buFont typeface="Arial" panose="020B0604020202020204" pitchFamily="34" charset="0"/>
              <a:buChar char="•"/>
            </a:pPr>
            <a:r>
              <a:rPr lang="en-US" dirty="0"/>
              <a:t>Research Question: Do children who attend the pre-k program demonstrate significant greater achievement on math, language, literacy, and social skill measures than children who do not attend the prekindergarten program? </a:t>
            </a:r>
          </a:p>
        </p:txBody>
      </p:sp>
      <p:sp>
        <p:nvSpPr>
          <p:cNvPr id="4" name="Slide Number Placeholder 3">
            <a:extLst>
              <a:ext uri="{FF2B5EF4-FFF2-40B4-BE49-F238E27FC236}">
                <a16:creationId xmlns:a16="http://schemas.microsoft.com/office/drawing/2014/main" id="{C55AFFEA-95A5-8E43-B43B-594BD100D313}"/>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6630861-4318-414B-8E21-CA5F03E7BD41}" type="slidenum">
              <a:rPr kumimoji="0" lang="en-US" sz="1400" b="1" i="0" u="none" strike="noStrike" kern="1200" cap="none" spc="0" normalizeH="0" baseline="0" noProof="0" smtClean="0">
                <a:ln>
                  <a:noFill/>
                </a:ln>
                <a:solidFill>
                  <a:srgbClr val="FFFFFF"/>
                </a:solidFill>
                <a:effectLst/>
                <a:uLnTx/>
                <a:uFillTx/>
                <a:latin typeface="Fira Sans Ultra" charset="0"/>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US" sz="1400" b="1" i="0" u="none" strike="noStrike" kern="1200" cap="none" spc="0" normalizeH="0" baseline="0" noProof="0">
              <a:ln>
                <a:noFill/>
              </a:ln>
              <a:solidFill>
                <a:srgbClr val="FFFFFF"/>
              </a:solidFill>
              <a:effectLst/>
              <a:uLnTx/>
              <a:uFillTx/>
              <a:latin typeface="Fira Sans Ultra" charset="0"/>
            </a:endParaRPr>
          </a:p>
        </p:txBody>
      </p:sp>
    </p:spTree>
    <p:extLst>
      <p:ext uri="{BB962C8B-B14F-4D97-AF65-F5344CB8AC3E}">
        <p14:creationId xmlns:p14="http://schemas.microsoft.com/office/powerpoint/2010/main" val="2063082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Vollkorn Regular"/>
              </a:rPr>
              <a:t>Child Outcomes Summary</a:t>
            </a:r>
          </a:p>
        </p:txBody>
      </p:sp>
      <p:sp>
        <p:nvSpPr>
          <p:cNvPr id="3" name="Content Placeholder 2"/>
          <p:cNvSpPr>
            <a:spLocks noGrp="1"/>
          </p:cNvSpPr>
          <p:nvPr>
            <p:ph idx="1"/>
          </p:nvPr>
        </p:nvSpPr>
        <p:spPr>
          <a:xfrm>
            <a:off x="265176" y="1295401"/>
            <a:ext cx="11503312" cy="4830763"/>
          </a:xfrm>
        </p:spPr>
        <p:txBody>
          <a:bodyPr>
            <a:normAutofit/>
          </a:bodyPr>
          <a:lstStyle/>
          <a:p>
            <a:r>
              <a:rPr lang="en-US" sz="2400" dirty="0"/>
              <a:t>Children that experienced the WV Pre-K enter KG with some advantages.</a:t>
            </a:r>
          </a:p>
          <a:p>
            <a:r>
              <a:rPr lang="en-US" sz="2400" dirty="0"/>
              <a:t>These are significant in literacy (letter-word) and language (Passage comprehension).</a:t>
            </a:r>
          </a:p>
          <a:p>
            <a:r>
              <a:rPr lang="en-US" sz="2400" dirty="0"/>
              <a:t>At the end of KG, WV Pre-K attenders appear to have lost their advantages in receptive vocabulary, retain some advantages in math (though non-significant).</a:t>
            </a:r>
            <a:r>
              <a:rPr lang="en-US" sz="2400" dirty="0">
                <a:solidFill>
                  <a:srgbClr val="FF0000"/>
                </a:solidFill>
              </a:rPr>
              <a:t> </a:t>
            </a:r>
          </a:p>
          <a:p>
            <a:r>
              <a:rPr lang="en-US" sz="2400" dirty="0"/>
              <a:t>At the end of 1</a:t>
            </a:r>
            <a:r>
              <a:rPr lang="en-US" sz="2400" baseline="30000" dirty="0"/>
              <a:t>st</a:t>
            </a:r>
            <a:r>
              <a:rPr lang="en-US" sz="2400" dirty="0"/>
              <a:t>, WV Pre-K attenders appear to have lost their advantages in receptive vocabulary &amp; math; maintain some advantages in Literacy, Language, and Executive functioning skills (non-significant). </a:t>
            </a:r>
          </a:p>
          <a:p>
            <a:endParaRPr lang="en-US" sz="2400" dirty="0">
              <a:solidFill>
                <a:srgbClr val="FF0000"/>
              </a:solidFill>
            </a:endParaRPr>
          </a:p>
          <a:p>
            <a:endParaRPr lang="en-US" sz="2400" dirty="0">
              <a:solidFill>
                <a:srgbClr val="FF0000"/>
              </a:solidFill>
            </a:endParaRPr>
          </a:p>
          <a:p>
            <a:endParaRPr lang="en-US" dirty="0">
              <a:solidFill>
                <a:srgbClr val="FF0000"/>
              </a:solidFill>
            </a:endParaRPr>
          </a:p>
        </p:txBody>
      </p:sp>
    </p:spTree>
    <p:extLst>
      <p:ext uri="{BB962C8B-B14F-4D97-AF65-F5344CB8AC3E}">
        <p14:creationId xmlns:p14="http://schemas.microsoft.com/office/powerpoint/2010/main" val="308940868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3816" y="1432560"/>
            <a:ext cx="10661904" cy="3816096"/>
          </a:xfrm>
        </p:spPr>
        <p:txBody>
          <a:bodyPr>
            <a:normAutofit fontScale="92500"/>
          </a:bodyPr>
          <a:lstStyle/>
          <a:p>
            <a:pPr marL="0" indent="0">
              <a:buNone/>
            </a:pPr>
            <a:r>
              <a:rPr lang="en-US" sz="2400" b="1" u="sng" dirty="0"/>
              <a:t>Pre-K</a:t>
            </a:r>
          </a:p>
          <a:p>
            <a:r>
              <a:rPr lang="en-US" sz="2400" dirty="0"/>
              <a:t>Early Childhood Environment Rating Scale - Third Ed. (ECERS-3; Harms, Clifford &amp; </a:t>
            </a:r>
            <a:r>
              <a:rPr lang="en-US" sz="2400" dirty="0" err="1"/>
              <a:t>Cryer</a:t>
            </a:r>
            <a:r>
              <a:rPr lang="en-US" sz="2400" dirty="0"/>
              <a:t>, 2014): Space, Personal Care Routines, Language &amp; Literacy, Learning Activities, Interactions, Program Structure</a:t>
            </a:r>
          </a:p>
          <a:p>
            <a:r>
              <a:rPr lang="en-US" sz="2400" dirty="0"/>
              <a:t>Classroom Assessment Scoring System (CLASS; </a:t>
            </a:r>
            <a:r>
              <a:rPr lang="en-US" sz="2400" dirty="0" err="1"/>
              <a:t>Pianta</a:t>
            </a:r>
            <a:r>
              <a:rPr lang="en-US" sz="2400" dirty="0"/>
              <a:t>, La </a:t>
            </a:r>
            <a:r>
              <a:rPr lang="en-US" sz="2400" dirty="0" err="1"/>
              <a:t>Paro</a:t>
            </a:r>
            <a:r>
              <a:rPr lang="en-US" sz="2400" dirty="0"/>
              <a:t>, &amp; </a:t>
            </a:r>
            <a:r>
              <a:rPr lang="en-US" sz="2400" dirty="0" err="1"/>
              <a:t>Hamre</a:t>
            </a:r>
            <a:r>
              <a:rPr lang="en-US" sz="2400" dirty="0"/>
              <a:t>, 2008): Emotional Support, Classroom Organization, Instructional Support</a:t>
            </a:r>
          </a:p>
          <a:p>
            <a:pPr marL="0" indent="0">
              <a:buNone/>
            </a:pPr>
            <a:r>
              <a:rPr lang="en-US" sz="2400" b="1" u="sng" dirty="0"/>
              <a:t>First Grade</a:t>
            </a:r>
          </a:p>
          <a:p>
            <a:r>
              <a:rPr lang="en-US" sz="2400" dirty="0"/>
              <a:t>CLASS (K) </a:t>
            </a:r>
          </a:p>
          <a:p>
            <a:r>
              <a:rPr lang="en-US" sz="2400" dirty="0"/>
              <a:t>Assessment of Practices in Early Elementary Classrooms (APEEC; </a:t>
            </a:r>
            <a:r>
              <a:rPr lang="en-US" sz="2400" dirty="0" err="1"/>
              <a:t>Hemmeter</a:t>
            </a:r>
            <a:r>
              <a:rPr lang="en-US" sz="2400" dirty="0"/>
              <a:t>, Maxwell, Ault &amp; Schuster, 2001): Physical Environment, Instructional Context, Social Context.</a:t>
            </a:r>
          </a:p>
        </p:txBody>
      </p:sp>
      <p:sp>
        <p:nvSpPr>
          <p:cNvPr id="5" name="Title 4"/>
          <p:cNvSpPr>
            <a:spLocks noGrp="1"/>
          </p:cNvSpPr>
          <p:nvPr>
            <p:ph type="title"/>
          </p:nvPr>
        </p:nvSpPr>
        <p:spPr/>
        <p:txBody>
          <a:bodyPr/>
          <a:lstStyle/>
          <a:p>
            <a:r>
              <a:rPr lang="en-US" dirty="0"/>
              <a:t>Measures</a:t>
            </a:r>
          </a:p>
        </p:txBody>
      </p:sp>
    </p:spTree>
    <p:extLst>
      <p:ext uri="{BB962C8B-B14F-4D97-AF65-F5344CB8AC3E}">
        <p14:creationId xmlns:p14="http://schemas.microsoft.com/office/powerpoint/2010/main" val="148551049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81200" y="457200"/>
            <a:ext cx="7620000" cy="1143000"/>
          </a:xfrm>
        </p:spPr>
        <p:txBody>
          <a:bodyPr>
            <a:normAutofit/>
          </a:bodyPr>
          <a:lstStyle/>
          <a:p>
            <a:r>
              <a:rPr lang="en-US" dirty="0"/>
              <a:t>Pre-K CLASS Domains</a:t>
            </a:r>
          </a:p>
        </p:txBody>
      </p:sp>
      <p:graphicFrame>
        <p:nvGraphicFramePr>
          <p:cNvPr id="6" name="Content Placeholder 5"/>
          <p:cNvGraphicFramePr>
            <a:graphicFrameLocks noGrp="1"/>
          </p:cNvGraphicFramePr>
          <p:nvPr>
            <p:ph idx="1"/>
            <p:extLst/>
          </p:nvPr>
        </p:nvGraphicFramePr>
        <p:xfrm>
          <a:off x="1752600" y="1661160"/>
          <a:ext cx="8138160" cy="4130041"/>
        </p:xfrm>
        <a:graphic>
          <a:graphicData uri="http://schemas.openxmlformats.org/drawingml/2006/table">
            <a:tbl>
              <a:tblPr firstRow="1" firstCol="1">
                <a:tableStyleId>{7DF18680-E054-41AD-8BC1-D1AEF772440D}</a:tableStyleId>
              </a:tblPr>
              <a:tblGrid>
                <a:gridCol w="2718801">
                  <a:extLst>
                    <a:ext uri="{9D8B030D-6E8A-4147-A177-3AD203B41FA5}">
                      <a16:colId xmlns:a16="http://schemas.microsoft.com/office/drawing/2014/main" val="20000"/>
                    </a:ext>
                  </a:extLst>
                </a:gridCol>
                <a:gridCol w="1806453">
                  <a:extLst>
                    <a:ext uri="{9D8B030D-6E8A-4147-A177-3AD203B41FA5}">
                      <a16:colId xmlns:a16="http://schemas.microsoft.com/office/drawing/2014/main" val="20001"/>
                    </a:ext>
                  </a:extLst>
                </a:gridCol>
                <a:gridCol w="1806453">
                  <a:extLst>
                    <a:ext uri="{9D8B030D-6E8A-4147-A177-3AD203B41FA5}">
                      <a16:colId xmlns:a16="http://schemas.microsoft.com/office/drawing/2014/main" val="20002"/>
                    </a:ext>
                  </a:extLst>
                </a:gridCol>
                <a:gridCol w="1806453">
                  <a:extLst>
                    <a:ext uri="{9D8B030D-6E8A-4147-A177-3AD203B41FA5}">
                      <a16:colId xmlns:a16="http://schemas.microsoft.com/office/drawing/2014/main" val="20003"/>
                    </a:ext>
                  </a:extLst>
                </a:gridCol>
              </a:tblGrid>
              <a:tr h="1015138">
                <a:tc>
                  <a:txBody>
                    <a:bodyPr/>
                    <a:lstStyle/>
                    <a:p>
                      <a:pPr marL="0" indent="60325" algn="l" fontAlgn="ctr"/>
                      <a:r>
                        <a:rPr lang="en-US" sz="2400" u="none" strike="noStrike" dirty="0">
                          <a:effectLst/>
                        </a:rPr>
                        <a:t>CLASS Domains</a:t>
                      </a:r>
                      <a:endParaRPr lang="en-US" sz="2400" b="1" i="0" u="none" strike="noStrike" dirty="0">
                        <a:solidFill>
                          <a:srgbClr val="000000"/>
                        </a:solidFill>
                        <a:effectLst/>
                        <a:latin typeface="Times New Roman"/>
                      </a:endParaRPr>
                    </a:p>
                  </a:txBody>
                  <a:tcPr marL="7620" marR="7620" marT="7620" marB="0" anchor="ctr"/>
                </a:tc>
                <a:tc>
                  <a:txBody>
                    <a:bodyPr/>
                    <a:lstStyle/>
                    <a:p>
                      <a:pPr algn="ctr" fontAlgn="ctr"/>
                      <a:r>
                        <a:rPr lang="en-US" sz="2400" u="none" strike="noStrike">
                          <a:effectLst/>
                        </a:rPr>
                        <a:t>Mean</a:t>
                      </a:r>
                      <a:endParaRPr lang="en-US" sz="2400" b="1" i="0" u="none" strike="noStrike">
                        <a:solidFill>
                          <a:srgbClr val="000000"/>
                        </a:solidFill>
                        <a:effectLst/>
                        <a:latin typeface="Times New Roman"/>
                      </a:endParaRPr>
                    </a:p>
                  </a:txBody>
                  <a:tcPr marL="7620" marR="7620" marT="7620" marB="0" anchor="ctr"/>
                </a:tc>
                <a:tc>
                  <a:txBody>
                    <a:bodyPr/>
                    <a:lstStyle/>
                    <a:p>
                      <a:pPr algn="ctr" fontAlgn="ctr"/>
                      <a:r>
                        <a:rPr lang="en-US" sz="2400" u="none" strike="noStrike">
                          <a:effectLst/>
                        </a:rPr>
                        <a:t>Minimum</a:t>
                      </a:r>
                      <a:endParaRPr lang="en-US" sz="2400" b="1" i="0" u="none" strike="noStrike">
                        <a:solidFill>
                          <a:srgbClr val="000000"/>
                        </a:solidFill>
                        <a:effectLst/>
                        <a:latin typeface="Times New Roman"/>
                      </a:endParaRPr>
                    </a:p>
                  </a:txBody>
                  <a:tcPr marL="7620" marR="7620" marT="7620" marB="0" anchor="ctr"/>
                </a:tc>
                <a:tc>
                  <a:txBody>
                    <a:bodyPr/>
                    <a:lstStyle/>
                    <a:p>
                      <a:pPr algn="ctr" fontAlgn="ctr"/>
                      <a:r>
                        <a:rPr lang="en-US" sz="2400" u="none" strike="noStrike">
                          <a:effectLst/>
                        </a:rPr>
                        <a:t>Maximum</a:t>
                      </a:r>
                      <a:endParaRPr lang="en-US" sz="2400" b="1" i="0" u="none" strike="noStrike">
                        <a:solidFill>
                          <a:srgbClr val="000000"/>
                        </a:solidFill>
                        <a:effectLst/>
                        <a:latin typeface="Times New Roman"/>
                      </a:endParaRPr>
                    </a:p>
                  </a:txBody>
                  <a:tcPr marL="7620" marR="7620" marT="7620" marB="0" anchor="ctr"/>
                </a:tc>
                <a:extLst>
                  <a:ext uri="{0D108BD9-81ED-4DB2-BD59-A6C34878D82A}">
                    <a16:rowId xmlns:a16="http://schemas.microsoft.com/office/drawing/2014/main" val="10000"/>
                  </a:ext>
                </a:extLst>
              </a:tr>
              <a:tr h="1038301">
                <a:tc>
                  <a:txBody>
                    <a:bodyPr/>
                    <a:lstStyle/>
                    <a:p>
                      <a:pPr marL="60325" indent="0" algn="l" fontAlgn="ctr"/>
                      <a:r>
                        <a:rPr lang="en-US" sz="2400" u="none" strike="noStrike" dirty="0">
                          <a:effectLst/>
                        </a:rPr>
                        <a:t>Emotional Support</a:t>
                      </a:r>
                      <a:endParaRPr lang="en-US" sz="2400" b="0" i="1" u="none" strike="noStrike" dirty="0">
                        <a:solidFill>
                          <a:srgbClr val="000000"/>
                        </a:solidFill>
                        <a:effectLst/>
                        <a:latin typeface="Times New Roman"/>
                      </a:endParaRPr>
                    </a:p>
                  </a:txBody>
                  <a:tcPr marL="7620" marR="7620" marT="7620" marB="0" anchor="ctr"/>
                </a:tc>
                <a:tc>
                  <a:txBody>
                    <a:bodyPr/>
                    <a:lstStyle/>
                    <a:p>
                      <a:pPr algn="ctr" fontAlgn="ctr"/>
                      <a:r>
                        <a:rPr lang="en-US" sz="2400" b="1" i="0" u="none" strike="noStrike" dirty="0">
                          <a:solidFill>
                            <a:srgbClr val="000000"/>
                          </a:solidFill>
                          <a:effectLst/>
                          <a:latin typeface="Times New Roman" panose="02020603050405020304" pitchFamily="18" charset="0"/>
                        </a:rPr>
                        <a:t>6.13*</a:t>
                      </a:r>
                    </a:p>
                  </a:txBody>
                  <a:tcPr marL="7620" marR="7620" marT="7620" marB="0" anchor="ctr"/>
                </a:tc>
                <a:tc>
                  <a:txBody>
                    <a:bodyPr/>
                    <a:lstStyle/>
                    <a:p>
                      <a:pPr algn="ctr" fontAlgn="ctr"/>
                      <a:r>
                        <a:rPr lang="en-US" sz="2400" b="1" i="0" u="none" strike="noStrike" dirty="0">
                          <a:solidFill>
                            <a:srgbClr val="000000"/>
                          </a:solidFill>
                          <a:effectLst/>
                          <a:latin typeface="Times New Roman" panose="02020603050405020304" pitchFamily="18" charset="0"/>
                        </a:rPr>
                        <a:t>3.95</a:t>
                      </a:r>
                    </a:p>
                  </a:txBody>
                  <a:tcPr marL="7620" marR="7620" marT="7620" marB="0" anchor="ctr"/>
                </a:tc>
                <a:tc>
                  <a:txBody>
                    <a:bodyPr/>
                    <a:lstStyle/>
                    <a:p>
                      <a:pPr algn="ctr" fontAlgn="ctr"/>
                      <a:r>
                        <a:rPr lang="en-US" sz="2400" b="1" i="0" u="none" strike="noStrike">
                          <a:solidFill>
                            <a:srgbClr val="000000"/>
                          </a:solidFill>
                          <a:effectLst/>
                          <a:latin typeface="Times New Roman" panose="02020603050405020304" pitchFamily="18" charset="0"/>
                        </a:rPr>
                        <a:t>7.00</a:t>
                      </a:r>
                    </a:p>
                  </a:txBody>
                  <a:tcPr marL="7620" marR="7620" marT="7620" marB="0" anchor="ctr"/>
                </a:tc>
                <a:extLst>
                  <a:ext uri="{0D108BD9-81ED-4DB2-BD59-A6C34878D82A}">
                    <a16:rowId xmlns:a16="http://schemas.microsoft.com/office/drawing/2014/main" val="10001"/>
                  </a:ext>
                </a:extLst>
              </a:tr>
              <a:tr h="1038301">
                <a:tc>
                  <a:txBody>
                    <a:bodyPr/>
                    <a:lstStyle/>
                    <a:p>
                      <a:pPr marL="60325" indent="0" algn="l" fontAlgn="ctr"/>
                      <a:r>
                        <a:rPr lang="en-US" sz="2400" u="none" strike="noStrike" dirty="0">
                          <a:effectLst/>
                        </a:rPr>
                        <a:t>Classroom Organization</a:t>
                      </a:r>
                      <a:endParaRPr lang="en-US" sz="2400" b="0" i="1" u="none" strike="noStrike" dirty="0">
                        <a:solidFill>
                          <a:srgbClr val="000000"/>
                        </a:solidFill>
                        <a:effectLst/>
                        <a:latin typeface="Times New Roman"/>
                      </a:endParaRPr>
                    </a:p>
                  </a:txBody>
                  <a:tcPr marL="7620" marR="7620" marT="7620" marB="0" anchor="ctr"/>
                </a:tc>
                <a:tc>
                  <a:txBody>
                    <a:bodyPr/>
                    <a:lstStyle/>
                    <a:p>
                      <a:pPr algn="ctr" fontAlgn="ctr"/>
                      <a:r>
                        <a:rPr lang="en-US" sz="2400" b="1" i="0" u="none" strike="noStrike" dirty="0">
                          <a:solidFill>
                            <a:srgbClr val="000000"/>
                          </a:solidFill>
                          <a:effectLst/>
                          <a:latin typeface="Times New Roman" panose="02020603050405020304" pitchFamily="18" charset="0"/>
                        </a:rPr>
                        <a:t>5.67*</a:t>
                      </a:r>
                    </a:p>
                  </a:txBody>
                  <a:tcPr marL="7620" marR="7620" marT="7620" marB="0" anchor="ctr"/>
                </a:tc>
                <a:tc>
                  <a:txBody>
                    <a:bodyPr/>
                    <a:lstStyle/>
                    <a:p>
                      <a:pPr algn="ctr" fontAlgn="ctr"/>
                      <a:r>
                        <a:rPr lang="en-US" sz="2400" b="1" i="0" u="none" strike="noStrike" dirty="0">
                          <a:solidFill>
                            <a:srgbClr val="000000"/>
                          </a:solidFill>
                          <a:effectLst/>
                          <a:latin typeface="Times New Roman" panose="02020603050405020304" pitchFamily="18" charset="0"/>
                        </a:rPr>
                        <a:t>3.40</a:t>
                      </a:r>
                    </a:p>
                  </a:txBody>
                  <a:tcPr marL="7620" marR="7620" marT="7620" marB="0" anchor="ctr"/>
                </a:tc>
                <a:tc>
                  <a:txBody>
                    <a:bodyPr/>
                    <a:lstStyle/>
                    <a:p>
                      <a:pPr algn="ctr" fontAlgn="ctr"/>
                      <a:r>
                        <a:rPr lang="en-US" sz="2400" b="1" i="0" u="none" strike="noStrike" dirty="0">
                          <a:solidFill>
                            <a:srgbClr val="000000"/>
                          </a:solidFill>
                          <a:effectLst/>
                          <a:latin typeface="Times New Roman" panose="02020603050405020304" pitchFamily="18" charset="0"/>
                        </a:rPr>
                        <a:t>6.93</a:t>
                      </a:r>
                    </a:p>
                  </a:txBody>
                  <a:tcPr marL="7620" marR="7620" marT="7620" marB="0" anchor="ctr"/>
                </a:tc>
                <a:extLst>
                  <a:ext uri="{0D108BD9-81ED-4DB2-BD59-A6C34878D82A}">
                    <a16:rowId xmlns:a16="http://schemas.microsoft.com/office/drawing/2014/main" val="10002"/>
                  </a:ext>
                </a:extLst>
              </a:tr>
              <a:tr h="1038301">
                <a:tc>
                  <a:txBody>
                    <a:bodyPr/>
                    <a:lstStyle/>
                    <a:p>
                      <a:pPr marL="60325" indent="0" algn="l" fontAlgn="ctr"/>
                      <a:r>
                        <a:rPr lang="en-US" sz="2400" u="none" strike="noStrike" dirty="0">
                          <a:effectLst/>
                        </a:rPr>
                        <a:t>Instructional Support</a:t>
                      </a:r>
                      <a:endParaRPr lang="en-US" sz="2400" b="0" i="1" u="none" strike="noStrike" dirty="0">
                        <a:solidFill>
                          <a:srgbClr val="000000"/>
                        </a:solidFill>
                        <a:effectLst/>
                        <a:latin typeface="Times New Roman"/>
                      </a:endParaRPr>
                    </a:p>
                  </a:txBody>
                  <a:tcPr marL="7620" marR="7620" marT="7620" marB="0" anchor="ctr"/>
                </a:tc>
                <a:tc>
                  <a:txBody>
                    <a:bodyPr/>
                    <a:lstStyle/>
                    <a:p>
                      <a:pPr algn="ctr" fontAlgn="ctr"/>
                      <a:r>
                        <a:rPr lang="en-US" sz="2400" b="1" i="0" u="none" strike="noStrike" dirty="0">
                          <a:solidFill>
                            <a:srgbClr val="000000"/>
                          </a:solidFill>
                          <a:effectLst/>
                          <a:latin typeface="Times New Roman" panose="02020603050405020304" pitchFamily="18" charset="0"/>
                        </a:rPr>
                        <a:t>2.60</a:t>
                      </a:r>
                    </a:p>
                  </a:txBody>
                  <a:tcPr marL="7620" marR="7620" marT="7620" marB="0" anchor="ctr"/>
                </a:tc>
                <a:tc>
                  <a:txBody>
                    <a:bodyPr/>
                    <a:lstStyle/>
                    <a:p>
                      <a:pPr algn="ctr" fontAlgn="ctr"/>
                      <a:r>
                        <a:rPr lang="en-US" sz="2400" b="1" i="0" u="none" strike="noStrike" dirty="0">
                          <a:solidFill>
                            <a:srgbClr val="000000"/>
                          </a:solidFill>
                          <a:effectLst/>
                          <a:latin typeface="Times New Roman" panose="02020603050405020304" pitchFamily="18" charset="0"/>
                        </a:rPr>
                        <a:t>1.13</a:t>
                      </a:r>
                    </a:p>
                  </a:txBody>
                  <a:tcPr marL="7620" marR="7620" marT="7620" marB="0" anchor="ctr"/>
                </a:tc>
                <a:tc>
                  <a:txBody>
                    <a:bodyPr/>
                    <a:lstStyle/>
                    <a:p>
                      <a:pPr algn="ctr" fontAlgn="ctr"/>
                      <a:r>
                        <a:rPr lang="en-US" sz="2400" b="1" i="0" u="none" strike="noStrike" dirty="0">
                          <a:solidFill>
                            <a:srgbClr val="000000"/>
                          </a:solidFill>
                          <a:effectLst/>
                          <a:latin typeface="Times New Roman" panose="02020603050405020304" pitchFamily="18" charset="0"/>
                        </a:rPr>
                        <a:t>5.33</a:t>
                      </a:r>
                    </a:p>
                  </a:txBody>
                  <a:tcPr marL="7620" marR="7620" marT="7620"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17710483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a:extLst>
              <a:ext uri="{FF2B5EF4-FFF2-40B4-BE49-F238E27FC236}">
                <a16:creationId xmlns:a16="http://schemas.microsoft.com/office/drawing/2014/main" id="{4A64B500-3881-4B74-A123-89A15C217E2D}"/>
              </a:ext>
            </a:extLst>
          </p:cNvPr>
          <p:cNvSpPr txBox="1">
            <a:spLocks/>
          </p:cNvSpPr>
          <p:nvPr/>
        </p:nvSpPr>
        <p:spPr>
          <a:xfrm>
            <a:off x="1752600" y="427038"/>
            <a:ext cx="8229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rgbClr val="000000"/>
                </a:solidFill>
                <a:effectLst/>
                <a:uLnTx/>
                <a:uFillTx/>
                <a:latin typeface="Calibri Light" panose="020F0302020204030204"/>
                <a:ea typeface="+mj-ea"/>
                <a:cs typeface="+mj-cs"/>
              </a:rPr>
              <a:t>CLASS Pre-K: Emotional Support</a:t>
            </a:r>
          </a:p>
        </p:txBody>
      </p:sp>
      <p:sp>
        <p:nvSpPr>
          <p:cNvPr id="6" name="TextBox 5">
            <a:extLst>
              <a:ext uri="{FF2B5EF4-FFF2-40B4-BE49-F238E27FC236}">
                <a16:creationId xmlns:a16="http://schemas.microsoft.com/office/drawing/2014/main" id="{B9D8E5B1-394B-4543-B1BC-3269640593DA}"/>
              </a:ext>
            </a:extLst>
          </p:cNvPr>
          <p:cNvSpPr txBox="1"/>
          <p:nvPr/>
        </p:nvSpPr>
        <p:spPr>
          <a:xfrm>
            <a:off x="2063646" y="6310858"/>
            <a:ext cx="464195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rPr>
              <a:t>n=105 in 2016, n=123 in 2017, n=120 in 2018</a:t>
            </a:r>
          </a:p>
        </p:txBody>
      </p:sp>
      <p:graphicFrame>
        <p:nvGraphicFramePr>
          <p:cNvPr id="7" name="Content Placeholder 6">
            <a:extLst>
              <a:ext uri="{FF2B5EF4-FFF2-40B4-BE49-F238E27FC236}">
                <a16:creationId xmlns:a16="http://schemas.microsoft.com/office/drawing/2014/main" id="{10D4D61D-977C-4A07-BB90-817F430EBB1A}"/>
              </a:ext>
            </a:extLst>
          </p:cNvPr>
          <p:cNvGraphicFramePr>
            <a:graphicFrameLocks noGrp="1"/>
          </p:cNvGraphicFramePr>
          <p:nvPr>
            <p:ph idx="1"/>
            <p:extLst/>
          </p:nvPr>
        </p:nvGraphicFramePr>
        <p:xfrm>
          <a:off x="1981200" y="1600200"/>
          <a:ext cx="7620000" cy="48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5056264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a:extLst>
              <a:ext uri="{FF2B5EF4-FFF2-40B4-BE49-F238E27FC236}">
                <a16:creationId xmlns:a16="http://schemas.microsoft.com/office/drawing/2014/main" id="{4A64B500-3881-4B74-A123-89A15C217E2D}"/>
              </a:ext>
            </a:extLst>
          </p:cNvPr>
          <p:cNvSpPr txBox="1">
            <a:spLocks/>
          </p:cNvSpPr>
          <p:nvPr/>
        </p:nvSpPr>
        <p:spPr>
          <a:xfrm>
            <a:off x="1524000" y="427038"/>
            <a:ext cx="8610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rgbClr val="000000"/>
                </a:solidFill>
                <a:effectLst/>
                <a:uLnTx/>
                <a:uFillTx/>
                <a:latin typeface="Calibri Light" panose="020F0302020204030204"/>
                <a:ea typeface="+mj-ea"/>
                <a:cs typeface="+mj-cs"/>
              </a:rPr>
              <a:t>CLASS Pre-K: Classroom Organization</a:t>
            </a:r>
          </a:p>
        </p:txBody>
      </p:sp>
      <p:sp>
        <p:nvSpPr>
          <p:cNvPr id="6" name="TextBox 5">
            <a:extLst>
              <a:ext uri="{FF2B5EF4-FFF2-40B4-BE49-F238E27FC236}">
                <a16:creationId xmlns:a16="http://schemas.microsoft.com/office/drawing/2014/main" id="{B9D8E5B1-394B-4543-B1BC-3269640593DA}"/>
              </a:ext>
            </a:extLst>
          </p:cNvPr>
          <p:cNvSpPr txBox="1"/>
          <p:nvPr/>
        </p:nvSpPr>
        <p:spPr>
          <a:xfrm>
            <a:off x="2063646" y="6310858"/>
            <a:ext cx="464195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rPr>
              <a:t>n=105 in 2016, n=123 in 2017, n=120 in 2018</a:t>
            </a:r>
          </a:p>
        </p:txBody>
      </p:sp>
      <p:graphicFrame>
        <p:nvGraphicFramePr>
          <p:cNvPr id="8" name="Content Placeholder 7">
            <a:extLst>
              <a:ext uri="{FF2B5EF4-FFF2-40B4-BE49-F238E27FC236}">
                <a16:creationId xmlns:a16="http://schemas.microsoft.com/office/drawing/2014/main" id="{10D4D61D-977C-4A07-BB90-817F430EBB1A}"/>
              </a:ext>
            </a:extLst>
          </p:cNvPr>
          <p:cNvGraphicFramePr>
            <a:graphicFrameLocks noGrp="1"/>
          </p:cNvGraphicFramePr>
          <p:nvPr>
            <p:ph idx="1"/>
            <p:extLst/>
          </p:nvPr>
        </p:nvGraphicFramePr>
        <p:xfrm>
          <a:off x="1981200" y="1600200"/>
          <a:ext cx="7620000" cy="48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4954476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a:extLst>
              <a:ext uri="{FF2B5EF4-FFF2-40B4-BE49-F238E27FC236}">
                <a16:creationId xmlns:a16="http://schemas.microsoft.com/office/drawing/2014/main" id="{4A64B500-3881-4B74-A123-89A15C217E2D}"/>
              </a:ext>
            </a:extLst>
          </p:cNvPr>
          <p:cNvSpPr txBox="1">
            <a:spLocks/>
          </p:cNvSpPr>
          <p:nvPr/>
        </p:nvSpPr>
        <p:spPr>
          <a:xfrm>
            <a:off x="1752600" y="427038"/>
            <a:ext cx="8229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rgbClr val="000000"/>
                </a:solidFill>
                <a:effectLst/>
                <a:uLnTx/>
                <a:uFillTx/>
                <a:latin typeface="Calibri Light" panose="020F0302020204030204"/>
                <a:ea typeface="+mj-ea"/>
                <a:cs typeface="+mj-cs"/>
              </a:rPr>
              <a:t>CLASS Pre-K: Instructional Support</a:t>
            </a:r>
          </a:p>
        </p:txBody>
      </p:sp>
      <p:sp>
        <p:nvSpPr>
          <p:cNvPr id="6" name="TextBox 5">
            <a:extLst>
              <a:ext uri="{FF2B5EF4-FFF2-40B4-BE49-F238E27FC236}">
                <a16:creationId xmlns:a16="http://schemas.microsoft.com/office/drawing/2014/main" id="{B9D8E5B1-394B-4543-B1BC-3269640593DA}"/>
              </a:ext>
            </a:extLst>
          </p:cNvPr>
          <p:cNvSpPr txBox="1"/>
          <p:nvPr/>
        </p:nvSpPr>
        <p:spPr>
          <a:xfrm>
            <a:off x="2063646" y="6310858"/>
            <a:ext cx="464195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rPr>
              <a:t>n=105 in 2016, n=123 in 2017, n=120 in 2018</a:t>
            </a:r>
          </a:p>
        </p:txBody>
      </p:sp>
      <p:graphicFrame>
        <p:nvGraphicFramePr>
          <p:cNvPr id="8" name="Content Placeholder 7">
            <a:extLst>
              <a:ext uri="{FF2B5EF4-FFF2-40B4-BE49-F238E27FC236}">
                <a16:creationId xmlns:a16="http://schemas.microsoft.com/office/drawing/2014/main" id="{10D4D61D-977C-4A07-BB90-817F430EBB1A}"/>
              </a:ext>
            </a:extLst>
          </p:cNvPr>
          <p:cNvGraphicFramePr>
            <a:graphicFrameLocks noGrp="1"/>
          </p:cNvGraphicFramePr>
          <p:nvPr>
            <p:ph idx="1"/>
            <p:extLst/>
          </p:nvPr>
        </p:nvGraphicFramePr>
        <p:xfrm>
          <a:off x="1981200" y="1600200"/>
          <a:ext cx="7620000" cy="48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0184073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heme/theme1.xml><?xml version="1.0" encoding="utf-8"?>
<a:theme xmlns:a="http://schemas.openxmlformats.org/drawingml/2006/main" name="WVDE_2017Theme2">
  <a:themeElements>
    <a:clrScheme name="Custom 1">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41A9452C-35B3-EA48-9A7E-04AD2EA811DC}" vid="{7C22DB5F-C8D7-2742-8DAA-64B95E712BA5}"/>
    </a:ext>
  </a:extLst>
</a:theme>
</file>

<file path=ppt/theme/theme2.xml><?xml version="1.0" encoding="utf-8"?>
<a:theme xmlns:a="http://schemas.openxmlformats.org/drawingml/2006/main" name="2_WVDE_2017Theme2">
  <a:themeElements>
    <a:clrScheme name="Custom 1">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VDE_2017Theme2" id="{44F0BE6C-34C6-EC46-AFE6-CDB91FC5A479}" vid="{EC7969FB-EEA3-4642-839C-4BC21861693C}"/>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1462</Words>
  <Application>Microsoft Macintosh PowerPoint</Application>
  <PresentationFormat>Widescreen</PresentationFormat>
  <Paragraphs>214</Paragraphs>
  <Slides>27</Slides>
  <Notes>16</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27</vt:i4>
      </vt:variant>
    </vt:vector>
  </HeadingPairs>
  <TitlesOfParts>
    <vt:vector size="37" baseType="lpstr">
      <vt:lpstr>Arial</vt:lpstr>
      <vt:lpstr>Calibri</vt:lpstr>
      <vt:lpstr>Calibri Light</vt:lpstr>
      <vt:lpstr>Fira Sans</vt:lpstr>
      <vt:lpstr>Fira Sans Ultra</vt:lpstr>
      <vt:lpstr>Times New Roman</vt:lpstr>
      <vt:lpstr>Vollkorn</vt:lpstr>
      <vt:lpstr>Vollkorn Regular</vt:lpstr>
      <vt:lpstr>WVDE_2017Theme2</vt:lpstr>
      <vt:lpstr>2_WVDE_2017Theme2</vt:lpstr>
      <vt:lpstr>Higher Education Symposium</vt:lpstr>
      <vt:lpstr>WV Early Learning Longitudinal Study</vt:lpstr>
      <vt:lpstr>A call to action: The WV Early Learning Longitudinal Study (preliminary results)</vt:lpstr>
      <vt:lpstr>Child Outcomes Summary</vt:lpstr>
      <vt:lpstr>Measures</vt:lpstr>
      <vt:lpstr>Pre-K CLASS Domains</vt:lpstr>
      <vt:lpstr>PowerPoint Presentation</vt:lpstr>
      <vt:lpstr>PowerPoint Presentation</vt:lpstr>
      <vt:lpstr>PowerPoint Presentation</vt:lpstr>
      <vt:lpstr>CLASS Pre-K across programs</vt:lpstr>
      <vt:lpstr>CLASS dimensions &amp; domains</vt:lpstr>
      <vt:lpstr>ECERS-3 across programs</vt:lpstr>
      <vt:lpstr>Indicator Data - Blocks</vt:lpstr>
      <vt:lpstr>Indicator Data - Books &amp; Children </vt:lpstr>
      <vt:lpstr>Indicator Data – Math</vt:lpstr>
      <vt:lpstr>Highlights for Pre-K Classrooms</vt:lpstr>
      <vt:lpstr>1st grade CLASS Domains</vt:lpstr>
      <vt:lpstr>First grade CLASS Domains</vt:lpstr>
      <vt:lpstr>Highlights for 1st gr. Classrooms</vt:lpstr>
      <vt:lpstr>Overall Recommendations</vt:lpstr>
      <vt:lpstr>For more information: </vt:lpstr>
      <vt:lpstr>Higher Ed Symposium</vt:lpstr>
      <vt:lpstr>PowerPoint Presentation</vt:lpstr>
      <vt:lpstr>PowerPoint Presentation</vt:lpstr>
      <vt:lpstr>Campaign for Grade-Level Reading</vt:lpstr>
      <vt:lpstr>Priorities</vt:lpstr>
      <vt:lpstr>Charlotte Webb  ctwebb@k12.wv.us  814-525-9662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Higher Education Symposium</dc:title>
  <dc:creator>Brumfield, Tarabeth</dc:creator>
  <cp:lastModifiedBy>Brumfield, Tarabeth</cp:lastModifiedBy>
  <cp:revision>1</cp:revision>
  <dcterms:created xsi:type="dcterms:W3CDTF">2019-04-30T12:20:29Z</dcterms:created>
  <dcterms:modified xsi:type="dcterms:W3CDTF">2019-04-30T12:22:24Z</dcterms:modified>
</cp:coreProperties>
</file>