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310" r:id="rId2"/>
    <p:sldId id="311" r:id="rId3"/>
    <p:sldId id="312" r:id="rId4"/>
    <p:sldId id="313" r:id="rId5"/>
    <p:sldId id="402" r:id="rId6"/>
    <p:sldId id="315" r:id="rId7"/>
    <p:sldId id="316" r:id="rId8"/>
    <p:sldId id="317" r:id="rId9"/>
    <p:sldId id="318" r:id="rId10"/>
    <p:sldId id="403" r:id="rId11"/>
    <p:sldId id="320" r:id="rId12"/>
    <p:sldId id="321" r:id="rId13"/>
    <p:sldId id="404" r:id="rId14"/>
    <p:sldId id="323" r:id="rId15"/>
    <p:sldId id="405" r:id="rId16"/>
    <p:sldId id="325" r:id="rId17"/>
    <p:sldId id="326" r:id="rId18"/>
    <p:sldId id="309" r:id="rId19"/>
    <p:sldId id="406" r:id="rId20"/>
    <p:sldId id="332" r:id="rId21"/>
    <p:sldId id="284" r:id="rId22"/>
    <p:sldId id="407" r:id="rId23"/>
    <p:sldId id="286" r:id="rId24"/>
    <p:sldId id="408" r:id="rId25"/>
    <p:sldId id="409" r:id="rId26"/>
    <p:sldId id="410" r:id="rId27"/>
    <p:sldId id="289" r:id="rId28"/>
    <p:sldId id="293" r:id="rId29"/>
    <p:sldId id="294" r:id="rId30"/>
    <p:sldId id="295" r:id="rId31"/>
    <p:sldId id="411" r:id="rId32"/>
    <p:sldId id="296" r:id="rId33"/>
    <p:sldId id="297" r:id="rId34"/>
    <p:sldId id="298" r:id="rId35"/>
    <p:sldId id="287" r:id="rId36"/>
    <p:sldId id="299" r:id="rId37"/>
    <p:sldId id="412" r:id="rId38"/>
    <p:sldId id="334" r:id="rId39"/>
    <p:sldId id="291" r:id="rId40"/>
    <p:sldId id="413" r:id="rId41"/>
    <p:sldId id="300" r:id="rId42"/>
    <p:sldId id="339" r:id="rId43"/>
    <p:sldId id="414" r:id="rId44"/>
    <p:sldId id="338" r:id="rId45"/>
    <p:sldId id="415" r:id="rId46"/>
    <p:sldId id="416" r:id="rId47"/>
    <p:sldId id="341" r:id="rId48"/>
    <p:sldId id="306" r:id="rId49"/>
    <p:sldId id="307" r:id="rId50"/>
    <p:sldId id="308" r:id="rId51"/>
    <p:sldId id="305" r:id="rId52"/>
    <p:sldId id="304" r:id="rId53"/>
    <p:sldId id="342" r:id="rId54"/>
    <p:sldId id="328" r:id="rId55"/>
    <p:sldId id="302" r:id="rId56"/>
    <p:sldId id="417" r:id="rId57"/>
    <p:sldId id="30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1B57D-1387-4CE8-BA5C-3E85639F4512}"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1BF850D1-B132-4760-8C3A-A6F1464DE661}">
      <dgm:prSet phldrT="[Text]"/>
      <dgm:spPr/>
      <dgm:t>
        <a:bodyPr/>
        <a:lstStyle/>
        <a:p>
          <a:r>
            <a:rPr lang="en-US" dirty="0"/>
            <a:t>Relationships are put first.</a:t>
          </a:r>
        </a:p>
      </dgm:t>
    </dgm:pt>
    <dgm:pt modelId="{C8E61396-F5E3-428A-8407-28BA55EE88E0}" type="parTrans" cxnId="{E3E411C1-8373-41F2-BC94-15F465325BB6}">
      <dgm:prSet/>
      <dgm:spPr/>
      <dgm:t>
        <a:bodyPr/>
        <a:lstStyle/>
        <a:p>
          <a:endParaRPr lang="en-US"/>
        </a:p>
      </dgm:t>
    </dgm:pt>
    <dgm:pt modelId="{5205371A-EA69-4B0A-8648-E06CE4BC2006}" type="sibTrans" cxnId="{E3E411C1-8373-41F2-BC94-15F465325BB6}">
      <dgm:prSet/>
      <dgm:spPr/>
      <dgm:t>
        <a:bodyPr/>
        <a:lstStyle/>
        <a:p>
          <a:endParaRPr lang="en-US"/>
        </a:p>
      </dgm:t>
    </dgm:pt>
    <dgm:pt modelId="{D616C26E-3918-453C-88F7-CBA129FFA6FE}">
      <dgm:prSet phldrT="[Text]" custT="1"/>
      <dgm:spPr/>
      <dgm:t>
        <a:bodyPr/>
        <a:lstStyle/>
        <a:p>
          <a:r>
            <a:rPr lang="en-US" sz="2400" dirty="0"/>
            <a:t>Environments are nurturing, consistent, and responsive.</a:t>
          </a:r>
        </a:p>
      </dgm:t>
    </dgm:pt>
    <dgm:pt modelId="{7CCAB695-6FB4-4799-810A-E4C1B3818052}" type="parTrans" cxnId="{5BF835F8-52EF-4752-948F-042AB8B5C6F2}">
      <dgm:prSet/>
      <dgm:spPr/>
      <dgm:t>
        <a:bodyPr/>
        <a:lstStyle/>
        <a:p>
          <a:endParaRPr lang="en-US"/>
        </a:p>
      </dgm:t>
    </dgm:pt>
    <dgm:pt modelId="{3F8FD451-004B-489B-BDC6-3535FD0AF39E}" type="sibTrans" cxnId="{5BF835F8-52EF-4752-948F-042AB8B5C6F2}">
      <dgm:prSet/>
      <dgm:spPr/>
      <dgm:t>
        <a:bodyPr/>
        <a:lstStyle/>
        <a:p>
          <a:endParaRPr lang="en-US"/>
        </a:p>
      </dgm:t>
    </dgm:pt>
    <dgm:pt modelId="{B6116A0F-D151-4C64-B3B8-78A2D3FC6D8C}">
      <dgm:prSet phldrT="[Text]" custT="1"/>
      <dgm:spPr/>
      <dgm:t>
        <a:bodyPr/>
        <a:lstStyle/>
        <a:p>
          <a:r>
            <a:rPr lang="en-US" sz="2400" dirty="0"/>
            <a:t>Social Skills teach how to interact with each other and how to interact while learning.</a:t>
          </a:r>
        </a:p>
      </dgm:t>
    </dgm:pt>
    <dgm:pt modelId="{08306FBD-75E2-4BDF-AA0A-3524F0C8FD8D}" type="parTrans" cxnId="{1837D573-948A-41FB-9865-9B4570794528}">
      <dgm:prSet/>
      <dgm:spPr/>
      <dgm:t>
        <a:bodyPr/>
        <a:lstStyle/>
        <a:p>
          <a:endParaRPr lang="en-US"/>
        </a:p>
      </dgm:t>
    </dgm:pt>
    <dgm:pt modelId="{D6E74C9B-82A1-490F-B20E-C2F7DBC256C9}" type="sibTrans" cxnId="{1837D573-948A-41FB-9865-9B4570794528}">
      <dgm:prSet/>
      <dgm:spPr/>
      <dgm:t>
        <a:bodyPr/>
        <a:lstStyle/>
        <a:p>
          <a:endParaRPr lang="en-US"/>
        </a:p>
      </dgm:t>
    </dgm:pt>
    <dgm:pt modelId="{F849E508-77B1-4D84-99C1-009B418FD169}">
      <dgm:prSet phldrT="[Text]"/>
      <dgm:spPr/>
      <dgm:t>
        <a:bodyPr/>
        <a:lstStyle/>
        <a:p>
          <a:r>
            <a:rPr lang="en-US" dirty="0"/>
            <a:t>ECPBIS provides these in classrooms!</a:t>
          </a:r>
        </a:p>
      </dgm:t>
    </dgm:pt>
    <dgm:pt modelId="{1FA52F07-F568-4EB1-804E-041137E85EF6}" type="parTrans" cxnId="{2B77F0D8-446D-4F6C-917D-06A40D08E58B}">
      <dgm:prSet/>
      <dgm:spPr/>
      <dgm:t>
        <a:bodyPr/>
        <a:lstStyle/>
        <a:p>
          <a:endParaRPr lang="en-US"/>
        </a:p>
      </dgm:t>
    </dgm:pt>
    <dgm:pt modelId="{7D23295F-9D88-44E3-AF6C-31DB285C729F}" type="sibTrans" cxnId="{2B77F0D8-446D-4F6C-917D-06A40D08E58B}">
      <dgm:prSet/>
      <dgm:spPr/>
      <dgm:t>
        <a:bodyPr/>
        <a:lstStyle/>
        <a:p>
          <a:endParaRPr lang="en-US"/>
        </a:p>
      </dgm:t>
    </dgm:pt>
    <dgm:pt modelId="{A282BDF9-417F-4FEC-ABE9-2ECAB6EDBD14}" type="pres">
      <dgm:prSet presAssocID="{D201B57D-1387-4CE8-BA5C-3E85639F4512}" presName="linear" presStyleCnt="0">
        <dgm:presLayoutVars>
          <dgm:dir/>
          <dgm:animLvl val="lvl"/>
          <dgm:resizeHandles val="exact"/>
        </dgm:presLayoutVars>
      </dgm:prSet>
      <dgm:spPr/>
    </dgm:pt>
    <dgm:pt modelId="{A55F9D46-07C7-4A32-AE4E-357213EC43F7}" type="pres">
      <dgm:prSet presAssocID="{1BF850D1-B132-4760-8C3A-A6F1464DE661}" presName="parentLin" presStyleCnt="0"/>
      <dgm:spPr/>
    </dgm:pt>
    <dgm:pt modelId="{B9B505F9-87D0-425A-B9D8-CD69C9F2E9AC}" type="pres">
      <dgm:prSet presAssocID="{1BF850D1-B132-4760-8C3A-A6F1464DE661}" presName="parentLeftMargin" presStyleLbl="node1" presStyleIdx="0" presStyleCnt="4"/>
      <dgm:spPr/>
    </dgm:pt>
    <dgm:pt modelId="{6AE416E9-40E0-44EC-86C9-D325D729852D}" type="pres">
      <dgm:prSet presAssocID="{1BF850D1-B132-4760-8C3A-A6F1464DE661}" presName="parentText" presStyleLbl="node1" presStyleIdx="0" presStyleCnt="4" custLinFactNeighborX="6081" custLinFactNeighborY="-1428">
        <dgm:presLayoutVars>
          <dgm:chMax val="0"/>
          <dgm:bulletEnabled val="1"/>
        </dgm:presLayoutVars>
      </dgm:prSet>
      <dgm:spPr/>
    </dgm:pt>
    <dgm:pt modelId="{79F0AB0C-74FB-424E-B140-AC0B184F2F8E}" type="pres">
      <dgm:prSet presAssocID="{1BF850D1-B132-4760-8C3A-A6F1464DE661}" presName="negativeSpace" presStyleCnt="0"/>
      <dgm:spPr/>
    </dgm:pt>
    <dgm:pt modelId="{78A812A2-B691-443F-B79E-6FD64FA5BF29}" type="pres">
      <dgm:prSet presAssocID="{1BF850D1-B132-4760-8C3A-A6F1464DE661}" presName="childText" presStyleLbl="conFgAcc1" presStyleIdx="0" presStyleCnt="4">
        <dgm:presLayoutVars>
          <dgm:bulletEnabled val="1"/>
        </dgm:presLayoutVars>
      </dgm:prSet>
      <dgm:spPr/>
    </dgm:pt>
    <dgm:pt modelId="{9BE0593F-7308-4C6B-8099-BBEF1DCF19B7}" type="pres">
      <dgm:prSet presAssocID="{5205371A-EA69-4B0A-8648-E06CE4BC2006}" presName="spaceBetweenRectangles" presStyleCnt="0"/>
      <dgm:spPr/>
    </dgm:pt>
    <dgm:pt modelId="{E828500B-DA01-4104-8081-E5757A25EFC7}" type="pres">
      <dgm:prSet presAssocID="{D616C26E-3918-453C-88F7-CBA129FFA6FE}" presName="parentLin" presStyleCnt="0"/>
      <dgm:spPr/>
    </dgm:pt>
    <dgm:pt modelId="{7CB767A9-D21A-40F5-BDFA-13A6EB5180E5}" type="pres">
      <dgm:prSet presAssocID="{D616C26E-3918-453C-88F7-CBA129FFA6FE}" presName="parentLeftMargin" presStyleLbl="node1" presStyleIdx="0" presStyleCnt="4"/>
      <dgm:spPr/>
    </dgm:pt>
    <dgm:pt modelId="{1BE6E082-6BEE-4012-9C1D-C35905783B16}" type="pres">
      <dgm:prSet presAssocID="{D616C26E-3918-453C-88F7-CBA129FFA6FE}" presName="parentText" presStyleLbl="node1" presStyleIdx="1" presStyleCnt="4">
        <dgm:presLayoutVars>
          <dgm:chMax val="0"/>
          <dgm:bulletEnabled val="1"/>
        </dgm:presLayoutVars>
      </dgm:prSet>
      <dgm:spPr/>
    </dgm:pt>
    <dgm:pt modelId="{942C675F-1724-4E05-8235-B9DF57CE8A0E}" type="pres">
      <dgm:prSet presAssocID="{D616C26E-3918-453C-88F7-CBA129FFA6FE}" presName="negativeSpace" presStyleCnt="0"/>
      <dgm:spPr/>
    </dgm:pt>
    <dgm:pt modelId="{BD0BDBBD-0BEF-45E3-BE2F-043262AA75EF}" type="pres">
      <dgm:prSet presAssocID="{D616C26E-3918-453C-88F7-CBA129FFA6FE}" presName="childText" presStyleLbl="conFgAcc1" presStyleIdx="1" presStyleCnt="4">
        <dgm:presLayoutVars>
          <dgm:bulletEnabled val="1"/>
        </dgm:presLayoutVars>
      </dgm:prSet>
      <dgm:spPr/>
    </dgm:pt>
    <dgm:pt modelId="{DD02C0C8-C48C-4E99-BF4B-491BBF564569}" type="pres">
      <dgm:prSet presAssocID="{3F8FD451-004B-489B-BDC6-3535FD0AF39E}" presName="spaceBetweenRectangles" presStyleCnt="0"/>
      <dgm:spPr/>
    </dgm:pt>
    <dgm:pt modelId="{CA4BCF18-0FBF-4542-B020-2E8C84750392}" type="pres">
      <dgm:prSet presAssocID="{B6116A0F-D151-4C64-B3B8-78A2D3FC6D8C}" presName="parentLin" presStyleCnt="0"/>
      <dgm:spPr/>
    </dgm:pt>
    <dgm:pt modelId="{15766B5E-DC27-41B5-8101-DB0388522AF6}" type="pres">
      <dgm:prSet presAssocID="{B6116A0F-D151-4C64-B3B8-78A2D3FC6D8C}" presName="parentLeftMargin" presStyleLbl="node1" presStyleIdx="1" presStyleCnt="4"/>
      <dgm:spPr/>
    </dgm:pt>
    <dgm:pt modelId="{8EBF23A8-2483-4E2A-9AE2-67BDE9C06188}" type="pres">
      <dgm:prSet presAssocID="{B6116A0F-D151-4C64-B3B8-78A2D3FC6D8C}" presName="parentText" presStyleLbl="node1" presStyleIdx="2" presStyleCnt="4" custLinFactNeighborX="6444" custLinFactNeighborY="10597">
        <dgm:presLayoutVars>
          <dgm:chMax val="0"/>
          <dgm:bulletEnabled val="1"/>
        </dgm:presLayoutVars>
      </dgm:prSet>
      <dgm:spPr/>
    </dgm:pt>
    <dgm:pt modelId="{4717EFD6-4405-46AD-862F-F32AECF90CDD}" type="pres">
      <dgm:prSet presAssocID="{B6116A0F-D151-4C64-B3B8-78A2D3FC6D8C}" presName="negativeSpace" presStyleCnt="0"/>
      <dgm:spPr/>
    </dgm:pt>
    <dgm:pt modelId="{EB759DCF-D1C3-492E-836D-D2A3B066C603}" type="pres">
      <dgm:prSet presAssocID="{B6116A0F-D151-4C64-B3B8-78A2D3FC6D8C}" presName="childText" presStyleLbl="conFgAcc1" presStyleIdx="2" presStyleCnt="4">
        <dgm:presLayoutVars>
          <dgm:bulletEnabled val="1"/>
        </dgm:presLayoutVars>
      </dgm:prSet>
      <dgm:spPr/>
    </dgm:pt>
    <dgm:pt modelId="{2518E176-E4E5-4C7D-B62D-1A0ECDDE6B5E}" type="pres">
      <dgm:prSet presAssocID="{D6E74C9B-82A1-490F-B20E-C2F7DBC256C9}" presName="spaceBetweenRectangles" presStyleCnt="0"/>
      <dgm:spPr/>
    </dgm:pt>
    <dgm:pt modelId="{4FAA3BB9-7E2F-4386-BEF0-930D25BC155F}" type="pres">
      <dgm:prSet presAssocID="{F849E508-77B1-4D84-99C1-009B418FD169}" presName="parentLin" presStyleCnt="0"/>
      <dgm:spPr/>
    </dgm:pt>
    <dgm:pt modelId="{C6D1FC04-4CEF-4F3D-911F-08D376564D39}" type="pres">
      <dgm:prSet presAssocID="{F849E508-77B1-4D84-99C1-009B418FD169}" presName="parentLeftMargin" presStyleLbl="node1" presStyleIdx="2" presStyleCnt="4"/>
      <dgm:spPr/>
    </dgm:pt>
    <dgm:pt modelId="{75C31FE4-9781-4BC1-B38C-B5B02E38F28C}" type="pres">
      <dgm:prSet presAssocID="{F849E508-77B1-4D84-99C1-009B418FD169}" presName="parentText" presStyleLbl="node1" presStyleIdx="3" presStyleCnt="4">
        <dgm:presLayoutVars>
          <dgm:chMax val="0"/>
          <dgm:bulletEnabled val="1"/>
        </dgm:presLayoutVars>
      </dgm:prSet>
      <dgm:spPr/>
    </dgm:pt>
    <dgm:pt modelId="{B2AF1A41-C285-4107-A81A-2D0AE22A08DC}" type="pres">
      <dgm:prSet presAssocID="{F849E508-77B1-4D84-99C1-009B418FD169}" presName="negativeSpace" presStyleCnt="0"/>
      <dgm:spPr/>
    </dgm:pt>
    <dgm:pt modelId="{ED5D1641-DCA6-4F97-82C6-EA9119280960}" type="pres">
      <dgm:prSet presAssocID="{F849E508-77B1-4D84-99C1-009B418FD169}" presName="childText" presStyleLbl="conFgAcc1" presStyleIdx="3" presStyleCnt="4">
        <dgm:presLayoutVars>
          <dgm:bulletEnabled val="1"/>
        </dgm:presLayoutVars>
      </dgm:prSet>
      <dgm:spPr/>
    </dgm:pt>
  </dgm:ptLst>
  <dgm:cxnLst>
    <dgm:cxn modelId="{07E2E90A-8492-4BC5-8CBD-070E33709A13}" type="presOf" srcId="{B6116A0F-D151-4C64-B3B8-78A2D3FC6D8C}" destId="{15766B5E-DC27-41B5-8101-DB0388522AF6}" srcOrd="0" destOrd="0" presId="urn:microsoft.com/office/officeart/2005/8/layout/list1"/>
    <dgm:cxn modelId="{9FD2E51A-73EE-4976-AD2E-5B054C96183C}" type="presOf" srcId="{D616C26E-3918-453C-88F7-CBA129FFA6FE}" destId="{7CB767A9-D21A-40F5-BDFA-13A6EB5180E5}" srcOrd="0" destOrd="0" presId="urn:microsoft.com/office/officeart/2005/8/layout/list1"/>
    <dgm:cxn modelId="{E40A3D1F-755F-461C-9829-347100AB04D9}" type="presOf" srcId="{D201B57D-1387-4CE8-BA5C-3E85639F4512}" destId="{A282BDF9-417F-4FEC-ABE9-2ECAB6EDBD14}" srcOrd="0" destOrd="0" presId="urn:microsoft.com/office/officeart/2005/8/layout/list1"/>
    <dgm:cxn modelId="{24DCFE51-8B63-47BF-B431-F5263EFBF4FF}" type="presOf" srcId="{F849E508-77B1-4D84-99C1-009B418FD169}" destId="{75C31FE4-9781-4BC1-B38C-B5B02E38F28C}" srcOrd="1" destOrd="0" presId="urn:microsoft.com/office/officeart/2005/8/layout/list1"/>
    <dgm:cxn modelId="{77530C5A-C870-4C15-B645-127293E2EC62}" type="presOf" srcId="{F849E508-77B1-4D84-99C1-009B418FD169}" destId="{C6D1FC04-4CEF-4F3D-911F-08D376564D39}" srcOrd="0" destOrd="0" presId="urn:microsoft.com/office/officeart/2005/8/layout/list1"/>
    <dgm:cxn modelId="{1837D573-948A-41FB-9865-9B4570794528}" srcId="{D201B57D-1387-4CE8-BA5C-3E85639F4512}" destId="{B6116A0F-D151-4C64-B3B8-78A2D3FC6D8C}" srcOrd="2" destOrd="0" parTransId="{08306FBD-75E2-4BDF-AA0A-3524F0C8FD8D}" sibTransId="{D6E74C9B-82A1-490F-B20E-C2F7DBC256C9}"/>
    <dgm:cxn modelId="{52CF67A9-D0A3-4EEE-B8DD-C364FF5F0AD1}" type="presOf" srcId="{B6116A0F-D151-4C64-B3B8-78A2D3FC6D8C}" destId="{8EBF23A8-2483-4E2A-9AE2-67BDE9C06188}" srcOrd="1" destOrd="0" presId="urn:microsoft.com/office/officeart/2005/8/layout/list1"/>
    <dgm:cxn modelId="{412037AE-EA5B-40FD-934A-41F048F2A96C}" type="presOf" srcId="{D616C26E-3918-453C-88F7-CBA129FFA6FE}" destId="{1BE6E082-6BEE-4012-9C1D-C35905783B16}" srcOrd="1" destOrd="0" presId="urn:microsoft.com/office/officeart/2005/8/layout/list1"/>
    <dgm:cxn modelId="{E3E411C1-8373-41F2-BC94-15F465325BB6}" srcId="{D201B57D-1387-4CE8-BA5C-3E85639F4512}" destId="{1BF850D1-B132-4760-8C3A-A6F1464DE661}" srcOrd="0" destOrd="0" parTransId="{C8E61396-F5E3-428A-8407-28BA55EE88E0}" sibTransId="{5205371A-EA69-4B0A-8648-E06CE4BC2006}"/>
    <dgm:cxn modelId="{E1D61AD5-96ED-433D-B7F9-C03F5984693E}" type="presOf" srcId="{1BF850D1-B132-4760-8C3A-A6F1464DE661}" destId="{6AE416E9-40E0-44EC-86C9-D325D729852D}" srcOrd="1" destOrd="0" presId="urn:microsoft.com/office/officeart/2005/8/layout/list1"/>
    <dgm:cxn modelId="{2B77F0D8-446D-4F6C-917D-06A40D08E58B}" srcId="{D201B57D-1387-4CE8-BA5C-3E85639F4512}" destId="{F849E508-77B1-4D84-99C1-009B418FD169}" srcOrd="3" destOrd="0" parTransId="{1FA52F07-F568-4EB1-804E-041137E85EF6}" sibTransId="{7D23295F-9D88-44E3-AF6C-31DB285C729F}"/>
    <dgm:cxn modelId="{7A5504DE-025B-4486-B4EB-07A8A0E763CD}" type="presOf" srcId="{1BF850D1-B132-4760-8C3A-A6F1464DE661}" destId="{B9B505F9-87D0-425A-B9D8-CD69C9F2E9AC}" srcOrd="0" destOrd="0" presId="urn:microsoft.com/office/officeart/2005/8/layout/list1"/>
    <dgm:cxn modelId="{5BF835F8-52EF-4752-948F-042AB8B5C6F2}" srcId="{D201B57D-1387-4CE8-BA5C-3E85639F4512}" destId="{D616C26E-3918-453C-88F7-CBA129FFA6FE}" srcOrd="1" destOrd="0" parTransId="{7CCAB695-6FB4-4799-810A-E4C1B3818052}" sibTransId="{3F8FD451-004B-489B-BDC6-3535FD0AF39E}"/>
    <dgm:cxn modelId="{F8DA2202-A419-4026-AF22-A4E357530D16}" type="presParOf" srcId="{A282BDF9-417F-4FEC-ABE9-2ECAB6EDBD14}" destId="{A55F9D46-07C7-4A32-AE4E-357213EC43F7}" srcOrd="0" destOrd="0" presId="urn:microsoft.com/office/officeart/2005/8/layout/list1"/>
    <dgm:cxn modelId="{EA5EC990-B74E-4574-A85D-1236D3E3BD90}" type="presParOf" srcId="{A55F9D46-07C7-4A32-AE4E-357213EC43F7}" destId="{B9B505F9-87D0-425A-B9D8-CD69C9F2E9AC}" srcOrd="0" destOrd="0" presId="urn:microsoft.com/office/officeart/2005/8/layout/list1"/>
    <dgm:cxn modelId="{613387E1-28A8-44FB-B2B7-33BD89696B45}" type="presParOf" srcId="{A55F9D46-07C7-4A32-AE4E-357213EC43F7}" destId="{6AE416E9-40E0-44EC-86C9-D325D729852D}" srcOrd="1" destOrd="0" presId="urn:microsoft.com/office/officeart/2005/8/layout/list1"/>
    <dgm:cxn modelId="{500C386E-6958-4C38-9080-60F4C26F7317}" type="presParOf" srcId="{A282BDF9-417F-4FEC-ABE9-2ECAB6EDBD14}" destId="{79F0AB0C-74FB-424E-B140-AC0B184F2F8E}" srcOrd="1" destOrd="0" presId="urn:microsoft.com/office/officeart/2005/8/layout/list1"/>
    <dgm:cxn modelId="{627912D8-738D-4329-A9A6-C0F2C602D87A}" type="presParOf" srcId="{A282BDF9-417F-4FEC-ABE9-2ECAB6EDBD14}" destId="{78A812A2-B691-443F-B79E-6FD64FA5BF29}" srcOrd="2" destOrd="0" presId="urn:microsoft.com/office/officeart/2005/8/layout/list1"/>
    <dgm:cxn modelId="{372FB4DC-00CC-4A9B-886C-30556DA8A616}" type="presParOf" srcId="{A282BDF9-417F-4FEC-ABE9-2ECAB6EDBD14}" destId="{9BE0593F-7308-4C6B-8099-BBEF1DCF19B7}" srcOrd="3" destOrd="0" presId="urn:microsoft.com/office/officeart/2005/8/layout/list1"/>
    <dgm:cxn modelId="{AEED0826-EA99-4079-A824-AF74D51AB458}" type="presParOf" srcId="{A282BDF9-417F-4FEC-ABE9-2ECAB6EDBD14}" destId="{E828500B-DA01-4104-8081-E5757A25EFC7}" srcOrd="4" destOrd="0" presId="urn:microsoft.com/office/officeart/2005/8/layout/list1"/>
    <dgm:cxn modelId="{BC7B9568-59A0-465C-848A-318C419B3A56}" type="presParOf" srcId="{E828500B-DA01-4104-8081-E5757A25EFC7}" destId="{7CB767A9-D21A-40F5-BDFA-13A6EB5180E5}" srcOrd="0" destOrd="0" presId="urn:microsoft.com/office/officeart/2005/8/layout/list1"/>
    <dgm:cxn modelId="{7275E8BA-321E-49A3-A9D0-BCB4E980B993}" type="presParOf" srcId="{E828500B-DA01-4104-8081-E5757A25EFC7}" destId="{1BE6E082-6BEE-4012-9C1D-C35905783B16}" srcOrd="1" destOrd="0" presId="urn:microsoft.com/office/officeart/2005/8/layout/list1"/>
    <dgm:cxn modelId="{F3FDC99F-9539-41C0-B68F-20E7B912D116}" type="presParOf" srcId="{A282BDF9-417F-4FEC-ABE9-2ECAB6EDBD14}" destId="{942C675F-1724-4E05-8235-B9DF57CE8A0E}" srcOrd="5" destOrd="0" presId="urn:microsoft.com/office/officeart/2005/8/layout/list1"/>
    <dgm:cxn modelId="{C211A2B3-8629-4D9B-A6C9-2047BB507D51}" type="presParOf" srcId="{A282BDF9-417F-4FEC-ABE9-2ECAB6EDBD14}" destId="{BD0BDBBD-0BEF-45E3-BE2F-043262AA75EF}" srcOrd="6" destOrd="0" presId="urn:microsoft.com/office/officeart/2005/8/layout/list1"/>
    <dgm:cxn modelId="{CBB42DA3-62BB-4766-93AA-274FD826C258}" type="presParOf" srcId="{A282BDF9-417F-4FEC-ABE9-2ECAB6EDBD14}" destId="{DD02C0C8-C48C-4E99-BF4B-491BBF564569}" srcOrd="7" destOrd="0" presId="urn:microsoft.com/office/officeart/2005/8/layout/list1"/>
    <dgm:cxn modelId="{7F943AD9-C6AC-459D-A03A-654299AB3EB7}" type="presParOf" srcId="{A282BDF9-417F-4FEC-ABE9-2ECAB6EDBD14}" destId="{CA4BCF18-0FBF-4542-B020-2E8C84750392}" srcOrd="8" destOrd="0" presId="urn:microsoft.com/office/officeart/2005/8/layout/list1"/>
    <dgm:cxn modelId="{068077EC-5F8B-4AF1-8431-9FDE18AE03DA}" type="presParOf" srcId="{CA4BCF18-0FBF-4542-B020-2E8C84750392}" destId="{15766B5E-DC27-41B5-8101-DB0388522AF6}" srcOrd="0" destOrd="0" presId="urn:microsoft.com/office/officeart/2005/8/layout/list1"/>
    <dgm:cxn modelId="{38EA1FC7-67F2-4647-9F86-99C4D49527F9}" type="presParOf" srcId="{CA4BCF18-0FBF-4542-B020-2E8C84750392}" destId="{8EBF23A8-2483-4E2A-9AE2-67BDE9C06188}" srcOrd="1" destOrd="0" presId="urn:microsoft.com/office/officeart/2005/8/layout/list1"/>
    <dgm:cxn modelId="{4A854251-143F-4C0A-A864-597518A76684}" type="presParOf" srcId="{A282BDF9-417F-4FEC-ABE9-2ECAB6EDBD14}" destId="{4717EFD6-4405-46AD-862F-F32AECF90CDD}" srcOrd="9" destOrd="0" presId="urn:microsoft.com/office/officeart/2005/8/layout/list1"/>
    <dgm:cxn modelId="{9166272B-7B8C-401F-88EA-64A1573E7A00}" type="presParOf" srcId="{A282BDF9-417F-4FEC-ABE9-2ECAB6EDBD14}" destId="{EB759DCF-D1C3-492E-836D-D2A3B066C603}" srcOrd="10" destOrd="0" presId="urn:microsoft.com/office/officeart/2005/8/layout/list1"/>
    <dgm:cxn modelId="{B0A30D8E-34A5-419B-8568-0BC7C82E7A20}" type="presParOf" srcId="{A282BDF9-417F-4FEC-ABE9-2ECAB6EDBD14}" destId="{2518E176-E4E5-4C7D-B62D-1A0ECDDE6B5E}" srcOrd="11" destOrd="0" presId="urn:microsoft.com/office/officeart/2005/8/layout/list1"/>
    <dgm:cxn modelId="{6FEC25BF-7011-41E7-BD3A-0732A58D8CAB}" type="presParOf" srcId="{A282BDF9-417F-4FEC-ABE9-2ECAB6EDBD14}" destId="{4FAA3BB9-7E2F-4386-BEF0-930D25BC155F}" srcOrd="12" destOrd="0" presId="urn:microsoft.com/office/officeart/2005/8/layout/list1"/>
    <dgm:cxn modelId="{B312F39B-DC62-442E-8AA0-8B9B1E21B21F}" type="presParOf" srcId="{4FAA3BB9-7E2F-4386-BEF0-930D25BC155F}" destId="{C6D1FC04-4CEF-4F3D-911F-08D376564D39}" srcOrd="0" destOrd="0" presId="urn:microsoft.com/office/officeart/2005/8/layout/list1"/>
    <dgm:cxn modelId="{4E944525-BC39-4427-BA50-589DA57D178E}" type="presParOf" srcId="{4FAA3BB9-7E2F-4386-BEF0-930D25BC155F}" destId="{75C31FE4-9781-4BC1-B38C-B5B02E38F28C}" srcOrd="1" destOrd="0" presId="urn:microsoft.com/office/officeart/2005/8/layout/list1"/>
    <dgm:cxn modelId="{DC7D8964-7251-4440-AA80-909FC8573F42}" type="presParOf" srcId="{A282BDF9-417F-4FEC-ABE9-2ECAB6EDBD14}" destId="{B2AF1A41-C285-4107-A81A-2D0AE22A08DC}" srcOrd="13" destOrd="0" presId="urn:microsoft.com/office/officeart/2005/8/layout/list1"/>
    <dgm:cxn modelId="{4BE8A053-AA7E-45EB-A29F-EF73AED4613F}" type="presParOf" srcId="{A282BDF9-417F-4FEC-ABE9-2ECAB6EDBD14}" destId="{ED5D1641-DCA6-4F97-82C6-EA911928096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232A3-5936-497D-9563-B56F686EB40C}" type="doc">
      <dgm:prSet loTypeId="urn:microsoft.com/office/officeart/2005/8/layout/hList1" loCatId="list" qsTypeId="urn:microsoft.com/office/officeart/2005/8/quickstyle/simple1" qsCatId="simple" csTypeId="urn:microsoft.com/office/officeart/2005/8/colors/accent3_4" csCatId="accent3" phldr="1"/>
      <dgm:spPr/>
      <dgm:t>
        <a:bodyPr/>
        <a:lstStyle/>
        <a:p>
          <a:endParaRPr lang="en-US"/>
        </a:p>
      </dgm:t>
    </dgm:pt>
    <dgm:pt modelId="{A2959E95-09FE-40F6-ABBC-88D97AC04D8D}">
      <dgm:prSet phldrT="[Text]"/>
      <dgm:spPr/>
      <dgm:t>
        <a:bodyPr/>
        <a:lstStyle/>
        <a:p>
          <a:r>
            <a:rPr lang="en-US" dirty="0"/>
            <a:t>Kids Can’t Learn When They Are Not Regulated</a:t>
          </a:r>
        </a:p>
      </dgm:t>
    </dgm:pt>
    <dgm:pt modelId="{7424F113-294E-4D52-BD72-2C471FD136BF}" type="parTrans" cxnId="{BEDCBA31-BB18-4B50-BACC-68BBCDF8CC70}">
      <dgm:prSet/>
      <dgm:spPr/>
      <dgm:t>
        <a:bodyPr/>
        <a:lstStyle/>
        <a:p>
          <a:endParaRPr lang="en-US"/>
        </a:p>
      </dgm:t>
    </dgm:pt>
    <dgm:pt modelId="{448E14A7-50B0-443C-81F0-2A915D0593EA}" type="sibTrans" cxnId="{BEDCBA31-BB18-4B50-BACC-68BBCDF8CC70}">
      <dgm:prSet/>
      <dgm:spPr/>
      <dgm:t>
        <a:bodyPr/>
        <a:lstStyle/>
        <a:p>
          <a:endParaRPr lang="en-US"/>
        </a:p>
      </dgm:t>
    </dgm:pt>
    <dgm:pt modelId="{B3FB76D4-9646-4611-B5F3-D0CF706D15FA}">
      <dgm:prSet phldrT="[Text]"/>
      <dgm:spPr/>
      <dgm:t>
        <a:bodyPr/>
        <a:lstStyle/>
        <a:p>
          <a:r>
            <a:rPr lang="en-US" dirty="0"/>
            <a:t>Relationships Help</a:t>
          </a:r>
        </a:p>
      </dgm:t>
    </dgm:pt>
    <dgm:pt modelId="{03043A35-3EB7-486F-BBC0-231FA78E42D5}" type="parTrans" cxnId="{F4CA3B82-23BF-4069-A7A9-2D972CBA3D44}">
      <dgm:prSet/>
      <dgm:spPr/>
      <dgm:t>
        <a:bodyPr/>
        <a:lstStyle/>
        <a:p>
          <a:endParaRPr lang="en-US"/>
        </a:p>
      </dgm:t>
    </dgm:pt>
    <dgm:pt modelId="{49FD6592-832C-4F7B-B28E-6C5635984DA2}" type="sibTrans" cxnId="{F4CA3B82-23BF-4069-A7A9-2D972CBA3D44}">
      <dgm:prSet/>
      <dgm:spPr/>
      <dgm:t>
        <a:bodyPr/>
        <a:lstStyle/>
        <a:p>
          <a:endParaRPr lang="en-US"/>
        </a:p>
      </dgm:t>
    </dgm:pt>
    <dgm:pt modelId="{B5D9FB77-D0B2-4C2D-9BD0-060E96FF9557}">
      <dgm:prSet phldrT="[Text]"/>
      <dgm:spPr/>
      <dgm:t>
        <a:bodyPr/>
        <a:lstStyle/>
        <a:p>
          <a:r>
            <a:rPr lang="en-US" dirty="0"/>
            <a:t>ECPBIS Provides a Framework to help regulation</a:t>
          </a:r>
        </a:p>
      </dgm:t>
    </dgm:pt>
    <dgm:pt modelId="{E31FE7DA-D5E5-4B49-AB16-D444CC9F48B3}" type="parTrans" cxnId="{FAE90355-2098-4BAA-B7BB-BA017F74A7DD}">
      <dgm:prSet/>
      <dgm:spPr/>
      <dgm:t>
        <a:bodyPr/>
        <a:lstStyle/>
        <a:p>
          <a:endParaRPr lang="en-US"/>
        </a:p>
      </dgm:t>
    </dgm:pt>
    <dgm:pt modelId="{AD49F8BB-CF02-4C79-BFF8-988142BC4197}" type="sibTrans" cxnId="{FAE90355-2098-4BAA-B7BB-BA017F74A7DD}">
      <dgm:prSet/>
      <dgm:spPr/>
      <dgm:t>
        <a:bodyPr/>
        <a:lstStyle/>
        <a:p>
          <a:endParaRPr lang="en-US"/>
        </a:p>
      </dgm:t>
    </dgm:pt>
    <dgm:pt modelId="{AAD72B62-4590-451A-919C-DCBAF1E53DD5}">
      <dgm:prSet phldrT="[Text]"/>
      <dgm:spPr/>
      <dgm:t>
        <a:bodyPr/>
        <a:lstStyle/>
        <a:p>
          <a:r>
            <a:rPr lang="en-US" dirty="0"/>
            <a:t>Kids Can’t Learn When The Don’t Have “Instructional Skills”</a:t>
          </a:r>
        </a:p>
      </dgm:t>
    </dgm:pt>
    <dgm:pt modelId="{D511EA1F-06A0-4FEC-8099-7E3BE3A3A83D}" type="parTrans" cxnId="{92742833-F17B-4A9C-BF4C-040AD877E61F}">
      <dgm:prSet/>
      <dgm:spPr/>
      <dgm:t>
        <a:bodyPr/>
        <a:lstStyle/>
        <a:p>
          <a:endParaRPr lang="en-US"/>
        </a:p>
      </dgm:t>
    </dgm:pt>
    <dgm:pt modelId="{16A7F1E6-19D8-4BDE-ADC2-3B93FD52A517}" type="sibTrans" cxnId="{92742833-F17B-4A9C-BF4C-040AD877E61F}">
      <dgm:prSet/>
      <dgm:spPr/>
      <dgm:t>
        <a:bodyPr/>
        <a:lstStyle/>
        <a:p>
          <a:endParaRPr lang="en-US"/>
        </a:p>
      </dgm:t>
    </dgm:pt>
    <dgm:pt modelId="{74DC0B58-2130-4F30-83DD-A7D5EF2E3390}">
      <dgm:prSet phldrT="[Text]"/>
      <dgm:spPr/>
      <dgm:t>
        <a:bodyPr/>
        <a:lstStyle/>
        <a:p>
          <a:r>
            <a:rPr lang="en-US" dirty="0"/>
            <a:t>Kids do not come to school knowing how to go to school</a:t>
          </a:r>
        </a:p>
      </dgm:t>
    </dgm:pt>
    <dgm:pt modelId="{D3CDD159-BC43-45DC-BEB3-60310753A112}" type="parTrans" cxnId="{EB589C13-6CCC-4A35-AC28-C93710F115B0}">
      <dgm:prSet/>
      <dgm:spPr/>
      <dgm:t>
        <a:bodyPr/>
        <a:lstStyle/>
        <a:p>
          <a:endParaRPr lang="en-US"/>
        </a:p>
      </dgm:t>
    </dgm:pt>
    <dgm:pt modelId="{8BE1BBC6-1B14-4738-BFFA-7713F1D893C7}" type="sibTrans" cxnId="{EB589C13-6CCC-4A35-AC28-C93710F115B0}">
      <dgm:prSet/>
      <dgm:spPr/>
      <dgm:t>
        <a:bodyPr/>
        <a:lstStyle/>
        <a:p>
          <a:endParaRPr lang="en-US"/>
        </a:p>
      </dgm:t>
    </dgm:pt>
    <dgm:pt modelId="{9055B3A1-55F8-4F85-91AD-FE9D4287ABA2}">
      <dgm:prSet phldrT="[Text]"/>
      <dgm:spPr/>
      <dgm:t>
        <a:bodyPr/>
        <a:lstStyle/>
        <a:p>
          <a:r>
            <a:rPr lang="en-US" dirty="0"/>
            <a:t>These can be taught!</a:t>
          </a:r>
        </a:p>
      </dgm:t>
    </dgm:pt>
    <dgm:pt modelId="{B4E09140-81E3-490B-A1A6-81553A4E1F33}" type="parTrans" cxnId="{1172C5BF-616E-4F40-8086-E70E05A0CA24}">
      <dgm:prSet/>
      <dgm:spPr/>
      <dgm:t>
        <a:bodyPr/>
        <a:lstStyle/>
        <a:p>
          <a:endParaRPr lang="en-US"/>
        </a:p>
      </dgm:t>
    </dgm:pt>
    <dgm:pt modelId="{D21BED6B-3B25-419C-AF38-6555459174C5}" type="sibTrans" cxnId="{1172C5BF-616E-4F40-8086-E70E05A0CA24}">
      <dgm:prSet/>
      <dgm:spPr/>
      <dgm:t>
        <a:bodyPr/>
        <a:lstStyle/>
        <a:p>
          <a:endParaRPr lang="en-US"/>
        </a:p>
      </dgm:t>
    </dgm:pt>
    <dgm:pt modelId="{57257AB6-B89C-4399-8CAA-CF9D9D30F7CB}">
      <dgm:prSet phldrT="[Text]"/>
      <dgm:spPr/>
      <dgm:t>
        <a:bodyPr/>
        <a:lstStyle/>
        <a:p>
          <a:r>
            <a:rPr lang="en-US" dirty="0"/>
            <a:t>Kids Can’t Learn When Our Teachers Don’t Know How to Handle Situations</a:t>
          </a:r>
        </a:p>
      </dgm:t>
    </dgm:pt>
    <dgm:pt modelId="{55AEAB4E-78B1-4AE1-B6C0-724DEBAD9DA8}" type="parTrans" cxnId="{E7445630-17D2-4147-930E-3E05092B913E}">
      <dgm:prSet/>
      <dgm:spPr/>
      <dgm:t>
        <a:bodyPr/>
        <a:lstStyle/>
        <a:p>
          <a:endParaRPr lang="en-US"/>
        </a:p>
      </dgm:t>
    </dgm:pt>
    <dgm:pt modelId="{02ED9071-FF4B-4FD6-97CA-EC2097E8BCA2}" type="sibTrans" cxnId="{E7445630-17D2-4147-930E-3E05092B913E}">
      <dgm:prSet/>
      <dgm:spPr/>
      <dgm:t>
        <a:bodyPr/>
        <a:lstStyle/>
        <a:p>
          <a:endParaRPr lang="en-US"/>
        </a:p>
      </dgm:t>
    </dgm:pt>
    <dgm:pt modelId="{F9A95172-4400-4E59-89AD-E5E63F671836}">
      <dgm:prSet phldrT="[Text]"/>
      <dgm:spPr/>
      <dgm:t>
        <a:bodyPr/>
        <a:lstStyle/>
        <a:p>
          <a:r>
            <a:rPr lang="en-US" dirty="0"/>
            <a:t>Effective Workforce</a:t>
          </a:r>
        </a:p>
      </dgm:t>
    </dgm:pt>
    <dgm:pt modelId="{A200964A-185F-439D-941E-91FBB0FE502C}" type="parTrans" cxnId="{723B1749-BB0A-4BFC-8E2A-D5E549E137A3}">
      <dgm:prSet/>
      <dgm:spPr/>
      <dgm:t>
        <a:bodyPr/>
        <a:lstStyle/>
        <a:p>
          <a:endParaRPr lang="en-US"/>
        </a:p>
      </dgm:t>
    </dgm:pt>
    <dgm:pt modelId="{C80B7E7A-0295-4EFE-8184-BBE3924B3B00}" type="sibTrans" cxnId="{723B1749-BB0A-4BFC-8E2A-D5E549E137A3}">
      <dgm:prSet/>
      <dgm:spPr/>
      <dgm:t>
        <a:bodyPr/>
        <a:lstStyle/>
        <a:p>
          <a:endParaRPr lang="en-US"/>
        </a:p>
      </dgm:t>
    </dgm:pt>
    <dgm:pt modelId="{239D1289-5A48-4573-8C6D-10424B8BED40}">
      <dgm:prSet phldrT="[Text]"/>
      <dgm:spPr/>
      <dgm:t>
        <a:bodyPr/>
        <a:lstStyle/>
        <a:p>
          <a:r>
            <a:rPr lang="en-US" dirty="0"/>
            <a:t>Foundational Behavior Knowledge</a:t>
          </a:r>
        </a:p>
      </dgm:t>
    </dgm:pt>
    <dgm:pt modelId="{5F9D18F6-727D-4F54-9A5B-08ABEDD456B0}" type="parTrans" cxnId="{7672D42C-E500-4150-97DE-E5B44C4F6A45}">
      <dgm:prSet/>
      <dgm:spPr/>
      <dgm:t>
        <a:bodyPr/>
        <a:lstStyle/>
        <a:p>
          <a:endParaRPr lang="en-US"/>
        </a:p>
      </dgm:t>
    </dgm:pt>
    <dgm:pt modelId="{04F31868-EB37-4C48-AB2D-CE172EF46306}" type="sibTrans" cxnId="{7672D42C-E500-4150-97DE-E5B44C4F6A45}">
      <dgm:prSet/>
      <dgm:spPr/>
      <dgm:t>
        <a:bodyPr/>
        <a:lstStyle/>
        <a:p>
          <a:endParaRPr lang="en-US"/>
        </a:p>
      </dgm:t>
    </dgm:pt>
    <dgm:pt modelId="{C32A3F8B-EEE1-447D-BA09-D4E159064CBB}" type="pres">
      <dgm:prSet presAssocID="{A33232A3-5936-497D-9563-B56F686EB40C}" presName="Name0" presStyleCnt="0">
        <dgm:presLayoutVars>
          <dgm:dir/>
          <dgm:animLvl val="lvl"/>
          <dgm:resizeHandles val="exact"/>
        </dgm:presLayoutVars>
      </dgm:prSet>
      <dgm:spPr/>
    </dgm:pt>
    <dgm:pt modelId="{13C82D65-2855-4C3C-AC81-A65F091686E5}" type="pres">
      <dgm:prSet presAssocID="{A2959E95-09FE-40F6-ABBC-88D97AC04D8D}" presName="composite" presStyleCnt="0"/>
      <dgm:spPr/>
    </dgm:pt>
    <dgm:pt modelId="{E4E4E7AB-0932-4F6F-AEC5-6F0C8B8618D6}" type="pres">
      <dgm:prSet presAssocID="{A2959E95-09FE-40F6-ABBC-88D97AC04D8D}" presName="parTx" presStyleLbl="alignNode1" presStyleIdx="0" presStyleCnt="3">
        <dgm:presLayoutVars>
          <dgm:chMax val="0"/>
          <dgm:chPref val="0"/>
          <dgm:bulletEnabled val="1"/>
        </dgm:presLayoutVars>
      </dgm:prSet>
      <dgm:spPr/>
    </dgm:pt>
    <dgm:pt modelId="{78E594FA-277B-4FB1-8FC8-72DE3C1C619C}" type="pres">
      <dgm:prSet presAssocID="{A2959E95-09FE-40F6-ABBC-88D97AC04D8D}" presName="desTx" presStyleLbl="alignAccFollowNode1" presStyleIdx="0" presStyleCnt="3">
        <dgm:presLayoutVars>
          <dgm:bulletEnabled val="1"/>
        </dgm:presLayoutVars>
      </dgm:prSet>
      <dgm:spPr/>
    </dgm:pt>
    <dgm:pt modelId="{DC09D8F1-19C7-401D-A404-7278C3A29908}" type="pres">
      <dgm:prSet presAssocID="{448E14A7-50B0-443C-81F0-2A915D0593EA}" presName="space" presStyleCnt="0"/>
      <dgm:spPr/>
    </dgm:pt>
    <dgm:pt modelId="{C6594C1D-EE55-476A-AB97-6C89EB0F8090}" type="pres">
      <dgm:prSet presAssocID="{AAD72B62-4590-451A-919C-DCBAF1E53DD5}" presName="composite" presStyleCnt="0"/>
      <dgm:spPr/>
    </dgm:pt>
    <dgm:pt modelId="{75908C26-6D20-47E0-A094-F58053A020CE}" type="pres">
      <dgm:prSet presAssocID="{AAD72B62-4590-451A-919C-DCBAF1E53DD5}" presName="parTx" presStyleLbl="alignNode1" presStyleIdx="1" presStyleCnt="3">
        <dgm:presLayoutVars>
          <dgm:chMax val="0"/>
          <dgm:chPref val="0"/>
          <dgm:bulletEnabled val="1"/>
        </dgm:presLayoutVars>
      </dgm:prSet>
      <dgm:spPr/>
    </dgm:pt>
    <dgm:pt modelId="{C17EE8AD-A076-40B5-8090-CB3B10A12C18}" type="pres">
      <dgm:prSet presAssocID="{AAD72B62-4590-451A-919C-DCBAF1E53DD5}" presName="desTx" presStyleLbl="alignAccFollowNode1" presStyleIdx="1" presStyleCnt="3">
        <dgm:presLayoutVars>
          <dgm:bulletEnabled val="1"/>
        </dgm:presLayoutVars>
      </dgm:prSet>
      <dgm:spPr/>
    </dgm:pt>
    <dgm:pt modelId="{C9DD5D15-58CA-4999-83CF-E6C5B12D7146}" type="pres">
      <dgm:prSet presAssocID="{16A7F1E6-19D8-4BDE-ADC2-3B93FD52A517}" presName="space" presStyleCnt="0"/>
      <dgm:spPr/>
    </dgm:pt>
    <dgm:pt modelId="{5B163772-27D7-4C72-986D-2D364253CAC9}" type="pres">
      <dgm:prSet presAssocID="{57257AB6-B89C-4399-8CAA-CF9D9D30F7CB}" presName="composite" presStyleCnt="0"/>
      <dgm:spPr/>
    </dgm:pt>
    <dgm:pt modelId="{2C823D5D-A2B9-450B-9768-6652327F336C}" type="pres">
      <dgm:prSet presAssocID="{57257AB6-B89C-4399-8CAA-CF9D9D30F7CB}" presName="parTx" presStyleLbl="alignNode1" presStyleIdx="2" presStyleCnt="3">
        <dgm:presLayoutVars>
          <dgm:chMax val="0"/>
          <dgm:chPref val="0"/>
          <dgm:bulletEnabled val="1"/>
        </dgm:presLayoutVars>
      </dgm:prSet>
      <dgm:spPr/>
    </dgm:pt>
    <dgm:pt modelId="{243FF72B-7A8B-426E-92AB-80EC4A4D6114}" type="pres">
      <dgm:prSet presAssocID="{57257AB6-B89C-4399-8CAA-CF9D9D30F7CB}" presName="desTx" presStyleLbl="alignAccFollowNode1" presStyleIdx="2" presStyleCnt="3">
        <dgm:presLayoutVars>
          <dgm:bulletEnabled val="1"/>
        </dgm:presLayoutVars>
      </dgm:prSet>
      <dgm:spPr/>
    </dgm:pt>
  </dgm:ptLst>
  <dgm:cxnLst>
    <dgm:cxn modelId="{1363B00B-3D34-42CD-B0C8-C20BD96799E4}" type="presOf" srcId="{74DC0B58-2130-4F30-83DD-A7D5EF2E3390}" destId="{C17EE8AD-A076-40B5-8090-CB3B10A12C18}" srcOrd="0" destOrd="0" presId="urn:microsoft.com/office/officeart/2005/8/layout/hList1"/>
    <dgm:cxn modelId="{EB589C13-6CCC-4A35-AC28-C93710F115B0}" srcId="{AAD72B62-4590-451A-919C-DCBAF1E53DD5}" destId="{74DC0B58-2130-4F30-83DD-A7D5EF2E3390}" srcOrd="0" destOrd="0" parTransId="{D3CDD159-BC43-45DC-BEB3-60310753A112}" sibTransId="{8BE1BBC6-1B14-4738-BFFA-7713F1D893C7}"/>
    <dgm:cxn modelId="{1FFC3B15-8B05-4533-843C-F2CE8A0DB7F4}" type="presOf" srcId="{57257AB6-B89C-4399-8CAA-CF9D9D30F7CB}" destId="{2C823D5D-A2B9-450B-9768-6652327F336C}" srcOrd="0" destOrd="0" presId="urn:microsoft.com/office/officeart/2005/8/layout/hList1"/>
    <dgm:cxn modelId="{7672D42C-E500-4150-97DE-E5B44C4F6A45}" srcId="{57257AB6-B89C-4399-8CAA-CF9D9D30F7CB}" destId="{239D1289-5A48-4573-8C6D-10424B8BED40}" srcOrd="1" destOrd="0" parTransId="{5F9D18F6-727D-4F54-9A5B-08ABEDD456B0}" sibTransId="{04F31868-EB37-4C48-AB2D-CE172EF46306}"/>
    <dgm:cxn modelId="{E7445630-17D2-4147-930E-3E05092B913E}" srcId="{A33232A3-5936-497D-9563-B56F686EB40C}" destId="{57257AB6-B89C-4399-8CAA-CF9D9D30F7CB}" srcOrd="2" destOrd="0" parTransId="{55AEAB4E-78B1-4AE1-B6C0-724DEBAD9DA8}" sibTransId="{02ED9071-FF4B-4FD6-97CA-EC2097E8BCA2}"/>
    <dgm:cxn modelId="{BEDCBA31-BB18-4B50-BACC-68BBCDF8CC70}" srcId="{A33232A3-5936-497D-9563-B56F686EB40C}" destId="{A2959E95-09FE-40F6-ABBC-88D97AC04D8D}" srcOrd="0" destOrd="0" parTransId="{7424F113-294E-4D52-BD72-2C471FD136BF}" sibTransId="{448E14A7-50B0-443C-81F0-2A915D0593EA}"/>
    <dgm:cxn modelId="{92742833-F17B-4A9C-BF4C-040AD877E61F}" srcId="{A33232A3-5936-497D-9563-B56F686EB40C}" destId="{AAD72B62-4590-451A-919C-DCBAF1E53DD5}" srcOrd="1" destOrd="0" parTransId="{D511EA1F-06A0-4FEC-8099-7E3BE3A3A83D}" sibTransId="{16A7F1E6-19D8-4BDE-ADC2-3B93FD52A517}"/>
    <dgm:cxn modelId="{77E45E3B-56D9-4D43-94FF-A1A90B61E00D}" type="presOf" srcId="{AAD72B62-4590-451A-919C-DCBAF1E53DD5}" destId="{75908C26-6D20-47E0-A094-F58053A020CE}" srcOrd="0" destOrd="0" presId="urn:microsoft.com/office/officeart/2005/8/layout/hList1"/>
    <dgm:cxn modelId="{723B1749-BB0A-4BFC-8E2A-D5E549E137A3}" srcId="{57257AB6-B89C-4399-8CAA-CF9D9D30F7CB}" destId="{F9A95172-4400-4E59-89AD-E5E63F671836}" srcOrd="0" destOrd="0" parTransId="{A200964A-185F-439D-941E-91FBB0FE502C}" sibTransId="{C80B7E7A-0295-4EFE-8184-BBE3924B3B00}"/>
    <dgm:cxn modelId="{22E1E14D-7C38-4573-8164-6718A4853590}" type="presOf" srcId="{A2959E95-09FE-40F6-ABBC-88D97AC04D8D}" destId="{E4E4E7AB-0932-4F6F-AEC5-6F0C8B8618D6}" srcOrd="0" destOrd="0" presId="urn:microsoft.com/office/officeart/2005/8/layout/hList1"/>
    <dgm:cxn modelId="{FAE90355-2098-4BAA-B7BB-BA017F74A7DD}" srcId="{A2959E95-09FE-40F6-ABBC-88D97AC04D8D}" destId="{B5D9FB77-D0B2-4C2D-9BD0-060E96FF9557}" srcOrd="1" destOrd="0" parTransId="{E31FE7DA-D5E5-4B49-AB16-D444CC9F48B3}" sibTransId="{AD49F8BB-CF02-4C79-BFF8-988142BC4197}"/>
    <dgm:cxn modelId="{0B41CA75-1FB4-4F55-B83C-1E7E2796AEEE}" type="presOf" srcId="{B5D9FB77-D0B2-4C2D-9BD0-060E96FF9557}" destId="{78E594FA-277B-4FB1-8FC8-72DE3C1C619C}" srcOrd="0" destOrd="1" presId="urn:microsoft.com/office/officeart/2005/8/layout/hList1"/>
    <dgm:cxn modelId="{F4CA3B82-23BF-4069-A7A9-2D972CBA3D44}" srcId="{A2959E95-09FE-40F6-ABBC-88D97AC04D8D}" destId="{B3FB76D4-9646-4611-B5F3-D0CF706D15FA}" srcOrd="0" destOrd="0" parTransId="{03043A35-3EB7-486F-BBC0-231FA78E42D5}" sibTransId="{49FD6592-832C-4F7B-B28E-6C5635984DA2}"/>
    <dgm:cxn modelId="{117B6492-9FCD-45EC-BF28-CCCC2F513C24}" type="presOf" srcId="{A33232A3-5936-497D-9563-B56F686EB40C}" destId="{C32A3F8B-EEE1-447D-BA09-D4E159064CBB}" srcOrd="0" destOrd="0" presId="urn:microsoft.com/office/officeart/2005/8/layout/hList1"/>
    <dgm:cxn modelId="{75AACCAD-61EE-473C-A2C3-280777EA44FF}" type="presOf" srcId="{9055B3A1-55F8-4F85-91AD-FE9D4287ABA2}" destId="{C17EE8AD-A076-40B5-8090-CB3B10A12C18}" srcOrd="0" destOrd="1" presId="urn:microsoft.com/office/officeart/2005/8/layout/hList1"/>
    <dgm:cxn modelId="{208F72BE-B60A-4BAD-8D9E-D3997BD32CA6}" type="presOf" srcId="{F9A95172-4400-4E59-89AD-E5E63F671836}" destId="{243FF72B-7A8B-426E-92AB-80EC4A4D6114}" srcOrd="0" destOrd="0" presId="urn:microsoft.com/office/officeart/2005/8/layout/hList1"/>
    <dgm:cxn modelId="{1172C5BF-616E-4F40-8086-E70E05A0CA24}" srcId="{AAD72B62-4590-451A-919C-DCBAF1E53DD5}" destId="{9055B3A1-55F8-4F85-91AD-FE9D4287ABA2}" srcOrd="1" destOrd="0" parTransId="{B4E09140-81E3-490B-A1A6-81553A4E1F33}" sibTransId="{D21BED6B-3B25-419C-AF38-6555459174C5}"/>
    <dgm:cxn modelId="{922920E2-7D0A-40C9-BDFE-93DD73C6FC89}" type="presOf" srcId="{239D1289-5A48-4573-8C6D-10424B8BED40}" destId="{243FF72B-7A8B-426E-92AB-80EC4A4D6114}" srcOrd="0" destOrd="1" presId="urn:microsoft.com/office/officeart/2005/8/layout/hList1"/>
    <dgm:cxn modelId="{D8DC81EF-EF83-4354-9D46-89D5736BA75F}" type="presOf" srcId="{B3FB76D4-9646-4611-B5F3-D0CF706D15FA}" destId="{78E594FA-277B-4FB1-8FC8-72DE3C1C619C}" srcOrd="0" destOrd="0" presId="urn:microsoft.com/office/officeart/2005/8/layout/hList1"/>
    <dgm:cxn modelId="{D17C8F37-BA6F-47E8-8133-75D2E6F76579}" type="presParOf" srcId="{C32A3F8B-EEE1-447D-BA09-D4E159064CBB}" destId="{13C82D65-2855-4C3C-AC81-A65F091686E5}" srcOrd="0" destOrd="0" presId="urn:microsoft.com/office/officeart/2005/8/layout/hList1"/>
    <dgm:cxn modelId="{55E30DE2-29E8-4995-8C45-BA1AC5F98AA7}" type="presParOf" srcId="{13C82D65-2855-4C3C-AC81-A65F091686E5}" destId="{E4E4E7AB-0932-4F6F-AEC5-6F0C8B8618D6}" srcOrd="0" destOrd="0" presId="urn:microsoft.com/office/officeart/2005/8/layout/hList1"/>
    <dgm:cxn modelId="{C8D4CB04-3EDD-4613-9A4A-244F450A7205}" type="presParOf" srcId="{13C82D65-2855-4C3C-AC81-A65F091686E5}" destId="{78E594FA-277B-4FB1-8FC8-72DE3C1C619C}" srcOrd="1" destOrd="0" presId="urn:microsoft.com/office/officeart/2005/8/layout/hList1"/>
    <dgm:cxn modelId="{8A6580F1-87A5-4318-9C2A-77BA8B437214}" type="presParOf" srcId="{C32A3F8B-EEE1-447D-BA09-D4E159064CBB}" destId="{DC09D8F1-19C7-401D-A404-7278C3A29908}" srcOrd="1" destOrd="0" presId="urn:microsoft.com/office/officeart/2005/8/layout/hList1"/>
    <dgm:cxn modelId="{54117D4B-4C00-4373-B4CA-111B64DAC78B}" type="presParOf" srcId="{C32A3F8B-EEE1-447D-BA09-D4E159064CBB}" destId="{C6594C1D-EE55-476A-AB97-6C89EB0F8090}" srcOrd="2" destOrd="0" presId="urn:microsoft.com/office/officeart/2005/8/layout/hList1"/>
    <dgm:cxn modelId="{B1E7F560-07B9-41C7-8376-5CB5EDC656BB}" type="presParOf" srcId="{C6594C1D-EE55-476A-AB97-6C89EB0F8090}" destId="{75908C26-6D20-47E0-A094-F58053A020CE}" srcOrd="0" destOrd="0" presId="urn:microsoft.com/office/officeart/2005/8/layout/hList1"/>
    <dgm:cxn modelId="{FA9D832C-2306-4464-A129-B07892957BBB}" type="presParOf" srcId="{C6594C1D-EE55-476A-AB97-6C89EB0F8090}" destId="{C17EE8AD-A076-40B5-8090-CB3B10A12C18}" srcOrd="1" destOrd="0" presId="urn:microsoft.com/office/officeart/2005/8/layout/hList1"/>
    <dgm:cxn modelId="{ADE810F8-A254-4590-9D65-AB37F3D083F8}" type="presParOf" srcId="{C32A3F8B-EEE1-447D-BA09-D4E159064CBB}" destId="{C9DD5D15-58CA-4999-83CF-E6C5B12D7146}" srcOrd="3" destOrd="0" presId="urn:microsoft.com/office/officeart/2005/8/layout/hList1"/>
    <dgm:cxn modelId="{CA1578C1-FDE0-4437-8188-00BFA165F70B}" type="presParOf" srcId="{C32A3F8B-EEE1-447D-BA09-D4E159064CBB}" destId="{5B163772-27D7-4C72-986D-2D364253CAC9}" srcOrd="4" destOrd="0" presId="urn:microsoft.com/office/officeart/2005/8/layout/hList1"/>
    <dgm:cxn modelId="{440AD8EF-A9A9-44BC-912E-39054678A29F}" type="presParOf" srcId="{5B163772-27D7-4C72-986D-2D364253CAC9}" destId="{2C823D5D-A2B9-450B-9768-6652327F336C}" srcOrd="0" destOrd="0" presId="urn:microsoft.com/office/officeart/2005/8/layout/hList1"/>
    <dgm:cxn modelId="{596A91A7-0166-4E0F-974E-27B78DB83514}" type="presParOf" srcId="{5B163772-27D7-4C72-986D-2D364253CAC9}" destId="{243FF72B-7A8B-426E-92AB-80EC4A4D61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812A2-B691-443F-B79E-6FD64FA5BF29}">
      <dsp:nvSpPr>
        <dsp:cNvPr id="0" name=""/>
        <dsp:cNvSpPr/>
      </dsp:nvSpPr>
      <dsp:spPr>
        <a:xfrm>
          <a:off x="0" y="446386"/>
          <a:ext cx="11504140" cy="705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416E9-40E0-44EC-86C9-D325D729852D}">
      <dsp:nvSpPr>
        <dsp:cNvPr id="0" name=""/>
        <dsp:cNvSpPr/>
      </dsp:nvSpPr>
      <dsp:spPr>
        <a:xfrm>
          <a:off x="610185" y="21303"/>
          <a:ext cx="8052898"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380" tIns="0" rIns="304380" bIns="0" numCol="1" spcCol="1270" anchor="ctr" anchorCtr="0">
          <a:noAutofit/>
        </a:bodyPr>
        <a:lstStyle/>
        <a:p>
          <a:pPr marL="0" lvl="0" indent="0" algn="l" defTabSz="1244600">
            <a:lnSpc>
              <a:spcPct val="90000"/>
            </a:lnSpc>
            <a:spcBef>
              <a:spcPct val="0"/>
            </a:spcBef>
            <a:spcAft>
              <a:spcPct val="35000"/>
            </a:spcAft>
            <a:buNone/>
          </a:pPr>
          <a:r>
            <a:rPr lang="en-US" sz="2800" kern="1200" dirty="0"/>
            <a:t>Relationships are put first.</a:t>
          </a:r>
        </a:p>
      </dsp:txBody>
      <dsp:txXfrm>
        <a:off x="650534" y="61652"/>
        <a:ext cx="7972200" cy="745862"/>
      </dsp:txXfrm>
    </dsp:sp>
    <dsp:sp modelId="{BD0BDBBD-0BEF-45E3-BE2F-043262AA75EF}">
      <dsp:nvSpPr>
        <dsp:cNvPr id="0" name=""/>
        <dsp:cNvSpPr/>
      </dsp:nvSpPr>
      <dsp:spPr>
        <a:xfrm>
          <a:off x="0" y="1716466"/>
          <a:ext cx="11504140" cy="705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6E082-6BEE-4012-9C1D-C35905783B16}">
      <dsp:nvSpPr>
        <dsp:cNvPr id="0" name=""/>
        <dsp:cNvSpPr/>
      </dsp:nvSpPr>
      <dsp:spPr>
        <a:xfrm>
          <a:off x="575207" y="1303186"/>
          <a:ext cx="8052898"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380" tIns="0" rIns="304380" bIns="0" numCol="1" spcCol="1270" anchor="ctr" anchorCtr="0">
          <a:noAutofit/>
        </a:bodyPr>
        <a:lstStyle/>
        <a:p>
          <a:pPr marL="0" lvl="0" indent="0" algn="l" defTabSz="1066800">
            <a:lnSpc>
              <a:spcPct val="90000"/>
            </a:lnSpc>
            <a:spcBef>
              <a:spcPct val="0"/>
            </a:spcBef>
            <a:spcAft>
              <a:spcPct val="35000"/>
            </a:spcAft>
            <a:buNone/>
          </a:pPr>
          <a:r>
            <a:rPr lang="en-US" sz="2400" kern="1200" dirty="0"/>
            <a:t>Environments are nurturing, consistent, and responsive.</a:t>
          </a:r>
        </a:p>
      </dsp:txBody>
      <dsp:txXfrm>
        <a:off x="615556" y="1343535"/>
        <a:ext cx="7972200" cy="745862"/>
      </dsp:txXfrm>
    </dsp:sp>
    <dsp:sp modelId="{EB759DCF-D1C3-492E-836D-D2A3B066C603}">
      <dsp:nvSpPr>
        <dsp:cNvPr id="0" name=""/>
        <dsp:cNvSpPr/>
      </dsp:nvSpPr>
      <dsp:spPr>
        <a:xfrm>
          <a:off x="0" y="2986546"/>
          <a:ext cx="11504140" cy="705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F23A8-2483-4E2A-9AE2-67BDE9C06188}">
      <dsp:nvSpPr>
        <dsp:cNvPr id="0" name=""/>
        <dsp:cNvSpPr/>
      </dsp:nvSpPr>
      <dsp:spPr>
        <a:xfrm>
          <a:off x="612273" y="2660857"/>
          <a:ext cx="8052898"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380" tIns="0" rIns="304380" bIns="0" numCol="1" spcCol="1270" anchor="ctr" anchorCtr="0">
          <a:noAutofit/>
        </a:bodyPr>
        <a:lstStyle/>
        <a:p>
          <a:pPr marL="0" lvl="0" indent="0" algn="l" defTabSz="1066800">
            <a:lnSpc>
              <a:spcPct val="90000"/>
            </a:lnSpc>
            <a:spcBef>
              <a:spcPct val="0"/>
            </a:spcBef>
            <a:spcAft>
              <a:spcPct val="35000"/>
            </a:spcAft>
            <a:buNone/>
          </a:pPr>
          <a:r>
            <a:rPr lang="en-US" sz="2400" kern="1200" dirty="0"/>
            <a:t>Social Skills teach how to interact with each other and how to interact while learning.</a:t>
          </a:r>
        </a:p>
      </dsp:txBody>
      <dsp:txXfrm>
        <a:off x="652622" y="2701206"/>
        <a:ext cx="7972200" cy="745862"/>
      </dsp:txXfrm>
    </dsp:sp>
    <dsp:sp modelId="{ED5D1641-DCA6-4F97-82C6-EA9119280960}">
      <dsp:nvSpPr>
        <dsp:cNvPr id="0" name=""/>
        <dsp:cNvSpPr/>
      </dsp:nvSpPr>
      <dsp:spPr>
        <a:xfrm>
          <a:off x="0" y="4256626"/>
          <a:ext cx="11504140" cy="705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C31FE4-9781-4BC1-B38C-B5B02E38F28C}">
      <dsp:nvSpPr>
        <dsp:cNvPr id="0" name=""/>
        <dsp:cNvSpPr/>
      </dsp:nvSpPr>
      <dsp:spPr>
        <a:xfrm>
          <a:off x="575207" y="3843346"/>
          <a:ext cx="8052898"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380" tIns="0" rIns="304380" bIns="0" numCol="1" spcCol="1270" anchor="ctr" anchorCtr="0">
          <a:noAutofit/>
        </a:bodyPr>
        <a:lstStyle/>
        <a:p>
          <a:pPr marL="0" lvl="0" indent="0" algn="l" defTabSz="1244600">
            <a:lnSpc>
              <a:spcPct val="90000"/>
            </a:lnSpc>
            <a:spcBef>
              <a:spcPct val="0"/>
            </a:spcBef>
            <a:spcAft>
              <a:spcPct val="35000"/>
            </a:spcAft>
            <a:buNone/>
          </a:pPr>
          <a:r>
            <a:rPr lang="en-US" sz="2800" kern="1200" dirty="0"/>
            <a:t>ECPBIS provides these in classrooms!</a:t>
          </a:r>
        </a:p>
      </dsp:txBody>
      <dsp:txXfrm>
        <a:off x="615556" y="3883695"/>
        <a:ext cx="7972200"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E7AB-0932-4F6F-AEC5-6F0C8B8618D6}">
      <dsp:nvSpPr>
        <dsp:cNvPr id="0" name=""/>
        <dsp:cNvSpPr/>
      </dsp:nvSpPr>
      <dsp:spPr>
        <a:xfrm>
          <a:off x="3317" y="1824046"/>
          <a:ext cx="3234091" cy="1108001"/>
        </a:xfrm>
        <a:prstGeom prst="rect">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Kids Can’t Learn When They Are Not Regulated</a:t>
          </a:r>
        </a:p>
      </dsp:txBody>
      <dsp:txXfrm>
        <a:off x="3317" y="1824046"/>
        <a:ext cx="3234091" cy="1108001"/>
      </dsp:txXfrm>
    </dsp:sp>
    <dsp:sp modelId="{78E594FA-277B-4FB1-8FC8-72DE3C1C619C}">
      <dsp:nvSpPr>
        <dsp:cNvPr id="0" name=""/>
        <dsp:cNvSpPr/>
      </dsp:nvSpPr>
      <dsp:spPr>
        <a:xfrm>
          <a:off x="3317" y="2932048"/>
          <a:ext cx="3234091" cy="1600335"/>
        </a:xfrm>
        <a:prstGeom prst="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Relationships Help</a:t>
          </a:r>
        </a:p>
        <a:p>
          <a:pPr marL="228600" lvl="1" indent="-228600" algn="l" defTabSz="977900">
            <a:lnSpc>
              <a:spcPct val="90000"/>
            </a:lnSpc>
            <a:spcBef>
              <a:spcPct val="0"/>
            </a:spcBef>
            <a:spcAft>
              <a:spcPct val="15000"/>
            </a:spcAft>
            <a:buChar char="•"/>
          </a:pPr>
          <a:r>
            <a:rPr lang="en-US" sz="2200" kern="1200" dirty="0"/>
            <a:t>ECPBIS Provides a Framework to help regulation</a:t>
          </a:r>
        </a:p>
      </dsp:txBody>
      <dsp:txXfrm>
        <a:off x="3317" y="2932048"/>
        <a:ext cx="3234091" cy="1600335"/>
      </dsp:txXfrm>
    </dsp:sp>
    <dsp:sp modelId="{75908C26-6D20-47E0-A094-F58053A020CE}">
      <dsp:nvSpPr>
        <dsp:cNvPr id="0" name=""/>
        <dsp:cNvSpPr/>
      </dsp:nvSpPr>
      <dsp:spPr>
        <a:xfrm>
          <a:off x="3690181" y="1824046"/>
          <a:ext cx="3234091" cy="1108001"/>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Kids Can’t Learn When The Don’t Have “Instructional Skills”</a:t>
          </a:r>
        </a:p>
      </dsp:txBody>
      <dsp:txXfrm>
        <a:off x="3690181" y="1824046"/>
        <a:ext cx="3234091" cy="1108001"/>
      </dsp:txXfrm>
    </dsp:sp>
    <dsp:sp modelId="{C17EE8AD-A076-40B5-8090-CB3B10A12C18}">
      <dsp:nvSpPr>
        <dsp:cNvPr id="0" name=""/>
        <dsp:cNvSpPr/>
      </dsp:nvSpPr>
      <dsp:spPr>
        <a:xfrm>
          <a:off x="3690181" y="2932048"/>
          <a:ext cx="3234091" cy="1600335"/>
        </a:xfrm>
        <a:prstGeom prst="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Kids do not come to school knowing how to go to school</a:t>
          </a:r>
        </a:p>
        <a:p>
          <a:pPr marL="228600" lvl="1" indent="-228600" algn="l" defTabSz="977900">
            <a:lnSpc>
              <a:spcPct val="90000"/>
            </a:lnSpc>
            <a:spcBef>
              <a:spcPct val="0"/>
            </a:spcBef>
            <a:spcAft>
              <a:spcPct val="15000"/>
            </a:spcAft>
            <a:buChar char="•"/>
          </a:pPr>
          <a:r>
            <a:rPr lang="en-US" sz="2200" kern="1200" dirty="0"/>
            <a:t>These can be taught!</a:t>
          </a:r>
        </a:p>
      </dsp:txBody>
      <dsp:txXfrm>
        <a:off x="3690181" y="2932048"/>
        <a:ext cx="3234091" cy="1600335"/>
      </dsp:txXfrm>
    </dsp:sp>
    <dsp:sp modelId="{2C823D5D-A2B9-450B-9768-6652327F336C}">
      <dsp:nvSpPr>
        <dsp:cNvPr id="0" name=""/>
        <dsp:cNvSpPr/>
      </dsp:nvSpPr>
      <dsp:spPr>
        <a:xfrm>
          <a:off x="7377045" y="1824046"/>
          <a:ext cx="3234091" cy="1108001"/>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Kids Can’t Learn When Our Teachers Don’t Know How to Handle Situations</a:t>
          </a:r>
        </a:p>
      </dsp:txBody>
      <dsp:txXfrm>
        <a:off x="7377045" y="1824046"/>
        <a:ext cx="3234091" cy="1108001"/>
      </dsp:txXfrm>
    </dsp:sp>
    <dsp:sp modelId="{243FF72B-7A8B-426E-92AB-80EC4A4D6114}">
      <dsp:nvSpPr>
        <dsp:cNvPr id="0" name=""/>
        <dsp:cNvSpPr/>
      </dsp:nvSpPr>
      <dsp:spPr>
        <a:xfrm>
          <a:off x="7377045" y="2932048"/>
          <a:ext cx="3234091" cy="1600335"/>
        </a:xfrm>
        <a:prstGeom prst="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Effective Workforce</a:t>
          </a:r>
        </a:p>
        <a:p>
          <a:pPr marL="228600" lvl="1" indent="-228600" algn="l" defTabSz="977900">
            <a:lnSpc>
              <a:spcPct val="90000"/>
            </a:lnSpc>
            <a:spcBef>
              <a:spcPct val="0"/>
            </a:spcBef>
            <a:spcAft>
              <a:spcPct val="15000"/>
            </a:spcAft>
            <a:buChar char="•"/>
          </a:pPr>
          <a:r>
            <a:rPr lang="en-US" sz="2200" kern="1200" dirty="0"/>
            <a:t>Foundational Behavior Knowledge</a:t>
          </a:r>
        </a:p>
      </dsp:txBody>
      <dsp:txXfrm>
        <a:off x="7377045" y="2932048"/>
        <a:ext cx="3234091" cy="16003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9F0A2-A994-904C-BCCC-7171FF3F3695}" type="datetimeFigureOut">
              <a:rPr lang="en-US" smtClean="0"/>
              <a:t>4/30/19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BD790-8394-1344-B2FD-E9199FD5E2AF}" type="slidenum">
              <a:rPr lang="en-US" smtClean="0"/>
              <a:t>‹#›</a:t>
            </a:fld>
            <a:endParaRPr lang="en-US"/>
          </a:p>
        </p:txBody>
      </p:sp>
    </p:spTree>
    <p:extLst>
      <p:ext uri="{BB962C8B-B14F-4D97-AF65-F5344CB8AC3E}">
        <p14:creationId xmlns:p14="http://schemas.microsoft.com/office/powerpoint/2010/main" val="366477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Behavior/Mental Health Technical Assistance Center is funded by West Virginia</a:t>
            </a:r>
          </a:p>
          <a:p>
            <a:r>
              <a:rPr lang="en-US" sz="1200" b="0" i="0" u="none" strike="noStrike" kern="1200" baseline="0" dirty="0">
                <a:solidFill>
                  <a:schemeClr val="tx1"/>
                </a:solidFill>
                <a:latin typeface="+mn-lt"/>
                <a:ea typeface="+mn-ea"/>
                <a:cs typeface="+mn-cs"/>
              </a:rPr>
              <a:t>Department of Education’s Office of Special Education and is housed at the Autism Training</a:t>
            </a:r>
          </a:p>
          <a:p>
            <a:r>
              <a:rPr lang="en-US" sz="1200" b="0" i="0" u="none" strike="noStrike" kern="1200" baseline="0" dirty="0">
                <a:solidFill>
                  <a:schemeClr val="tx1"/>
                </a:solidFill>
                <a:latin typeface="+mn-lt"/>
                <a:ea typeface="+mn-ea"/>
                <a:cs typeface="+mn-cs"/>
              </a:rPr>
              <a:t>Center at Marshall University. The center was created as a response to local outcry for supports</a:t>
            </a:r>
          </a:p>
          <a:p>
            <a:r>
              <a:rPr lang="en-US" sz="1200" b="0" i="0" u="none" strike="noStrike" kern="1200" baseline="0" dirty="0">
                <a:solidFill>
                  <a:schemeClr val="tx1"/>
                </a:solidFill>
                <a:latin typeface="+mn-lt"/>
                <a:ea typeface="+mn-ea"/>
                <a:cs typeface="+mn-cs"/>
              </a:rPr>
              <a:t>with issues related to student behavior/mental health needs as well as the need to improve the</a:t>
            </a:r>
          </a:p>
          <a:p>
            <a:r>
              <a:rPr lang="en-US" sz="1200" b="0" i="0" u="none" strike="noStrike" kern="1200" baseline="0" dirty="0">
                <a:solidFill>
                  <a:schemeClr val="tx1"/>
                </a:solidFill>
                <a:latin typeface="+mn-lt"/>
                <a:ea typeface="+mn-ea"/>
                <a:cs typeface="+mn-cs"/>
              </a:rPr>
              <a:t>continuity of existing interventions in schools. The center offers training and technical</a:t>
            </a:r>
          </a:p>
          <a:p>
            <a:r>
              <a:rPr lang="en-US" sz="1200" b="0" i="0" u="none" strike="noStrike" kern="1200" baseline="0" dirty="0">
                <a:solidFill>
                  <a:schemeClr val="tx1"/>
                </a:solidFill>
                <a:latin typeface="+mn-lt"/>
                <a:ea typeface="+mn-ea"/>
                <a:cs typeface="+mn-cs"/>
              </a:rPr>
              <a:t>assistance in a variety of areas. The interventions supported by the center are based upon the</a:t>
            </a:r>
          </a:p>
          <a:p>
            <a:r>
              <a:rPr lang="en-US" sz="1200" b="0" i="0" u="none" strike="noStrike" kern="1200" baseline="0" dirty="0">
                <a:solidFill>
                  <a:schemeClr val="tx1"/>
                </a:solidFill>
                <a:latin typeface="+mn-lt"/>
                <a:ea typeface="+mn-ea"/>
                <a:cs typeface="+mn-cs"/>
              </a:rPr>
              <a:t>national models and research related to multi-tiered systems of support (MTSS) and</a:t>
            </a:r>
          </a:p>
          <a:p>
            <a:r>
              <a:rPr lang="en-US" sz="1200" b="0" i="0" u="none" strike="noStrike" kern="1200" baseline="0" dirty="0">
                <a:solidFill>
                  <a:schemeClr val="tx1"/>
                </a:solidFill>
                <a:latin typeface="+mn-lt"/>
                <a:ea typeface="+mn-ea"/>
                <a:cs typeface="+mn-cs"/>
              </a:rPr>
              <a:t>interconnected systems framework (ISF)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6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07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73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55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81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80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4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Kids don’t come to school magically knowing what to do. </a:t>
            </a:r>
          </a:p>
          <a:p>
            <a:r>
              <a:rPr lang="en-US" dirty="0"/>
              <a:t>Take the guessing</a:t>
            </a:r>
            <a:r>
              <a:rPr lang="en-US" baseline="0" dirty="0"/>
              <a:t> out of it. Procedures, Schedule, how school works Teach and reteach until they know exactly what to do in almost any situation. With or Without you. One of the biggest compliments ever….Louis at the height of the behavior arc. Throwing chairs. Lisa came in and I apologized about the others. </a:t>
            </a:r>
          </a:p>
          <a:p>
            <a:r>
              <a:rPr lang="en-US" baseline="0" dirty="0"/>
              <a:t>The more you are consistent the more flexible you can be.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59D84-79BA-455D-8765-32FDA4785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61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So in order to focus on solutions</a:t>
            </a:r>
            <a:r>
              <a:rPr lang="en-US" baseline="0" dirty="0"/>
              <a:t> that will benefit the child and have more of a lasting impact we need to change the way we view and talk about behavior.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6DD9F-4676-4E2E-920A-DDC7A76B7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2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Behavior/Mental Health Technical Assistance Center is funded by West Virginia</a:t>
            </a:r>
          </a:p>
          <a:p>
            <a:r>
              <a:rPr lang="en-US" dirty="0"/>
              <a:t>Department of Education’s Office of Special Education and is housed at the Autism Training</a:t>
            </a:r>
          </a:p>
          <a:p>
            <a:r>
              <a:rPr lang="en-US" dirty="0"/>
              <a:t>Center at Marshall University. The center was created as a response to local outcry for supports</a:t>
            </a:r>
          </a:p>
          <a:p>
            <a:r>
              <a:rPr lang="en-US" dirty="0"/>
              <a:t>with issues related to student behavior/mental health needs as well as the need to improve the</a:t>
            </a:r>
          </a:p>
          <a:p>
            <a:r>
              <a:rPr lang="en-US" dirty="0"/>
              <a:t>continuity of existing interventions in schools. The center offers training and technical</a:t>
            </a:r>
          </a:p>
          <a:p>
            <a:r>
              <a:rPr lang="en-US" dirty="0"/>
              <a:t>assistance in a variety of areas. The interventions supported by the center are based upon the</a:t>
            </a:r>
          </a:p>
          <a:p>
            <a:r>
              <a:rPr lang="en-US" dirty="0"/>
              <a:t>national models and research related to multi-tiered systems of support (MTSS) and</a:t>
            </a:r>
          </a:p>
          <a:p>
            <a:r>
              <a:rPr lang="en-US" dirty="0"/>
              <a:t>interconnected systems framework (ISF)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4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58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Behavior/Mental Health Technical Assistance Center is the result of a collaboration between the West Virginia Department of Education’s Office of Special Education and the Autism Training Center at Marshall University.  The center was created as a response to local outcry for supports with issues related to student behavior/mental health needs as well as the need to improve the continuity of existing interventions in schools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78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14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dirty="0"/>
              <a:t>The Coordinator for the PBIS Project plans and conducts all the PBIS academies as well as follow-up coaching and technical assistance</a:t>
            </a:r>
          </a:p>
          <a:p>
            <a:r>
              <a:rPr lang="en-US" dirty="0"/>
              <a:t>The training and technical assistance ranges from three-day academies, to on-site staff development, and webinars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1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Coordinator for the ECPBIS Project plans and conducts all the ECPBIS</a:t>
            </a:r>
          </a:p>
          <a:p>
            <a:r>
              <a:rPr lang="en-US" dirty="0"/>
              <a:t>Academies as well as follow-up coaching and technical assistance</a:t>
            </a:r>
          </a:p>
          <a:p>
            <a:r>
              <a:rPr lang="en-US" dirty="0"/>
              <a:t>The ECPBIS Project provides training and technical assistance to classroom based teams as they implement ECPBIS</a:t>
            </a:r>
          </a:p>
          <a:p>
            <a:r>
              <a:rPr lang="en-US" dirty="0"/>
              <a:t>To date the PBIS project has trained 378 classroom teams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78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 typeface="Arial" panose="020B0604020202020204" pitchFamily="34" charset="0"/>
              <a:buChar char="•"/>
            </a:pPr>
            <a:r>
              <a:rPr lang="en-US" dirty="0"/>
              <a:t>Just as CPR helps you assist an individual having a heart attack, Mental Health First Aid helps you assist someone experiencing a mental health or substance use-related crisis. </a:t>
            </a:r>
          </a:p>
          <a:p>
            <a:pPr marL="173250" indent="-173250">
              <a:buFont typeface="Arial" panose="020B0604020202020204" pitchFamily="34" charset="0"/>
              <a:buChar char="•"/>
            </a:pPr>
            <a:r>
              <a:rPr lang="en-US" dirty="0"/>
              <a:t>In the Mental Health First Aid course, participants learn risk factors and warning signs for mental health and addiction concerns, strategies for how to help someone in both crisis and non-crisis situations, and where to turn for help.</a:t>
            </a:r>
          </a:p>
          <a:p>
            <a:pPr marL="173250" indent="-173250">
              <a:buFont typeface="Arial" panose="020B0604020202020204" pitchFamily="34" charset="0"/>
              <a:buChar char="•"/>
            </a:pPr>
            <a:r>
              <a:rPr lang="en-US" dirty="0"/>
              <a:t>Mental Health First Aid teaches about </a:t>
            </a:r>
            <a:r>
              <a:rPr lang="en-US" i="1" dirty="0"/>
              <a:t>recovery </a:t>
            </a:r>
            <a:r>
              <a:rPr lang="en-US" dirty="0"/>
              <a:t>and </a:t>
            </a:r>
            <a:r>
              <a:rPr lang="en-US" i="1" dirty="0"/>
              <a:t>resiliency </a:t>
            </a:r>
            <a:r>
              <a:rPr lang="en-US" dirty="0"/>
              <a:t>– the belief that individuals experiencing these challenges can and do get better, and use their strengths to stay well.</a:t>
            </a:r>
          </a:p>
          <a:p>
            <a:endParaRPr lang="en-US" dirty="0"/>
          </a:p>
          <a:p>
            <a:r>
              <a:rPr lang="en-US" dirty="0"/>
              <a:t>The MHFA Coordinator oversee the MHFA training efforts in the state and acts as the primary liaison with the National Council.</a:t>
            </a:r>
          </a:p>
          <a:p>
            <a:r>
              <a:rPr lang="en-US" dirty="0"/>
              <a:t>MHFA focuses on increasing knowledge and support of individuals with mental health issues via an evidenced-based training.</a:t>
            </a:r>
          </a:p>
          <a:p>
            <a:r>
              <a:rPr lang="en-US" dirty="0"/>
              <a:t>There have been over 6,000 people trained since 2014 as a result of this project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24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33153-1923-482A-B15F-3C5A84DEC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87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90"/>
            <a:ext cx="10363200" cy="1470660"/>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9819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23266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266"/>
            <a:ext cx="10363200" cy="1362074"/>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7030"/>
            <a:ext cx="10363200" cy="1499236"/>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021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62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62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58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02920"/>
            <a:ext cx="4011084" cy="931546"/>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502920"/>
            <a:ext cx="6815667" cy="562356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4" name="Text Placeholder 3"/>
          <p:cNvSpPr>
            <a:spLocks noGrp="1"/>
          </p:cNvSpPr>
          <p:nvPr>
            <p:ph type="body" sz="half" idx="2"/>
          </p:nvPr>
        </p:nvSpPr>
        <p:spPr>
          <a:xfrm>
            <a:off x="609601" y="1434466"/>
            <a:ext cx="4011084" cy="469201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409973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690"/>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3410"/>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8291"/>
            <a:ext cx="7315200" cy="803910"/>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52074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594360"/>
            <a:ext cx="5384800" cy="451104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p:txBody>
      </p:sp>
      <p:sp>
        <p:nvSpPr>
          <p:cNvPr id="4" name="Content Placeholder 3"/>
          <p:cNvSpPr>
            <a:spLocks noGrp="1"/>
          </p:cNvSpPr>
          <p:nvPr>
            <p:ph sz="half" idx="2"/>
          </p:nvPr>
        </p:nvSpPr>
        <p:spPr>
          <a:xfrm>
            <a:off x="6197600" y="594360"/>
            <a:ext cx="5384800" cy="451104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p:txBody>
      </p:sp>
    </p:spTree>
    <p:extLst>
      <p:ext uri="{BB962C8B-B14F-4D97-AF65-F5344CB8AC3E}">
        <p14:creationId xmlns:p14="http://schemas.microsoft.com/office/powerpoint/2010/main" val="164300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B7C3F878-F5E8-489B-AC8A-64F2A7E22C28}" type="datetimeFigureOut">
              <a:rPr lang="en-US" smtClean="0"/>
              <a:pPr/>
              <a:t>4/30/19</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222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3264" y="1803400"/>
            <a:ext cx="4771048"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9200" y="2514600"/>
            <a:ext cx="47752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1664" y="1803400"/>
            <a:ext cx="4771048"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7600" y="2514600"/>
            <a:ext cx="47752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4/30/19</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9122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
            <a:ext cx="12192000" cy="6857743"/>
          </a:xfrm>
          <a:prstGeom prst="rect">
            <a:avLst/>
          </a:prstGeom>
        </p:spPr>
      </p:pic>
      <p:sp>
        <p:nvSpPr>
          <p:cNvPr id="2" name="Title Placeholder 1"/>
          <p:cNvSpPr>
            <a:spLocks noGrp="1"/>
          </p:cNvSpPr>
          <p:nvPr>
            <p:ph type="title"/>
          </p:nvPr>
        </p:nvSpPr>
        <p:spPr>
          <a:xfrm>
            <a:off x="609600" y="6858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057400"/>
            <a:ext cx="10972800" cy="4526280"/>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426379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3" cstate="print">
            <a:extLst>
              <a:ext uri="{28A0092B-C50C-407E-A947-70E740481C1C}">
                <a14:useLocalDpi xmlns:a14="http://schemas.microsoft.com/office/drawing/2010/main" val="0"/>
              </a:ext>
            </a:extLst>
          </a:blip>
          <a:srcRect t="2397" b="2397"/>
          <a:stretch>
            <a:fillRect/>
          </a:stretch>
        </p:blipFill>
        <p:spPr>
          <a:xfrm>
            <a:off x="2230735" y="1010892"/>
            <a:ext cx="8717816" cy="4903772"/>
          </a:xfrm>
          <a:prstGeom prst="rect">
            <a:avLst/>
          </a:prstGeom>
        </p:spPr>
      </p:pic>
    </p:spTree>
    <p:extLst>
      <p:ext uri="{BB962C8B-B14F-4D97-AF65-F5344CB8AC3E}">
        <p14:creationId xmlns:p14="http://schemas.microsoft.com/office/powerpoint/2010/main" val="271808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546" y="773224"/>
            <a:ext cx="8945880" cy="887831"/>
          </a:xfrm>
        </p:spPr>
        <p:txBody>
          <a:bodyPr>
            <a:normAutofit fontScale="90000"/>
          </a:bodyPr>
          <a:lstStyle/>
          <a:p>
            <a:r>
              <a:rPr lang="en-US" sz="5400" dirty="0">
                <a:latin typeface="+mn-lt"/>
                <a:cs typeface="Times New Roman" panose="02020603050405020304" pitchFamily="18" charset="0"/>
              </a:rPr>
              <a:t>Regional Behavioral Support Specialists</a:t>
            </a:r>
          </a:p>
        </p:txBody>
      </p:sp>
      <p:sp>
        <p:nvSpPr>
          <p:cNvPr id="3" name="Content Placeholder 2"/>
          <p:cNvSpPr>
            <a:spLocks noGrp="1"/>
          </p:cNvSpPr>
          <p:nvPr>
            <p:ph idx="1"/>
          </p:nvPr>
        </p:nvSpPr>
        <p:spPr>
          <a:xfrm>
            <a:off x="275129" y="1408015"/>
            <a:ext cx="11668715" cy="5175666"/>
          </a:xfrm>
        </p:spPr>
        <p:txBody>
          <a:bodyPr>
            <a:normAutofit/>
          </a:bodyPr>
          <a:lstStyle/>
          <a:p>
            <a:endParaRPr lang="en-US" sz="3200" dirty="0">
              <a:cs typeface="Times New Roman" panose="02020603050405020304" pitchFamily="18" charset="0"/>
            </a:endParaRPr>
          </a:p>
          <a:p>
            <a:r>
              <a:rPr lang="en-US" sz="3200" dirty="0">
                <a:cs typeface="Times New Roman" panose="02020603050405020304" pitchFamily="18" charset="0"/>
              </a:rPr>
              <a:t>Grant Awarded in 2018</a:t>
            </a:r>
          </a:p>
          <a:p>
            <a:r>
              <a:rPr lang="en-US" sz="3200" dirty="0">
                <a:cs typeface="Times New Roman" panose="02020603050405020304" pitchFamily="18" charset="0"/>
              </a:rPr>
              <a:t>Provide Regional Support for Existing Projects</a:t>
            </a:r>
          </a:p>
          <a:p>
            <a:r>
              <a:rPr lang="en-US" sz="3200" dirty="0">
                <a:cs typeface="Times New Roman" panose="02020603050405020304" pitchFamily="18" charset="0"/>
              </a:rPr>
              <a:t>Build Regional Capacity via Training &amp; Technical Assistance</a:t>
            </a:r>
          </a:p>
          <a:p>
            <a:r>
              <a:rPr lang="en-US" sz="3200" dirty="0">
                <a:cs typeface="Times New Roman" panose="02020603050405020304" pitchFamily="18" charset="0"/>
              </a:rPr>
              <a:t>Additional Topics</a:t>
            </a:r>
          </a:p>
          <a:p>
            <a:pPr lvl="1">
              <a:buFont typeface="Wingdings" panose="05000000000000000000" pitchFamily="2" charset="2"/>
              <a:buChar char="Ø"/>
            </a:pPr>
            <a:r>
              <a:rPr lang="en-US" sz="2720" dirty="0">
                <a:cs typeface="Times New Roman" panose="02020603050405020304" pitchFamily="18" charset="0"/>
              </a:rPr>
              <a:t>Trauma</a:t>
            </a:r>
          </a:p>
          <a:p>
            <a:pPr lvl="1">
              <a:buFont typeface="Wingdings" panose="05000000000000000000" pitchFamily="2" charset="2"/>
              <a:buChar char="Ø"/>
            </a:pPr>
            <a:r>
              <a:rPr lang="en-US" sz="2720" dirty="0">
                <a:cs typeface="Times New Roman" panose="02020603050405020304" pitchFamily="18" charset="0"/>
              </a:rPr>
              <a:t>Classroom Management</a:t>
            </a:r>
          </a:p>
          <a:p>
            <a:pPr lvl="1">
              <a:buFont typeface="Wingdings" panose="05000000000000000000" pitchFamily="2" charset="2"/>
              <a:buChar char="Ø"/>
            </a:pPr>
            <a:r>
              <a:rPr lang="en-US" sz="2720" dirty="0">
                <a:cs typeface="Times New Roman" panose="02020603050405020304" pitchFamily="18" charset="0"/>
              </a:rPr>
              <a:t>BIP/FBA </a:t>
            </a:r>
          </a:p>
          <a:p>
            <a:pPr lvl="1">
              <a:buFont typeface="Wingdings" panose="05000000000000000000" pitchFamily="2" charset="2"/>
              <a:buChar char="Ø"/>
            </a:pPr>
            <a:r>
              <a:rPr lang="en-US" sz="2720" dirty="0">
                <a:cs typeface="Times New Roman" panose="02020603050405020304" pitchFamily="18" charset="0"/>
              </a:rPr>
              <a:t>Challenging Behavior</a:t>
            </a:r>
          </a:p>
          <a:p>
            <a:pPr lvl="1">
              <a:buFont typeface="Wingdings" panose="05000000000000000000" pitchFamily="2" charset="2"/>
              <a:buChar char="Ø"/>
            </a:pPr>
            <a:endParaRPr lang="en-US" sz="2720" dirty="0">
              <a:solidFill>
                <a:srgbClr val="006600"/>
              </a:solidFill>
              <a:cs typeface="Times New Roman" panose="02020603050405020304" pitchFamily="18" charset="0"/>
            </a:endParaRPr>
          </a:p>
          <a:p>
            <a:pPr lvl="1">
              <a:buFont typeface="Wingdings" panose="05000000000000000000" pitchFamily="2" charset="2"/>
              <a:buChar char="Ø"/>
            </a:pPr>
            <a:endParaRPr lang="en-US" sz="2720" dirty="0">
              <a:solidFill>
                <a:srgbClr val="006600"/>
              </a:solidFill>
              <a:latin typeface="Times New Roman" panose="02020603050405020304" pitchFamily="18" charset="0"/>
              <a:cs typeface="Times New Roman" panose="02020603050405020304" pitchFamily="18" charset="0"/>
            </a:endParaRPr>
          </a:p>
          <a:p>
            <a:endParaRPr lang="en-US" sz="3200" dirty="0">
              <a:solidFill>
                <a:srgbClr val="006600"/>
              </a:solidFill>
              <a:latin typeface="Times New Roman" panose="02020603050405020304" pitchFamily="18" charset="0"/>
              <a:cs typeface="Times New Roman" panose="02020603050405020304" pitchFamily="18" charset="0"/>
            </a:endParaRPr>
          </a:p>
          <a:p>
            <a:endParaRPr lang="en-US" sz="3200" dirty="0">
              <a:solidFill>
                <a:srgbClr val="006600"/>
              </a:solidFill>
              <a:latin typeface="Times New Roman" panose="02020603050405020304" pitchFamily="18" charset="0"/>
              <a:cs typeface="Times New Roman" panose="02020603050405020304" pitchFamily="18" charset="0"/>
            </a:endParaRPr>
          </a:p>
          <a:p>
            <a:endParaRPr lang="en-US" sz="3200" dirty="0">
              <a:solidFill>
                <a:srgbClr val="006600"/>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5745" y="3611111"/>
            <a:ext cx="4347321" cy="2568508"/>
          </a:xfrm>
          <a:prstGeom prst="rect">
            <a:avLst/>
          </a:prstGeom>
        </p:spPr>
      </p:pic>
    </p:spTree>
    <p:custDataLst>
      <p:tags r:id="rId1"/>
    </p:custDataLst>
    <p:extLst>
      <p:ext uri="{BB962C8B-B14F-4D97-AF65-F5344CB8AC3E}">
        <p14:creationId xmlns:p14="http://schemas.microsoft.com/office/powerpoint/2010/main" val="324510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794" y="513985"/>
            <a:ext cx="6576416" cy="5878577"/>
          </a:xfrm>
          <a:prstGeom prst="rect">
            <a:avLst/>
          </a:prstGeom>
        </p:spPr>
      </p:pic>
    </p:spTree>
    <p:custDataLst>
      <p:tags r:id="rId1"/>
    </p:custDataLst>
    <p:extLst>
      <p:ext uri="{BB962C8B-B14F-4D97-AF65-F5344CB8AC3E}">
        <p14:creationId xmlns:p14="http://schemas.microsoft.com/office/powerpoint/2010/main" val="233485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0972800" cy="1143000"/>
          </a:xfrm>
        </p:spPr>
        <p:txBody>
          <a:bodyPr>
            <a:normAutofit fontScale="90000"/>
          </a:bodyPr>
          <a:lstStyle/>
          <a:p>
            <a:r>
              <a:rPr lang="en-US" dirty="0"/>
              <a:t>Face to Face </a:t>
            </a:r>
            <a:br>
              <a:rPr lang="en-US" dirty="0"/>
            </a:br>
            <a:endParaRPr lang="en-US" dirty="0"/>
          </a:p>
        </p:txBody>
      </p:sp>
      <p:sp>
        <p:nvSpPr>
          <p:cNvPr id="3" name="Content Placeholder 2"/>
          <p:cNvSpPr>
            <a:spLocks noGrp="1"/>
          </p:cNvSpPr>
          <p:nvPr>
            <p:ph idx="1"/>
          </p:nvPr>
        </p:nvSpPr>
        <p:spPr>
          <a:xfrm>
            <a:off x="263236" y="1423274"/>
            <a:ext cx="10709564" cy="5237018"/>
          </a:xfrm>
        </p:spPr>
        <p:txBody>
          <a:bodyPr>
            <a:normAutofit fontScale="92500" lnSpcReduction="20000"/>
          </a:bodyPr>
          <a:lstStyle/>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Mental Health First Aid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Behavior Intervention Plans and Functions of Behavior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Crisis Prevention Intervention (Partnering with Counties)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Challenging Behaviors/Classroom Management </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Tier 2</a:t>
            </a:r>
          </a:p>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Trauma </a:t>
            </a: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37134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279" y="1033849"/>
            <a:ext cx="9464040" cy="678180"/>
          </a:xfrm>
        </p:spPr>
        <p:txBody>
          <a:bodyPr>
            <a:noAutofit/>
          </a:bodyPr>
          <a:lstStyle/>
          <a:p>
            <a:r>
              <a:rPr lang="en-US" sz="4400" dirty="0"/>
              <a:t>Book Study/</a:t>
            </a:r>
            <a:br>
              <a:rPr lang="en-US" sz="4400" dirty="0"/>
            </a:br>
            <a:r>
              <a:rPr lang="en-US" sz="4400" dirty="0"/>
              <a:t>Professional Learning Communities Extension Activities</a:t>
            </a:r>
          </a:p>
        </p:txBody>
      </p:sp>
      <p:sp>
        <p:nvSpPr>
          <p:cNvPr id="3" name="Content Placeholder 2"/>
          <p:cNvSpPr>
            <a:spLocks noGrp="1"/>
          </p:cNvSpPr>
          <p:nvPr>
            <p:ph idx="1"/>
          </p:nvPr>
        </p:nvSpPr>
        <p:spPr/>
        <p:txBody>
          <a:bodyPr/>
          <a:lstStyle/>
          <a:p>
            <a:endParaRPr lang="en-US" sz="4000" dirty="0"/>
          </a:p>
          <a:p>
            <a:endParaRPr lang="en-US" sz="4000" dirty="0"/>
          </a:p>
          <a:p>
            <a:r>
              <a:rPr lang="en-US" sz="4800" dirty="0"/>
              <a:t>Help For Billy</a:t>
            </a:r>
          </a:p>
          <a:p>
            <a:r>
              <a:rPr lang="en-US" sz="4800" dirty="0"/>
              <a:t>Fostering Resilient Learners</a:t>
            </a:r>
          </a:p>
          <a:p>
            <a:pPr marL="0" indent="0">
              <a:buNone/>
            </a:pPr>
            <a:endParaRPr lang="en-US" dirty="0"/>
          </a:p>
        </p:txBody>
      </p:sp>
    </p:spTree>
    <p:custDataLst>
      <p:tags r:id="rId1"/>
    </p:custDataLst>
    <p:extLst>
      <p:ext uri="{BB962C8B-B14F-4D97-AF65-F5344CB8AC3E}">
        <p14:creationId xmlns:p14="http://schemas.microsoft.com/office/powerpoint/2010/main" val="225163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Webinars</a:t>
            </a:r>
          </a:p>
        </p:txBody>
      </p:sp>
      <p:sp>
        <p:nvSpPr>
          <p:cNvPr id="3" name="Content Placeholder 2"/>
          <p:cNvSpPr>
            <a:spLocks noGrp="1"/>
          </p:cNvSpPr>
          <p:nvPr>
            <p:ph idx="1"/>
          </p:nvPr>
        </p:nvSpPr>
        <p:spPr/>
        <p:txBody>
          <a:bodyPr/>
          <a:lstStyle/>
          <a:p>
            <a:r>
              <a:rPr lang="en-US" dirty="0"/>
              <a:t>School-wide PBIS; The Why and How                      </a:t>
            </a:r>
          </a:p>
          <a:p>
            <a:r>
              <a:rPr lang="en-US" dirty="0"/>
              <a:t>Using Your Data the Right Way</a:t>
            </a:r>
          </a:p>
          <a:p>
            <a:r>
              <a:rPr lang="en-US" dirty="0"/>
              <a:t>Running Effective Meetings			 </a:t>
            </a:r>
          </a:p>
          <a:p>
            <a:r>
              <a:rPr lang="en-US" dirty="0"/>
              <a:t>Sustainability</a:t>
            </a:r>
          </a:p>
          <a:p>
            <a:r>
              <a:rPr lang="en-US" dirty="0"/>
              <a:t>Introduction to ECPBIS				       </a:t>
            </a:r>
          </a:p>
          <a:p>
            <a:r>
              <a:rPr lang="en-US" dirty="0"/>
              <a:t>Tier 2 Readiness</a:t>
            </a:r>
          </a:p>
          <a:p>
            <a:endParaRPr lang="en-US" dirty="0"/>
          </a:p>
        </p:txBody>
      </p:sp>
    </p:spTree>
    <p:custDataLst>
      <p:tags r:id="rId1"/>
    </p:custDataLst>
    <p:extLst>
      <p:ext uri="{BB962C8B-B14F-4D97-AF65-F5344CB8AC3E}">
        <p14:creationId xmlns:p14="http://schemas.microsoft.com/office/powerpoint/2010/main" val="310271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a:t>
            </a:r>
          </a:p>
        </p:txBody>
      </p:sp>
      <p:sp>
        <p:nvSpPr>
          <p:cNvPr id="3" name="Content Placeholder 2"/>
          <p:cNvSpPr>
            <a:spLocks noGrp="1"/>
          </p:cNvSpPr>
          <p:nvPr>
            <p:ph idx="1"/>
          </p:nvPr>
        </p:nvSpPr>
        <p:spPr/>
        <p:txBody>
          <a:bodyPr/>
          <a:lstStyle/>
          <a:p>
            <a:r>
              <a:rPr lang="en-US" dirty="0"/>
              <a:t>Skype Meetings</a:t>
            </a:r>
          </a:p>
          <a:p>
            <a:r>
              <a:rPr lang="en-US" dirty="0"/>
              <a:t>Conference Call/Brief Call</a:t>
            </a:r>
          </a:p>
          <a:p>
            <a:r>
              <a:rPr lang="en-US" dirty="0"/>
              <a:t>Email</a:t>
            </a:r>
          </a:p>
          <a:p>
            <a:r>
              <a:rPr lang="en-US" dirty="0"/>
              <a:t>Provide Resources</a:t>
            </a:r>
          </a:p>
          <a:p>
            <a:r>
              <a:rPr lang="en-US" dirty="0"/>
              <a:t>Sounding Board</a:t>
            </a:r>
          </a:p>
          <a:p>
            <a:endParaRPr lang="en-US" dirty="0"/>
          </a:p>
        </p:txBody>
      </p:sp>
    </p:spTree>
    <p:custDataLst>
      <p:tags r:id="rId1"/>
    </p:custDataLst>
    <p:extLst>
      <p:ext uri="{BB962C8B-B14F-4D97-AF65-F5344CB8AC3E}">
        <p14:creationId xmlns:p14="http://schemas.microsoft.com/office/powerpoint/2010/main" val="13357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Expansion of the TA Center</a:t>
            </a:r>
          </a:p>
          <a:p>
            <a:r>
              <a:rPr lang="en-US" dirty="0"/>
              <a:t>Formal Request Process</a:t>
            </a:r>
          </a:p>
          <a:p>
            <a:r>
              <a:rPr lang="en-US" dirty="0"/>
              <a:t>Website</a:t>
            </a:r>
          </a:p>
        </p:txBody>
      </p:sp>
      <p:pic>
        <p:nvPicPr>
          <p:cNvPr id="2050" name="Picture 2" descr="Image result for next st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3133" y="2146145"/>
            <a:ext cx="4799635" cy="25978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613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Events and Projects</a:t>
            </a:r>
          </a:p>
        </p:txBody>
      </p:sp>
      <p:sp>
        <p:nvSpPr>
          <p:cNvPr id="3" name="Content Placeholder 2"/>
          <p:cNvSpPr>
            <a:spLocks noGrp="1"/>
          </p:cNvSpPr>
          <p:nvPr>
            <p:ph idx="1"/>
          </p:nvPr>
        </p:nvSpPr>
        <p:spPr/>
        <p:txBody>
          <a:bodyPr/>
          <a:lstStyle/>
          <a:p>
            <a:r>
              <a:rPr lang="en-US" dirty="0"/>
              <a:t>3</a:t>
            </a:r>
            <a:r>
              <a:rPr lang="en-US" baseline="30000" dirty="0"/>
              <a:t>rd</a:t>
            </a:r>
            <a:r>
              <a:rPr lang="en-US" dirty="0"/>
              <a:t> Annual WV PBIS Conference</a:t>
            </a:r>
          </a:p>
          <a:p>
            <a:r>
              <a:rPr lang="en-US" dirty="0"/>
              <a:t>SWPBIS and ECPBIS Fall Academies</a:t>
            </a:r>
          </a:p>
          <a:p>
            <a:r>
              <a:rPr lang="en-US" dirty="0"/>
              <a:t>Introduction of Tier 2 Trainings</a:t>
            </a:r>
          </a:p>
          <a:p>
            <a:r>
              <a:rPr lang="en-US" dirty="0"/>
              <a:t>Introduction of FBA/BIP training and Online Learning Community</a:t>
            </a:r>
          </a:p>
          <a:p>
            <a:r>
              <a:rPr lang="en-US" dirty="0"/>
              <a:t>WV Tier 1 Model Schools</a:t>
            </a:r>
          </a:p>
        </p:txBody>
      </p:sp>
    </p:spTree>
    <p:extLst>
      <p:ext uri="{BB962C8B-B14F-4D97-AF65-F5344CB8AC3E}">
        <p14:creationId xmlns:p14="http://schemas.microsoft.com/office/powerpoint/2010/main" val="136722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ECPBIS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202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What is </a:t>
            </a:r>
            <a:r>
              <a:rPr lang="en-US" sz="4000" dirty="0">
                <a:solidFill>
                  <a:srgbClr val="FF0000"/>
                </a:solidFill>
              </a:rPr>
              <a:t>ECPBIS</a:t>
            </a:r>
            <a:r>
              <a:rPr lang="en-US" sz="4000" dirty="0"/>
              <a:t>, or, </a:t>
            </a:r>
            <a:br>
              <a:rPr lang="en-US" sz="4000" dirty="0"/>
            </a:br>
            <a:r>
              <a:rPr lang="en-US" sz="4000" dirty="0"/>
              <a:t>The Pyramid Model?</a:t>
            </a:r>
          </a:p>
        </p:txBody>
      </p:sp>
      <p:sp>
        <p:nvSpPr>
          <p:cNvPr id="3" name="Content Placeholder 2"/>
          <p:cNvSpPr>
            <a:spLocks noGrp="1"/>
          </p:cNvSpPr>
          <p:nvPr>
            <p:ph sz="half" idx="1"/>
          </p:nvPr>
        </p:nvSpPr>
        <p:spPr>
          <a:xfrm>
            <a:off x="609600" y="2331720"/>
            <a:ext cx="5384800" cy="4526280"/>
          </a:xfrm>
        </p:spPr>
        <p:txBody>
          <a:bodyPr/>
          <a:lstStyle/>
          <a:p>
            <a:r>
              <a:rPr lang="en-US" sz="3200" dirty="0">
                <a:solidFill>
                  <a:srgbClr val="FF0000"/>
                </a:solidFill>
              </a:rPr>
              <a:t>E</a:t>
            </a:r>
            <a:r>
              <a:rPr lang="en-US" sz="3200" dirty="0"/>
              <a:t>arly </a:t>
            </a:r>
            <a:r>
              <a:rPr lang="en-US" sz="3200" dirty="0">
                <a:solidFill>
                  <a:srgbClr val="FF0000"/>
                </a:solidFill>
              </a:rPr>
              <a:t>C</a:t>
            </a:r>
            <a:r>
              <a:rPr lang="en-US" sz="3200" dirty="0"/>
              <a:t>hildhood </a:t>
            </a:r>
            <a:r>
              <a:rPr lang="en-US" sz="3200" dirty="0">
                <a:solidFill>
                  <a:srgbClr val="FF0000"/>
                </a:solidFill>
              </a:rPr>
              <a:t>P</a:t>
            </a:r>
            <a:r>
              <a:rPr lang="en-US" sz="3200" dirty="0"/>
              <a:t>ositive </a:t>
            </a:r>
            <a:r>
              <a:rPr lang="en-US" sz="3200" dirty="0">
                <a:solidFill>
                  <a:srgbClr val="FF0000"/>
                </a:solidFill>
              </a:rPr>
              <a:t>B</a:t>
            </a:r>
            <a:r>
              <a:rPr lang="en-US" sz="3200" dirty="0"/>
              <a:t>ehavioral </a:t>
            </a:r>
            <a:r>
              <a:rPr lang="en-US" sz="3200" dirty="0">
                <a:solidFill>
                  <a:srgbClr val="FF0000"/>
                </a:solidFill>
              </a:rPr>
              <a:t>I</a:t>
            </a:r>
            <a:r>
              <a:rPr lang="en-US" sz="3200" dirty="0"/>
              <a:t>nterventions and </a:t>
            </a:r>
            <a:r>
              <a:rPr lang="en-US" sz="3200" dirty="0">
                <a:solidFill>
                  <a:srgbClr val="FF0000"/>
                </a:solidFill>
              </a:rPr>
              <a:t>S</a:t>
            </a:r>
            <a:r>
              <a:rPr lang="en-US" sz="3200" dirty="0"/>
              <a:t>upports</a:t>
            </a:r>
          </a:p>
          <a:p>
            <a:endParaRPr lang="en-US" sz="3200" dirty="0"/>
          </a:p>
          <a:p>
            <a:r>
              <a:rPr lang="en-US" sz="3200" dirty="0"/>
              <a:t>aka The Pyramid Model</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6366" y="2084604"/>
            <a:ext cx="3618689" cy="3779874"/>
          </a:xfrm>
        </p:spPr>
      </p:pic>
    </p:spTree>
    <p:extLst>
      <p:ext uri="{BB962C8B-B14F-4D97-AF65-F5344CB8AC3E}">
        <p14:creationId xmlns:p14="http://schemas.microsoft.com/office/powerpoint/2010/main" val="274460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00132" y="2276292"/>
            <a:ext cx="2701724" cy="3242069"/>
          </a:xfrm>
          <a:prstGeom prst="rect">
            <a:avLst/>
          </a:prstGeom>
        </p:spPr>
      </p:pic>
      <p:pic>
        <p:nvPicPr>
          <p:cNvPr id="1026" name="Picture 2" descr="Image result for WV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890" y="2276292"/>
            <a:ext cx="3371320" cy="33713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384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Let’s Reframe Our Knowledge</a:t>
            </a:r>
            <a:r>
              <a:rPr lang="en-US" dirty="0"/>
              <a:t>:</a:t>
            </a:r>
            <a:br>
              <a:rPr lang="en-US" dirty="0"/>
            </a:br>
            <a:endParaRPr lang="en-US" dirty="0"/>
          </a:p>
        </p:txBody>
      </p:sp>
      <p:sp>
        <p:nvSpPr>
          <p:cNvPr id="6" name="Content Placeholder 5"/>
          <p:cNvSpPr>
            <a:spLocks noGrp="1"/>
          </p:cNvSpPr>
          <p:nvPr>
            <p:ph sz="half" idx="1"/>
          </p:nvPr>
        </p:nvSpPr>
        <p:spPr>
          <a:xfrm>
            <a:off x="711200" y="1859692"/>
            <a:ext cx="5384800" cy="4526280"/>
          </a:xfrm>
        </p:spPr>
        <p:txBody>
          <a:bodyPr>
            <a:normAutofit/>
          </a:bodyPr>
          <a:lstStyle/>
          <a:p>
            <a:r>
              <a:rPr lang="en-US" sz="3200" dirty="0"/>
              <a:t>Positive Behavioral Interventions and Supports are the practices that you put into place to get the positive behavior that you want from your students. </a:t>
            </a:r>
          </a:p>
        </p:txBody>
      </p:sp>
      <p:pic>
        <p:nvPicPr>
          <p:cNvPr id="4" name="Content Placeholder 3"/>
          <p:cNvPicPr>
            <a:picLocks noGrp="1" noChangeAspect="1"/>
          </p:cNvPicPr>
          <p:nvPr>
            <p:ph sz="half" idx="2"/>
          </p:nvPr>
        </p:nvPicPr>
        <p:blipFill>
          <a:blip r:embed="rId2"/>
          <a:stretch>
            <a:fillRect/>
          </a:stretch>
        </p:blipFill>
        <p:spPr>
          <a:xfrm>
            <a:off x="6477001" y="2133600"/>
            <a:ext cx="4912005" cy="3310264"/>
          </a:xfrm>
          <a:prstGeom prst="rect">
            <a:avLst/>
          </a:prstGeom>
        </p:spPr>
      </p:pic>
    </p:spTree>
    <p:extLst>
      <p:ext uri="{BB962C8B-B14F-4D97-AF65-F5344CB8AC3E}">
        <p14:creationId xmlns:p14="http://schemas.microsoft.com/office/powerpoint/2010/main" val="171955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solidFill>
                  <a:schemeClr val="accent5">
                    <a:lumMod val="75000"/>
                  </a:schemeClr>
                </a:solidFill>
              </a:rPr>
              <a:t>Purpose of ECPBIS…</a:t>
            </a:r>
          </a:p>
        </p:txBody>
      </p:sp>
      <p:sp>
        <p:nvSpPr>
          <p:cNvPr id="3" name="Content Placeholder 2"/>
          <p:cNvSpPr>
            <a:spLocks noGrp="1"/>
          </p:cNvSpPr>
          <p:nvPr>
            <p:ph sz="half" idx="1"/>
          </p:nvPr>
        </p:nvSpPr>
        <p:spPr>
          <a:xfrm>
            <a:off x="609600" y="2465173"/>
            <a:ext cx="5384800" cy="4526280"/>
          </a:xfrm>
        </p:spPr>
        <p:txBody>
          <a:bodyPr>
            <a:noAutofit/>
          </a:bodyPr>
          <a:lstStyle/>
          <a:p>
            <a:r>
              <a:rPr lang="en-US" sz="3200" dirty="0"/>
              <a:t>Promote social and emotional development in all children including those with special needs </a:t>
            </a:r>
          </a:p>
          <a:p>
            <a:endParaRPr lang="en-US" sz="3200" dirty="0"/>
          </a:p>
        </p:txBody>
      </p:sp>
      <p:pic>
        <p:nvPicPr>
          <p:cNvPr id="5" name="Picture 2" descr="Image result for purpose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84224" y="2140126"/>
            <a:ext cx="4180263" cy="319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Let’s Think of Behavior as a Core Subject</a:t>
            </a:r>
            <a:br>
              <a:rPr lang="en-US" sz="4000" dirty="0"/>
            </a:br>
            <a:endParaRPr lang="en-US" sz="4000" dirty="0"/>
          </a:p>
        </p:txBody>
      </p:sp>
      <p:sp>
        <p:nvSpPr>
          <p:cNvPr id="3" name="Content Placeholder 2"/>
          <p:cNvSpPr>
            <a:spLocks noGrp="1"/>
          </p:cNvSpPr>
          <p:nvPr>
            <p:ph idx="1"/>
          </p:nvPr>
        </p:nvSpPr>
        <p:spPr>
          <a:xfrm>
            <a:off x="609600" y="1627525"/>
            <a:ext cx="10972800" cy="452628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buNone/>
            </a:pPr>
            <a:endParaRPr lang="en-US" dirty="0"/>
          </a:p>
        </p:txBody>
      </p:sp>
      <p:sp>
        <p:nvSpPr>
          <p:cNvPr id="4" name="Rectangle 3"/>
          <p:cNvSpPr/>
          <p:nvPr/>
        </p:nvSpPr>
        <p:spPr>
          <a:xfrm>
            <a:off x="6003635" y="2967335"/>
            <a:ext cx="1847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Calibri"/>
              <a:ea typeface="+mn-ea"/>
              <a:cs typeface="+mn-cs"/>
            </a:endParaRPr>
          </a:p>
        </p:txBody>
      </p:sp>
      <p:sp>
        <p:nvSpPr>
          <p:cNvPr id="5" name="Rectangle 4"/>
          <p:cNvSpPr/>
          <p:nvPr/>
        </p:nvSpPr>
        <p:spPr>
          <a:xfrm rot="10800000" flipV="1">
            <a:off x="2111665" y="2362201"/>
            <a:ext cx="8153401" cy="258532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If you want something you must teach it…and then you must acknowledge it. </a:t>
            </a:r>
          </a:p>
        </p:txBody>
      </p:sp>
    </p:spTree>
    <p:extLst>
      <p:ext uri="{BB962C8B-B14F-4D97-AF65-F5344CB8AC3E}">
        <p14:creationId xmlns:p14="http://schemas.microsoft.com/office/powerpoint/2010/main" val="381832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accent5">
                    <a:lumMod val="75000"/>
                  </a:schemeClr>
                </a:solidFill>
              </a:rPr>
              <a:t>Why ECPBIS?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4451" y="2101258"/>
            <a:ext cx="4254125"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86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ECPBIS</a:t>
            </a:r>
          </a:p>
        </p:txBody>
      </p:sp>
      <p:sp>
        <p:nvSpPr>
          <p:cNvPr id="3" name="Content Placeholder 2"/>
          <p:cNvSpPr>
            <a:spLocks noGrp="1"/>
          </p:cNvSpPr>
          <p:nvPr>
            <p:ph sz="half" idx="1"/>
          </p:nvPr>
        </p:nvSpPr>
        <p:spPr>
          <a:xfrm>
            <a:off x="609600" y="1872049"/>
            <a:ext cx="5384800" cy="4526280"/>
          </a:xfrm>
        </p:spPr>
        <p:txBody>
          <a:bodyPr>
            <a:normAutofit fontScale="85000" lnSpcReduction="10000"/>
          </a:bodyPr>
          <a:lstStyle/>
          <a:p>
            <a:r>
              <a:rPr lang="en-US" dirty="0"/>
              <a:t>ECPBIS is classroom based. It relies on the teacher and the aide to implement. </a:t>
            </a:r>
          </a:p>
          <a:p>
            <a:r>
              <a:rPr lang="en-US" dirty="0"/>
              <a:t>ECPBIS is a toolbox of strategies and best practices for the teachers. </a:t>
            </a:r>
          </a:p>
          <a:p>
            <a:r>
              <a:rPr lang="en-US" dirty="0"/>
              <a:t>This toolbox allows you to build the educational foundation for your students and school. </a:t>
            </a:r>
          </a:p>
          <a:p>
            <a:r>
              <a:rPr lang="en-US" dirty="0"/>
              <a:t>ECPBIS becomes a way of life. </a:t>
            </a:r>
          </a:p>
        </p:txBody>
      </p:sp>
      <p:pic>
        <p:nvPicPr>
          <p:cNvPr id="5" name="Content Placeholder 4" descr="20 recursos que puedes utilizar en tus presentacion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0009" y="2631123"/>
            <a:ext cx="3849710" cy="3206259"/>
          </a:xfrm>
        </p:spPr>
      </p:pic>
    </p:spTree>
    <p:extLst>
      <p:ext uri="{BB962C8B-B14F-4D97-AF65-F5344CB8AC3E}">
        <p14:creationId xmlns:p14="http://schemas.microsoft.com/office/powerpoint/2010/main" val="74700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Goal of the Pyramid Model </a:t>
            </a:r>
            <a:br>
              <a:rPr lang="en-US" sz="4000" dirty="0">
                <a:solidFill>
                  <a:srgbClr val="FF0000"/>
                </a:solidFill>
              </a:rPr>
            </a:br>
            <a:r>
              <a:rPr lang="en-US" sz="4000" dirty="0"/>
              <a:t>To Promote Children’s Success By:</a:t>
            </a:r>
          </a:p>
        </p:txBody>
      </p:sp>
      <p:sp>
        <p:nvSpPr>
          <p:cNvPr id="3" name="Content Placeholder 2"/>
          <p:cNvSpPr>
            <a:spLocks noGrp="1"/>
          </p:cNvSpPr>
          <p:nvPr>
            <p:ph idx="1"/>
          </p:nvPr>
        </p:nvSpPr>
        <p:spPr/>
        <p:txBody>
          <a:bodyPr>
            <a:normAutofit fontScale="92500"/>
          </a:bodyPr>
          <a:lstStyle/>
          <a:p>
            <a:r>
              <a:rPr lang="en-US" sz="2600" dirty="0"/>
              <a:t>Creating an environment where EVERY child feels good about coming to school </a:t>
            </a:r>
          </a:p>
          <a:p>
            <a:r>
              <a:rPr lang="en-US" sz="2600" dirty="0"/>
              <a:t>Designing an environment that PROMOTES child engagement </a:t>
            </a:r>
          </a:p>
          <a:p>
            <a:r>
              <a:rPr lang="en-US" sz="2600" u="sng" dirty="0">
                <a:solidFill>
                  <a:srgbClr val="00B050"/>
                </a:solidFill>
              </a:rPr>
              <a:t>Focusing on teaching children what TO DO</a:t>
            </a:r>
          </a:p>
          <a:p>
            <a:pPr marL="0" indent="0">
              <a:buNone/>
            </a:pPr>
            <a:r>
              <a:rPr lang="en-US" sz="2600" dirty="0"/>
              <a:t>	1.)Teach expectations and routines </a:t>
            </a:r>
          </a:p>
          <a:p>
            <a:pPr marL="0" indent="0">
              <a:buNone/>
            </a:pPr>
            <a:r>
              <a:rPr lang="en-US" sz="2600" dirty="0"/>
              <a:t>	2.)Teach skills that children can use in place of challenging behaviors </a:t>
            </a:r>
          </a:p>
          <a:p>
            <a:r>
              <a:rPr lang="en-US" sz="2600" dirty="0"/>
              <a:t>Teach social and emotional skills</a:t>
            </a:r>
          </a:p>
          <a:p>
            <a:r>
              <a:rPr lang="en-US" sz="2600" dirty="0"/>
              <a:t>Support children with delays and disabilities in inclusionary settings</a:t>
            </a:r>
          </a:p>
          <a:p>
            <a:r>
              <a:rPr lang="en-US" sz="2600" dirty="0"/>
              <a:t>PREVENT challenging behavior</a:t>
            </a:r>
          </a:p>
          <a:p>
            <a:r>
              <a:rPr lang="en-US" sz="2600" dirty="0"/>
              <a:t>Continuum of Supports and Services = Promotion (all), Prevention (some), Intervention (few)</a:t>
            </a:r>
          </a:p>
          <a:p>
            <a:endParaRPr lang="en-US" dirty="0"/>
          </a:p>
        </p:txBody>
      </p:sp>
    </p:spTree>
    <p:extLst>
      <p:ext uri="{BB962C8B-B14F-4D97-AF65-F5344CB8AC3E}">
        <p14:creationId xmlns:p14="http://schemas.microsoft.com/office/powerpoint/2010/main" val="33004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7968"/>
            <a:ext cx="10972800" cy="1143000"/>
          </a:xfrm>
        </p:spPr>
        <p:txBody>
          <a:bodyPr>
            <a:noAutofit/>
          </a:bodyPr>
          <a:lstStyle/>
          <a:p>
            <a:pPr algn="ctr"/>
            <a:br>
              <a:rPr lang="en-US" dirty="0"/>
            </a:br>
            <a:endParaRPr lang="en-US" dirty="0"/>
          </a:p>
        </p:txBody>
      </p:sp>
      <p:sp>
        <p:nvSpPr>
          <p:cNvPr id="3" name="Content Placeholder 2"/>
          <p:cNvSpPr>
            <a:spLocks noGrp="1"/>
          </p:cNvSpPr>
          <p:nvPr>
            <p:ph idx="1"/>
          </p:nvPr>
        </p:nvSpPr>
        <p:spPr>
          <a:xfrm>
            <a:off x="609600" y="1497639"/>
            <a:ext cx="10972800" cy="4526280"/>
          </a:xfrm>
        </p:spPr>
        <p:txBody>
          <a:bodyPr>
            <a:normAutofit fontScale="47500" lnSpcReduction="20000"/>
          </a:bodyPr>
          <a:lstStyle/>
          <a:p>
            <a:pPr marL="0" indent="0">
              <a:buNone/>
            </a:pPr>
            <a:r>
              <a:rPr lang="en-US" sz="7200" dirty="0"/>
              <a:t>“If a child doesn’t know how to read, we teach. </a:t>
            </a:r>
          </a:p>
          <a:p>
            <a:pPr marL="0" indent="0">
              <a:buNone/>
            </a:pPr>
            <a:r>
              <a:rPr lang="en-US" sz="7200" dirty="0"/>
              <a:t> If a child doesn’t know how to swim, we teach. </a:t>
            </a:r>
          </a:p>
          <a:p>
            <a:pPr marL="0" indent="0">
              <a:buNone/>
            </a:pPr>
            <a:r>
              <a:rPr lang="en-US" sz="7200" dirty="0"/>
              <a:t> If a child doesn’t know how to multiply, we teach. </a:t>
            </a:r>
          </a:p>
          <a:p>
            <a:pPr marL="0" indent="0">
              <a:buNone/>
            </a:pPr>
            <a:r>
              <a:rPr lang="en-US" sz="7200" dirty="0"/>
              <a:t> If a child doesn’t know how to drive, we teach. </a:t>
            </a:r>
          </a:p>
          <a:p>
            <a:pPr marL="0" indent="0">
              <a:buNone/>
            </a:pPr>
            <a:r>
              <a:rPr lang="en-US" sz="7200" dirty="0"/>
              <a:t> If a child doesn’t know how to behave, we............teach? ......punish? </a:t>
            </a:r>
          </a:p>
          <a:p>
            <a:pPr marL="0" indent="0">
              <a:buNone/>
            </a:pPr>
            <a:r>
              <a:rPr lang="en-US" sz="7200" dirty="0"/>
              <a:t> Why can’t we finish the last sentence as automatically as we do the others?”</a:t>
            </a:r>
          </a:p>
          <a:p>
            <a:pPr marL="0" indent="0">
              <a:buNone/>
            </a:pPr>
            <a:r>
              <a:rPr lang="en-US" sz="3700" dirty="0"/>
              <a:t>   Tom </a:t>
            </a:r>
            <a:r>
              <a:rPr lang="en-US" sz="3700" dirty="0" err="1"/>
              <a:t>Herner</a:t>
            </a:r>
            <a:r>
              <a:rPr lang="en-US" sz="3700" dirty="0"/>
              <a:t> (NASDE President ) Counterpoint 1998, p.2)</a:t>
            </a:r>
          </a:p>
          <a:p>
            <a:endParaRPr lang="en-US" sz="3700" dirty="0"/>
          </a:p>
        </p:txBody>
      </p:sp>
    </p:spTree>
    <p:extLst>
      <p:ext uri="{BB962C8B-B14F-4D97-AF65-F5344CB8AC3E}">
        <p14:creationId xmlns:p14="http://schemas.microsoft.com/office/powerpoint/2010/main" val="15708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50"/>
                </a:solidFill>
              </a:rPr>
              <a:t>Basic Assumptions</a:t>
            </a:r>
          </a:p>
        </p:txBody>
      </p:sp>
      <p:sp>
        <p:nvSpPr>
          <p:cNvPr id="3" name="Content Placeholder 2"/>
          <p:cNvSpPr>
            <a:spLocks noGrp="1"/>
          </p:cNvSpPr>
          <p:nvPr>
            <p:ph idx="1"/>
          </p:nvPr>
        </p:nvSpPr>
        <p:spPr>
          <a:xfrm>
            <a:off x="609600" y="1828800"/>
            <a:ext cx="10972800" cy="4526280"/>
          </a:xfrm>
        </p:spPr>
        <p:txBody>
          <a:bodyPr>
            <a:normAutofit fontScale="85000" lnSpcReduction="10000"/>
          </a:bodyPr>
          <a:lstStyle/>
          <a:p>
            <a:r>
              <a:rPr lang="en-US" dirty="0"/>
              <a:t>Challenging behavior usually has a message- I am bored, I am sad, you hurt my feelings, I need some attention </a:t>
            </a:r>
          </a:p>
          <a:p>
            <a:r>
              <a:rPr lang="en-US" dirty="0"/>
              <a:t>Children often use challenging behavior when they don’t have the social or communication skills they need to engage in more appropriate interactions </a:t>
            </a:r>
          </a:p>
          <a:p>
            <a:r>
              <a:rPr lang="en-US" dirty="0"/>
              <a:t>Behavior that persists over time is usually working for the child </a:t>
            </a:r>
          </a:p>
          <a:p>
            <a:r>
              <a:rPr lang="en-US" dirty="0"/>
              <a:t>We need to focus on teaching children what to do in place of the challenging behavior</a:t>
            </a:r>
          </a:p>
          <a:p>
            <a:endParaRPr lang="en-US" dirty="0"/>
          </a:p>
        </p:txBody>
      </p:sp>
    </p:spTree>
    <p:extLst>
      <p:ext uri="{BB962C8B-B14F-4D97-AF65-F5344CB8AC3E}">
        <p14:creationId xmlns:p14="http://schemas.microsoft.com/office/powerpoint/2010/main" val="53920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48641"/>
            <a:ext cx="9603275" cy="1305114"/>
          </a:xfrm>
        </p:spPr>
        <p:txBody>
          <a:bodyPr>
            <a:noAutofit/>
          </a:bodyPr>
          <a:lstStyle/>
          <a:p>
            <a:pPr algn="ctr"/>
            <a:r>
              <a:rPr lang="en-US" sz="4000" b="1" dirty="0"/>
              <a:t>THE PYRAMID MODEL</a:t>
            </a:r>
            <a:br>
              <a:rPr lang="en-US" sz="4000" b="1" dirty="0"/>
            </a:br>
            <a:r>
              <a:rPr lang="en-US" sz="1600" dirty="0"/>
              <a:t>(center on the social and emotional foundations for early learning &amp; Technical Assistance center on social emotional interventions for young children)</a:t>
            </a:r>
            <a:endParaRPr lang="en-US" sz="1600" b="1"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4350" y="2016125"/>
            <a:ext cx="4928572" cy="3985664"/>
          </a:xfrm>
        </p:spPr>
      </p:pic>
    </p:spTree>
    <p:extLst>
      <p:ext uri="{BB962C8B-B14F-4D97-AF65-F5344CB8AC3E}">
        <p14:creationId xmlns:p14="http://schemas.microsoft.com/office/powerpoint/2010/main" val="109798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239" y="470263"/>
            <a:ext cx="8643154" cy="2116183"/>
          </a:xfrm>
        </p:spPr>
        <p:txBody>
          <a:bodyPr>
            <a:normAutofit/>
          </a:bodyPr>
          <a:lstStyle/>
          <a:p>
            <a:pPr algn="ctr"/>
            <a:r>
              <a:rPr lang="en-US" sz="4800" dirty="0"/>
              <a:t>Effective</a:t>
            </a:r>
            <a:r>
              <a:rPr lang="en-US" dirty="0"/>
              <a:t> </a:t>
            </a:r>
            <a:r>
              <a:rPr lang="en-US" sz="4800" dirty="0"/>
              <a:t>workforce</a:t>
            </a:r>
            <a:br>
              <a:rPr lang="en-US" sz="4800" dirty="0"/>
            </a:br>
            <a:endParaRPr lang="en-US" sz="4800" dirty="0">
              <a:solidFill>
                <a:srgbClr val="FF0000"/>
              </a:solidFill>
            </a:endParaRPr>
          </a:p>
        </p:txBody>
      </p:sp>
      <p:sp>
        <p:nvSpPr>
          <p:cNvPr id="3" name="Text Placeholder 2"/>
          <p:cNvSpPr>
            <a:spLocks noGrp="1"/>
          </p:cNvSpPr>
          <p:nvPr>
            <p:ph type="body" idx="1"/>
          </p:nvPr>
        </p:nvSpPr>
        <p:spPr>
          <a:xfrm>
            <a:off x="1466947" y="1770900"/>
            <a:ext cx="8630446" cy="4209769"/>
          </a:xfrm>
        </p:spPr>
        <p:txBody>
          <a:bodyPr>
            <a:noAutofit/>
          </a:bodyPr>
          <a:lstStyle/>
          <a:p>
            <a:r>
              <a:rPr lang="en-US" sz="3200" dirty="0">
                <a:solidFill>
                  <a:schemeClr val="tx1"/>
                </a:solidFill>
              </a:rPr>
              <a:t>The systems and policies needed to adopt and sustain the implementation of the Pyramid Model with a particular focus on supporting the social development and relationships of young children.</a:t>
            </a:r>
          </a:p>
          <a:p>
            <a:pPr marL="285750" indent="-285750">
              <a:buFont typeface="Arial" panose="020B0604020202020204" pitchFamily="34" charset="0"/>
              <a:buChar char="•"/>
            </a:pPr>
            <a:r>
              <a:rPr lang="en-US" sz="3200" dirty="0">
                <a:solidFill>
                  <a:schemeClr val="tx1"/>
                </a:solidFill>
              </a:rPr>
              <a:t>Systems</a:t>
            </a:r>
          </a:p>
          <a:p>
            <a:pPr marL="285750" indent="-285750">
              <a:buFont typeface="Arial" panose="020B0604020202020204" pitchFamily="34" charset="0"/>
              <a:buChar char="•"/>
            </a:pPr>
            <a:r>
              <a:rPr lang="en-US" sz="3200" dirty="0">
                <a:solidFill>
                  <a:schemeClr val="tx1"/>
                </a:solidFill>
              </a:rPr>
              <a:t>Policies</a:t>
            </a:r>
          </a:p>
          <a:p>
            <a:pPr marL="285750" indent="-285750">
              <a:buFont typeface="Arial" panose="020B0604020202020204" pitchFamily="34" charset="0"/>
              <a:buChar char="•"/>
            </a:pPr>
            <a:r>
              <a:rPr lang="en-US" sz="3200" dirty="0">
                <a:solidFill>
                  <a:schemeClr val="tx1"/>
                </a:solidFill>
              </a:rPr>
              <a:t>Focused on all children: including those with or at risk for delays or disabilities</a:t>
            </a:r>
          </a:p>
        </p:txBody>
      </p:sp>
    </p:spTree>
    <p:extLst>
      <p:ext uri="{BB962C8B-B14F-4D97-AF65-F5344CB8AC3E}">
        <p14:creationId xmlns:p14="http://schemas.microsoft.com/office/powerpoint/2010/main" val="19667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RECLAIM WV</a:t>
            </a:r>
          </a:p>
        </p:txBody>
      </p:sp>
      <p:sp>
        <p:nvSpPr>
          <p:cNvPr id="3" name="Content Placeholder 2"/>
          <p:cNvSpPr>
            <a:spLocks noGrp="1"/>
          </p:cNvSpPr>
          <p:nvPr>
            <p:ph idx="1"/>
          </p:nvPr>
        </p:nvSpPr>
        <p:spPr>
          <a:xfrm>
            <a:off x="523102" y="1828800"/>
            <a:ext cx="10972800" cy="4526280"/>
          </a:xfrm>
        </p:spPr>
        <p:txBody>
          <a:bodyPr>
            <a:normAutofit fontScale="77500" lnSpcReduction="20000"/>
          </a:bodyPr>
          <a:lstStyle/>
          <a:p>
            <a:pPr marL="0" indent="0">
              <a:buNone/>
            </a:pPr>
            <a:r>
              <a:rPr lang="en-US" dirty="0"/>
              <a:t>“West Virginia’s students are suffering from the fallout of the opioid epidemic engulfing the state’s adults. The trauma these children are experiencing at home is affecting not only their ability to learn, but their entire lives. Violent and erratic behavior –most likely a response to toxic stress – is increasing in frequency, duration, and intensity, especially among younger children. In today’s classrooms, teachers and administrators are having to address students’ most basic physical, mental, social-emotional, and behavior health needs before they can provide classroom instruction, causing additional burdens on educators and staff already stretched to capacity.” </a:t>
            </a:r>
          </a:p>
        </p:txBody>
      </p:sp>
    </p:spTree>
    <p:custDataLst>
      <p:tags r:id="rId1"/>
    </p:custDataLst>
    <p:extLst>
      <p:ext uri="{BB962C8B-B14F-4D97-AF65-F5344CB8AC3E}">
        <p14:creationId xmlns:p14="http://schemas.microsoft.com/office/powerpoint/2010/main" val="366111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71" y="135925"/>
            <a:ext cx="3273099" cy="2050870"/>
          </a:xfrm>
        </p:spPr>
        <p:txBody>
          <a:bodyPr>
            <a:noAutofit/>
          </a:bodyPr>
          <a:lstStyle/>
          <a:p>
            <a:r>
              <a:rPr lang="en-US" sz="4800" b="1" dirty="0">
                <a:latin typeface="Adobe Song Std L" panose="02020300000000000000" pitchFamily="18" charset="-128"/>
                <a:ea typeface="Adobe Song Std L" panose="02020300000000000000" pitchFamily="18" charset="-128"/>
              </a:rPr>
              <a:t>Tier 1</a:t>
            </a:r>
            <a:br>
              <a:rPr lang="en-US" sz="3600" b="1" dirty="0">
                <a:latin typeface="Adobe Song Std L" panose="02020300000000000000" pitchFamily="18" charset="-128"/>
                <a:ea typeface="Adobe Song Std L" panose="02020300000000000000" pitchFamily="18" charset="-128"/>
              </a:rPr>
            </a:br>
            <a:r>
              <a:rPr lang="en-US" sz="2800" b="1" dirty="0">
                <a:latin typeface="Adobe Song Std L" panose="02020300000000000000" pitchFamily="18" charset="-128"/>
                <a:ea typeface="Adobe Song Std L" panose="02020300000000000000" pitchFamily="18" charset="-128"/>
              </a:rPr>
              <a:t>Universal or Primary prevention</a:t>
            </a:r>
          </a:p>
        </p:txBody>
      </p:sp>
      <p:sp>
        <p:nvSpPr>
          <p:cNvPr id="4" name="Text Placeholder 3"/>
          <p:cNvSpPr>
            <a:spLocks noGrp="1"/>
          </p:cNvSpPr>
          <p:nvPr>
            <p:ph type="body" sz="half" idx="2"/>
          </p:nvPr>
        </p:nvSpPr>
        <p:spPr>
          <a:xfrm>
            <a:off x="1442757" y="2782739"/>
            <a:ext cx="3275013" cy="3180735"/>
          </a:xfrm>
        </p:spPr>
        <p:txBody>
          <a:bodyPr>
            <a:noAutofit/>
          </a:bodyPr>
          <a:lstStyle/>
          <a:p>
            <a:r>
              <a:rPr lang="en-US" sz="2600" dirty="0"/>
              <a:t>1.) Nurturing and Responsive Relationships</a:t>
            </a:r>
          </a:p>
          <a:p>
            <a:r>
              <a:rPr lang="en-US" sz="2600" dirty="0"/>
              <a:t>2.) High Quality Supportive Environments</a:t>
            </a:r>
          </a:p>
        </p:txBody>
      </p:sp>
      <p:sp>
        <p:nvSpPr>
          <p:cNvPr id="3" name="TextBox 2"/>
          <p:cNvSpPr txBox="1"/>
          <p:nvPr/>
        </p:nvSpPr>
        <p:spPr>
          <a:xfrm flipH="1">
            <a:off x="9130935" y="2768245"/>
            <a:ext cx="17896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9280" y="689956"/>
            <a:ext cx="4006735" cy="4185566"/>
          </a:xfrm>
        </p:spPr>
      </p:pic>
    </p:spTree>
    <p:extLst>
      <p:ext uri="{BB962C8B-B14F-4D97-AF65-F5344CB8AC3E}">
        <p14:creationId xmlns:p14="http://schemas.microsoft.com/office/powerpoint/2010/main" val="242252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ECPBIS Tier One – Leveling the Ground</a:t>
            </a:r>
          </a:p>
        </p:txBody>
      </p:sp>
      <p:sp>
        <p:nvSpPr>
          <p:cNvPr id="3" name="Content Placeholder 2"/>
          <p:cNvSpPr>
            <a:spLocks noGrp="1"/>
          </p:cNvSpPr>
          <p:nvPr>
            <p:ph sz="half" idx="1"/>
          </p:nvPr>
        </p:nvSpPr>
        <p:spPr>
          <a:xfrm>
            <a:off x="821322" y="2038865"/>
            <a:ext cx="4828032" cy="4127190"/>
          </a:xfrm>
        </p:spPr>
        <p:txBody>
          <a:bodyPr>
            <a:normAutofit fontScale="92500" lnSpcReduction="20000"/>
          </a:bodyPr>
          <a:lstStyle/>
          <a:p>
            <a:r>
              <a:rPr lang="en-US" sz="2800" dirty="0"/>
              <a:t>Environment</a:t>
            </a:r>
          </a:p>
          <a:p>
            <a:r>
              <a:rPr lang="en-US" sz="2800" dirty="0"/>
              <a:t>“If you want it, you must teach it.”</a:t>
            </a:r>
          </a:p>
          <a:p>
            <a:r>
              <a:rPr lang="en-US" sz="2800" dirty="0"/>
              <a:t>Consistency. “ Leave no doubt.”</a:t>
            </a:r>
          </a:p>
          <a:p>
            <a:r>
              <a:rPr lang="en-US" sz="2800" dirty="0"/>
              <a:t>Relationships (ex. My 3 year olds) </a:t>
            </a:r>
          </a:p>
          <a:p>
            <a:r>
              <a:rPr lang="en-US" sz="2800" dirty="0"/>
              <a:t>Social Skills (books, songs, role playing)</a:t>
            </a:r>
          </a:p>
          <a:p>
            <a:r>
              <a:rPr lang="en-US" sz="2800" dirty="0"/>
              <a:t>Emotions</a:t>
            </a:r>
          </a:p>
          <a:p>
            <a:r>
              <a:rPr lang="en-US" sz="2800" dirty="0"/>
              <a:t>Mantras</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365081" y="2844800"/>
            <a:ext cx="4514850" cy="2933700"/>
          </a:xfrm>
          <a:prstGeom prst="rect">
            <a:avLst/>
          </a:prstGeom>
        </p:spPr>
      </p:pic>
    </p:spTree>
    <p:extLst>
      <p:ext uri="{BB962C8B-B14F-4D97-AF65-F5344CB8AC3E}">
        <p14:creationId xmlns:p14="http://schemas.microsoft.com/office/powerpoint/2010/main" val="2606655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891"/>
            <a:ext cx="9603275" cy="1252863"/>
          </a:xfrm>
        </p:spPr>
        <p:txBody>
          <a:bodyPr>
            <a:noAutofit/>
          </a:bodyPr>
          <a:lstStyle/>
          <a:p>
            <a:r>
              <a:rPr lang="en-US" sz="4000" dirty="0"/>
              <a:t>Nurturing and Responsive Relationships</a:t>
            </a:r>
          </a:p>
        </p:txBody>
      </p:sp>
      <p:sp>
        <p:nvSpPr>
          <p:cNvPr id="3" name="Content Placeholder 2"/>
          <p:cNvSpPr>
            <a:spLocks noGrp="1"/>
          </p:cNvSpPr>
          <p:nvPr>
            <p:ph idx="1"/>
          </p:nvPr>
        </p:nvSpPr>
        <p:spPr/>
        <p:txBody>
          <a:bodyPr>
            <a:normAutofit fontScale="77500" lnSpcReduction="20000"/>
          </a:bodyPr>
          <a:lstStyle/>
          <a:p>
            <a:r>
              <a:rPr lang="en-US" dirty="0"/>
              <a:t>Building block of the pyramid</a:t>
            </a:r>
          </a:p>
          <a:p>
            <a:r>
              <a:rPr lang="en-US" dirty="0"/>
              <a:t>Essential to healthy social development</a:t>
            </a:r>
          </a:p>
          <a:p>
            <a:r>
              <a:rPr lang="en-US" dirty="0"/>
              <a:t>Includes relationships with children, families, and team members</a:t>
            </a:r>
          </a:p>
          <a:p>
            <a:pPr marL="457200" lvl="1" indent="0">
              <a:buNone/>
            </a:pPr>
            <a:r>
              <a:rPr lang="en-US" dirty="0"/>
              <a:t>-actively supporting engagement</a:t>
            </a:r>
          </a:p>
          <a:p>
            <a:pPr marL="457200" lvl="1" indent="0">
              <a:buNone/>
            </a:pPr>
            <a:r>
              <a:rPr lang="en-US" dirty="0"/>
              <a:t>-embedding instruction within children’s routines and play</a:t>
            </a:r>
          </a:p>
          <a:p>
            <a:pPr marL="457200" lvl="1" indent="0">
              <a:buNone/>
            </a:pPr>
            <a:r>
              <a:rPr lang="en-US" dirty="0"/>
              <a:t>-responding to children’s conversations</a:t>
            </a:r>
          </a:p>
          <a:p>
            <a:pPr marL="457200" lvl="1" indent="0">
              <a:buNone/>
            </a:pPr>
            <a:r>
              <a:rPr lang="en-US" dirty="0"/>
              <a:t>-promoting communication </a:t>
            </a:r>
          </a:p>
          <a:p>
            <a:pPr marL="457200" lvl="1" indent="0">
              <a:buNone/>
            </a:pPr>
            <a:r>
              <a:rPr lang="en-US" dirty="0"/>
              <a:t>-providing encouragement to promote learning</a:t>
            </a:r>
          </a:p>
          <a:p>
            <a:r>
              <a:rPr lang="en-US" sz="2800" dirty="0"/>
              <a:t>Children learn and develop in the context of relationships that are responsive, consistent, and nurturing</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1160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27017"/>
            <a:ext cx="9603275" cy="1226737"/>
          </a:xfrm>
        </p:spPr>
        <p:txBody>
          <a:bodyPr>
            <a:normAutofit/>
          </a:bodyPr>
          <a:lstStyle/>
          <a:p>
            <a:r>
              <a:rPr lang="en-US" sz="4000" dirty="0"/>
              <a:t>High Quality Supportive Environments </a:t>
            </a:r>
            <a:br>
              <a:rPr lang="en-US" sz="4400" dirty="0"/>
            </a:br>
            <a:r>
              <a:rPr lang="en-US" sz="2800" dirty="0"/>
              <a:t>“Promote social and emotional development”</a:t>
            </a:r>
          </a:p>
        </p:txBody>
      </p:sp>
      <p:sp>
        <p:nvSpPr>
          <p:cNvPr id="3" name="Content Placeholder 2"/>
          <p:cNvSpPr>
            <a:spLocks noGrp="1"/>
          </p:cNvSpPr>
          <p:nvPr>
            <p:ph idx="1"/>
          </p:nvPr>
        </p:nvSpPr>
        <p:spPr>
          <a:xfrm>
            <a:off x="1352725" y="2102229"/>
            <a:ext cx="9603275" cy="4071559"/>
          </a:xfrm>
        </p:spPr>
        <p:txBody>
          <a:bodyPr>
            <a:normAutofit fontScale="25000" lnSpcReduction="20000"/>
          </a:bodyPr>
          <a:lstStyle/>
          <a:p>
            <a:pPr marL="0" indent="0">
              <a:buNone/>
            </a:pPr>
            <a:r>
              <a:rPr lang="en-US" sz="9600" dirty="0"/>
              <a:t>CLASSROOM and HOME ENVIRONMENTS</a:t>
            </a:r>
          </a:p>
          <a:p>
            <a:r>
              <a:rPr lang="en-US" sz="9600" dirty="0"/>
              <a:t>Design of a classroom and home</a:t>
            </a:r>
          </a:p>
          <a:p>
            <a:r>
              <a:rPr lang="en-US" sz="9600" dirty="0"/>
              <a:t>Predictable</a:t>
            </a:r>
          </a:p>
          <a:p>
            <a:r>
              <a:rPr lang="en-US" sz="9600" dirty="0"/>
              <a:t>Supportive</a:t>
            </a:r>
          </a:p>
          <a:p>
            <a:r>
              <a:rPr lang="en-US" sz="9600" dirty="0"/>
              <a:t>Fosters all areas of child development</a:t>
            </a:r>
          </a:p>
          <a:p>
            <a:r>
              <a:rPr lang="en-US" sz="9600" dirty="0"/>
              <a:t>Promotes skill development for children with delays and disabilities</a:t>
            </a:r>
          </a:p>
          <a:p>
            <a:r>
              <a:rPr lang="en-US" sz="9600" dirty="0"/>
              <a:t>Safe</a:t>
            </a:r>
          </a:p>
          <a:p>
            <a:r>
              <a:rPr lang="en-US" sz="9600" dirty="0"/>
              <a:t>Promote active learning</a:t>
            </a:r>
          </a:p>
          <a:p>
            <a:r>
              <a:rPr lang="en-US" sz="9600" dirty="0"/>
              <a:t>Promote appropriate behavior</a:t>
            </a:r>
          </a:p>
          <a:p>
            <a:r>
              <a:rPr lang="en-US" sz="9600" dirty="0"/>
              <a:t>Provide positive guidance for expectations or rules</a:t>
            </a:r>
          </a:p>
          <a:p>
            <a:r>
              <a:rPr lang="en-US" sz="9600" dirty="0"/>
              <a:t>Maximize engagement and learning</a:t>
            </a:r>
          </a:p>
          <a:p>
            <a:pPr marL="0" indent="0">
              <a:buNone/>
            </a:pPr>
            <a:endParaRPr lang="en-US" sz="7200" dirty="0"/>
          </a:p>
          <a:p>
            <a:endParaRPr lang="en-US" sz="5500" dirty="0"/>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5944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61703"/>
            <a:ext cx="9603275" cy="1292051"/>
          </a:xfrm>
        </p:spPr>
        <p:txBody>
          <a:bodyPr>
            <a:normAutofit/>
          </a:bodyPr>
          <a:lstStyle/>
          <a:p>
            <a:r>
              <a:rPr lang="en-US" sz="4800" b="1" dirty="0">
                <a:latin typeface="Adobe Song Std L" panose="02020300000000000000" pitchFamily="18" charset="-128"/>
                <a:ea typeface="Adobe Song Std L" panose="02020300000000000000" pitchFamily="18" charset="-128"/>
              </a:rPr>
              <a:t>TIER</a:t>
            </a:r>
            <a:r>
              <a:rPr lang="en-US" sz="4000" b="1" dirty="0">
                <a:latin typeface="Adobe Song Std L" panose="02020300000000000000" pitchFamily="18" charset="-128"/>
                <a:ea typeface="Adobe Song Std L" panose="02020300000000000000" pitchFamily="18" charset="-128"/>
              </a:rPr>
              <a:t> </a:t>
            </a:r>
            <a:r>
              <a:rPr lang="en-US" sz="4800" b="1" dirty="0">
                <a:latin typeface="Adobe Song Std L" panose="02020300000000000000" pitchFamily="18" charset="-128"/>
                <a:ea typeface="Adobe Song Std L" panose="02020300000000000000" pitchFamily="18" charset="-128"/>
              </a:rPr>
              <a:t>2</a:t>
            </a:r>
            <a:br>
              <a:rPr lang="en-US" sz="4000" dirty="0">
                <a:latin typeface="Adobe Song Std L" panose="02020300000000000000" pitchFamily="18" charset="-128"/>
                <a:ea typeface="Adobe Song Std L" panose="02020300000000000000" pitchFamily="18" charset="-128"/>
              </a:rPr>
            </a:br>
            <a:r>
              <a:rPr lang="en-US" sz="2800" dirty="0">
                <a:latin typeface="Adobe Song Std L" panose="02020300000000000000" pitchFamily="18" charset="-128"/>
                <a:ea typeface="Adobe Song Std L" panose="02020300000000000000" pitchFamily="18" charset="-128"/>
              </a:rPr>
              <a:t>Secondary prevention </a:t>
            </a:r>
          </a:p>
        </p:txBody>
      </p:sp>
      <p:sp>
        <p:nvSpPr>
          <p:cNvPr id="5" name="TextBox 4"/>
          <p:cNvSpPr txBox="1"/>
          <p:nvPr/>
        </p:nvSpPr>
        <p:spPr>
          <a:xfrm>
            <a:off x="1298195" y="2063931"/>
            <a:ext cx="430914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Targeted Social Emotional Supports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Explicit instruction and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Self-regulation, expressing and understanding emotions, developing social relationships</a:t>
            </a:r>
          </a:p>
        </p:txBody>
      </p:sp>
      <p:sp>
        <p:nvSpPr>
          <p:cNvPr id="6" name="TextBox 5"/>
          <p:cNvSpPr txBox="1"/>
          <p:nvPr/>
        </p:nvSpPr>
        <p:spPr>
          <a:xfrm>
            <a:off x="5119452" y="2978379"/>
            <a:ext cx="1527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220" y="2063931"/>
            <a:ext cx="3481042" cy="3422469"/>
          </a:xfrm>
        </p:spPr>
      </p:pic>
    </p:spTree>
    <p:extLst>
      <p:ext uri="{BB962C8B-B14F-4D97-AF65-F5344CB8AC3E}">
        <p14:creationId xmlns:p14="http://schemas.microsoft.com/office/powerpoint/2010/main" val="38663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50"/>
                </a:solidFill>
              </a:rPr>
              <a:t>Key Social Emotional Skills</a:t>
            </a:r>
          </a:p>
        </p:txBody>
      </p:sp>
      <p:sp>
        <p:nvSpPr>
          <p:cNvPr id="3" name="Content Placeholder 2"/>
          <p:cNvSpPr>
            <a:spLocks noGrp="1"/>
          </p:cNvSpPr>
          <p:nvPr>
            <p:ph idx="1"/>
          </p:nvPr>
        </p:nvSpPr>
        <p:spPr>
          <a:xfrm>
            <a:off x="609600" y="1828800"/>
            <a:ext cx="10972800" cy="4526280"/>
          </a:xfrm>
        </p:spPr>
        <p:txBody>
          <a:bodyPr>
            <a:normAutofit fontScale="85000" lnSpcReduction="20000"/>
          </a:bodyPr>
          <a:lstStyle/>
          <a:p>
            <a:r>
              <a:rPr lang="en-US" sz="4500" dirty="0"/>
              <a:t>Confidence </a:t>
            </a:r>
          </a:p>
          <a:p>
            <a:r>
              <a:rPr lang="en-US" sz="4500" dirty="0"/>
              <a:t>Identify emotions in others</a:t>
            </a:r>
          </a:p>
          <a:p>
            <a:r>
              <a:rPr lang="en-US" sz="4500" dirty="0"/>
              <a:t>Capacity to develop good relationships with peers and adults </a:t>
            </a:r>
          </a:p>
          <a:p>
            <a:r>
              <a:rPr lang="en-US" sz="4500" dirty="0"/>
              <a:t>Concentration and persistence on challenging tasks </a:t>
            </a:r>
          </a:p>
          <a:p>
            <a:r>
              <a:rPr lang="en-US" sz="4500" dirty="0"/>
              <a:t>Ability to effectively communicate emotions </a:t>
            </a:r>
          </a:p>
          <a:p>
            <a:r>
              <a:rPr lang="en-US" sz="4500" dirty="0"/>
              <a:t>Ability to listen to instructions and be attentive </a:t>
            </a:r>
          </a:p>
          <a:p>
            <a:r>
              <a:rPr lang="en-US" sz="4500" dirty="0"/>
              <a:t>Ability to solve social problems</a:t>
            </a:r>
          </a:p>
          <a:p>
            <a:endParaRPr lang="en-US" dirty="0"/>
          </a:p>
        </p:txBody>
      </p:sp>
    </p:spTree>
    <p:extLst>
      <p:ext uri="{BB962C8B-B14F-4D97-AF65-F5344CB8AC3E}">
        <p14:creationId xmlns:p14="http://schemas.microsoft.com/office/powerpoint/2010/main" val="15521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31" y="473255"/>
            <a:ext cx="9605635" cy="1537623"/>
          </a:xfrm>
        </p:spPr>
        <p:txBody>
          <a:bodyPr>
            <a:normAutofit fontScale="90000"/>
          </a:bodyPr>
          <a:lstStyle/>
          <a:p>
            <a:r>
              <a:rPr lang="en-US" sz="4400" b="1" dirty="0">
                <a:latin typeface="Adobe Song Std L" panose="02020300000000000000" pitchFamily="18" charset="-128"/>
                <a:ea typeface="Adobe Song Std L" panose="02020300000000000000" pitchFamily="18" charset="-128"/>
              </a:rPr>
              <a:t>Tier 3</a:t>
            </a:r>
            <a:br>
              <a:rPr lang="en-US" sz="4000" dirty="0"/>
            </a:br>
            <a:r>
              <a:rPr lang="en-US" dirty="0">
                <a:latin typeface="Adobe Song Std L" panose="02020300000000000000" pitchFamily="18" charset="-128"/>
                <a:ea typeface="Adobe Song Std L" panose="02020300000000000000" pitchFamily="18" charset="-128"/>
              </a:rPr>
              <a:t>Tertiary Intervention </a:t>
            </a:r>
          </a:p>
        </p:txBody>
      </p:sp>
      <p:sp>
        <p:nvSpPr>
          <p:cNvPr id="3" name="Content Placeholder 2"/>
          <p:cNvSpPr>
            <a:spLocks noGrp="1"/>
          </p:cNvSpPr>
          <p:nvPr>
            <p:ph sz="half" idx="1"/>
          </p:nvPr>
        </p:nvSpPr>
        <p:spPr>
          <a:xfrm>
            <a:off x="1261979" y="2102717"/>
            <a:ext cx="4645152" cy="3762905"/>
          </a:xfrm>
        </p:spPr>
        <p:txBody>
          <a:bodyPr>
            <a:noAutofit/>
          </a:bodyPr>
          <a:lstStyle/>
          <a:p>
            <a:pPr marL="0" indent="0">
              <a:buNone/>
            </a:pPr>
            <a:r>
              <a:rPr lang="en-US" sz="2400" dirty="0"/>
              <a:t>Individualized Intensive Interventions</a:t>
            </a:r>
          </a:p>
          <a:p>
            <a:pPr lvl="1"/>
            <a:r>
              <a:rPr lang="en-US" sz="2400" dirty="0"/>
              <a:t>Family-centered, comprehensive interventions </a:t>
            </a:r>
          </a:p>
          <a:p>
            <a:pPr lvl="1"/>
            <a:r>
              <a:rPr lang="en-US" sz="2400" dirty="0"/>
              <a:t>Assessment based </a:t>
            </a:r>
          </a:p>
          <a:p>
            <a:pPr lvl="1"/>
            <a:r>
              <a:rPr lang="en-US" sz="2400" dirty="0"/>
              <a:t>Individualized Behavior Support Plan</a:t>
            </a:r>
          </a:p>
          <a:p>
            <a:pPr lvl="1"/>
            <a:r>
              <a:rPr lang="en-US" sz="2400" dirty="0"/>
              <a:t>Skill building</a:t>
            </a:r>
          </a:p>
          <a:p>
            <a:pPr lvl="1"/>
            <a:endParaRPr lang="en-US" sz="24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4208" y="2194559"/>
            <a:ext cx="3383944" cy="3579223"/>
          </a:xfrm>
        </p:spPr>
      </p:pic>
    </p:spTree>
    <p:extLst>
      <p:ext uri="{BB962C8B-B14F-4D97-AF65-F5344CB8AC3E}">
        <p14:creationId xmlns:p14="http://schemas.microsoft.com/office/powerpoint/2010/main" val="28868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ECPBIS – Tier 2 and Tier 3</a:t>
            </a:r>
          </a:p>
        </p:txBody>
      </p:sp>
      <p:sp>
        <p:nvSpPr>
          <p:cNvPr id="3" name="Content Placeholder 2"/>
          <p:cNvSpPr>
            <a:spLocks noGrp="1"/>
          </p:cNvSpPr>
          <p:nvPr>
            <p:ph idx="1"/>
          </p:nvPr>
        </p:nvSpPr>
        <p:spPr/>
        <p:txBody>
          <a:bodyPr>
            <a:normAutofit fontScale="92500" lnSpcReduction="20000"/>
          </a:bodyPr>
          <a:lstStyle/>
          <a:p>
            <a:r>
              <a:rPr lang="en-US" dirty="0"/>
              <a:t>Build and continue to provide all the Tier 1strategies…it shouldn’t be a problem…it’s your infrastructure. </a:t>
            </a:r>
          </a:p>
          <a:p>
            <a:r>
              <a:rPr lang="en-US" dirty="0"/>
              <a:t>Challenging behaviors need more support:</a:t>
            </a:r>
          </a:p>
          <a:p>
            <a:pPr lvl="1"/>
            <a:r>
              <a:rPr lang="en-US" dirty="0"/>
              <a:t>An even stronger relationship</a:t>
            </a:r>
          </a:p>
          <a:p>
            <a:pPr lvl="1"/>
            <a:r>
              <a:rPr lang="en-US" dirty="0"/>
              <a:t>Communication with their families</a:t>
            </a:r>
          </a:p>
          <a:p>
            <a:pPr lvl="1"/>
            <a:r>
              <a:rPr lang="en-US" dirty="0"/>
              <a:t>Social Stories</a:t>
            </a:r>
          </a:p>
          <a:p>
            <a:pPr lvl="1"/>
            <a:r>
              <a:rPr lang="en-US" dirty="0"/>
              <a:t>More personalized and frequent incentives</a:t>
            </a:r>
          </a:p>
          <a:p>
            <a:pPr lvl="1"/>
            <a:r>
              <a:rPr lang="en-US" dirty="0"/>
              <a:t>Flexibility to make the adjustments that they need. </a:t>
            </a:r>
          </a:p>
          <a:p>
            <a:pPr lvl="1"/>
            <a:r>
              <a:rPr lang="en-US" dirty="0"/>
              <a:t>SAT, FBA, BIP</a:t>
            </a:r>
          </a:p>
          <a:p>
            <a:pPr marL="457200" lvl="1" indent="0">
              <a:buNone/>
            </a:pPr>
            <a:endParaRPr lang="en-US" dirty="0"/>
          </a:p>
        </p:txBody>
      </p:sp>
    </p:spTree>
    <p:extLst>
      <p:ext uri="{BB962C8B-B14F-4D97-AF65-F5344CB8AC3E}">
        <p14:creationId xmlns:p14="http://schemas.microsoft.com/office/powerpoint/2010/main" val="3225212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599" dirty="0">
                <a:solidFill>
                  <a:srgbClr val="00B050"/>
                </a:solidFill>
              </a:rPr>
              <a:t>The key to managing the difficult behaviors of young children is to </a:t>
            </a:r>
            <a:r>
              <a:rPr lang="en-US" sz="3599" b="1" dirty="0">
                <a:solidFill>
                  <a:srgbClr val="00B050"/>
                </a:solidFill>
              </a:rPr>
              <a:t>shift</a:t>
            </a:r>
            <a:r>
              <a:rPr lang="en-US" sz="3599" dirty="0">
                <a:solidFill>
                  <a:srgbClr val="00B050"/>
                </a:solidFill>
              </a:rPr>
              <a:t> our thinking to manage our own behaviors and responses to behaviors. </a:t>
            </a:r>
          </a:p>
          <a:p>
            <a:pPr marL="0" indent="0">
              <a:buNone/>
            </a:pPr>
            <a:r>
              <a:rPr lang="en-US" sz="3599" dirty="0">
                <a:solidFill>
                  <a:schemeClr val="tx2">
                    <a:lumMod val="85000"/>
                    <a:lumOff val="15000"/>
                  </a:schemeClr>
                </a:solidFill>
              </a:rPr>
              <a:t>–Dr. Rosemarie Allen</a:t>
            </a:r>
          </a:p>
        </p:txBody>
      </p:sp>
      <p:sp>
        <p:nvSpPr>
          <p:cNvPr id="4" name="TextBox 3"/>
          <p:cNvSpPr txBox="1"/>
          <p:nvPr/>
        </p:nvSpPr>
        <p:spPr>
          <a:xfrm>
            <a:off x="8552234" y="6487871"/>
            <a:ext cx="2876378" cy="3692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a:ea typeface="+mn-ea"/>
                <a:cs typeface="+mn-cs"/>
              </a:rPr>
              <a:t>Dr. Amy Carlson</a:t>
            </a:r>
          </a:p>
        </p:txBody>
      </p:sp>
    </p:spTree>
    <p:extLst>
      <p:ext uri="{BB962C8B-B14F-4D97-AF65-F5344CB8AC3E}">
        <p14:creationId xmlns:p14="http://schemas.microsoft.com/office/powerpoint/2010/main" val="61220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Looking at our Own Behavior</a:t>
            </a:r>
          </a:p>
        </p:txBody>
      </p:sp>
      <p:sp>
        <p:nvSpPr>
          <p:cNvPr id="3" name="Content Placeholder 2"/>
          <p:cNvSpPr>
            <a:spLocks noGrp="1"/>
          </p:cNvSpPr>
          <p:nvPr>
            <p:ph idx="1"/>
          </p:nvPr>
        </p:nvSpPr>
        <p:spPr>
          <a:xfrm>
            <a:off x="609600" y="2143897"/>
            <a:ext cx="10972800" cy="4526280"/>
          </a:xfrm>
        </p:spPr>
        <p:txBody>
          <a:bodyPr/>
          <a:lstStyle/>
          <a:p>
            <a:r>
              <a:rPr lang="en-US" sz="2800" dirty="0"/>
              <a:t>Avoiding Power Struggles ------- “Don’t pick up the rope.”</a:t>
            </a:r>
          </a:p>
          <a:p>
            <a:r>
              <a:rPr lang="en-US" sz="2800" dirty="0"/>
              <a:t>Rationale Detachment</a:t>
            </a:r>
          </a:p>
          <a:p>
            <a:r>
              <a:rPr lang="en-US" sz="2800" dirty="0"/>
              <a:t>Not all behavior is a “personal challenge”</a:t>
            </a:r>
          </a:p>
          <a:p>
            <a:r>
              <a:rPr lang="en-US" sz="2800" dirty="0"/>
              <a:t>Solution Focused</a:t>
            </a:r>
          </a:p>
          <a:p>
            <a:r>
              <a:rPr lang="en-US" sz="2800" dirty="0"/>
              <a:t>It’s not an event, it’s a process</a:t>
            </a:r>
          </a:p>
          <a:p>
            <a:endParaRPr lang="en-US" dirty="0"/>
          </a:p>
        </p:txBody>
      </p:sp>
    </p:spTree>
    <p:extLst>
      <p:ext uri="{BB962C8B-B14F-4D97-AF65-F5344CB8AC3E}">
        <p14:creationId xmlns:p14="http://schemas.microsoft.com/office/powerpoint/2010/main" val="4836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891" y="547612"/>
            <a:ext cx="9311639" cy="1166062"/>
          </a:xfrm>
        </p:spPr>
        <p:txBody>
          <a:bodyPr>
            <a:normAutofit/>
          </a:bodyPr>
          <a:lstStyle/>
          <a:p>
            <a:r>
              <a:rPr lang="en-US" sz="3400" b="1" dirty="0">
                <a:latin typeface="+mn-lt"/>
                <a:cs typeface="Times New Roman" panose="02020603050405020304" pitchFamily="18" charset="0"/>
              </a:rPr>
              <a:t>Why a Behavior/Mental Health Technical Assistance Center</a:t>
            </a:r>
          </a:p>
        </p:txBody>
      </p:sp>
      <p:sp>
        <p:nvSpPr>
          <p:cNvPr id="3" name="Content Placeholder 2"/>
          <p:cNvSpPr>
            <a:spLocks noGrp="1"/>
          </p:cNvSpPr>
          <p:nvPr>
            <p:ph idx="1"/>
          </p:nvPr>
        </p:nvSpPr>
        <p:spPr>
          <a:xfrm>
            <a:off x="636608" y="1634591"/>
            <a:ext cx="11307236" cy="4949090"/>
          </a:xfrm>
        </p:spPr>
        <p:txBody>
          <a:bodyPr>
            <a:normAutofit/>
          </a:bodyPr>
          <a:lstStyle/>
          <a:p>
            <a:r>
              <a:rPr lang="en-US" sz="3600" dirty="0">
                <a:cs typeface="Times New Roman" panose="02020603050405020304" pitchFamily="18" charset="0"/>
              </a:rPr>
              <a:t>Local Outcry</a:t>
            </a:r>
          </a:p>
          <a:p>
            <a:r>
              <a:rPr lang="en-US" sz="3600" dirty="0">
                <a:cs typeface="Times New Roman" panose="02020603050405020304" pitchFamily="18" charset="0"/>
              </a:rPr>
              <a:t>Social Trends</a:t>
            </a:r>
          </a:p>
          <a:p>
            <a:pPr lvl="1">
              <a:buFont typeface="Wingdings" panose="05000000000000000000" pitchFamily="2" charset="2"/>
              <a:buChar char="Ø"/>
            </a:pPr>
            <a:r>
              <a:rPr lang="en-US" sz="3600" dirty="0">
                <a:cs typeface="Times New Roman" panose="02020603050405020304" pitchFamily="18" charset="0"/>
              </a:rPr>
              <a:t>Substance Abuse (Opioid Epidemic)</a:t>
            </a:r>
          </a:p>
          <a:p>
            <a:pPr lvl="1">
              <a:buFont typeface="Wingdings" panose="05000000000000000000" pitchFamily="2" charset="2"/>
              <a:buChar char="Ø"/>
            </a:pPr>
            <a:r>
              <a:rPr lang="en-US" sz="3600" dirty="0">
                <a:cs typeface="Times New Roman" panose="02020603050405020304" pitchFamily="18" charset="0"/>
              </a:rPr>
              <a:t>Kinship Care</a:t>
            </a:r>
          </a:p>
          <a:p>
            <a:pPr lvl="1">
              <a:buFont typeface="Wingdings" panose="05000000000000000000" pitchFamily="2" charset="2"/>
              <a:buChar char="Ø"/>
            </a:pPr>
            <a:r>
              <a:rPr lang="en-US" sz="3600" dirty="0">
                <a:cs typeface="Times New Roman" panose="02020603050405020304" pitchFamily="18" charset="0"/>
              </a:rPr>
              <a:t>Foster Care</a:t>
            </a:r>
          </a:p>
          <a:p>
            <a:pPr marL="68580" indent="0">
              <a:buNone/>
            </a:pPr>
            <a:endParaRPr lang="en-US" sz="3280" dirty="0">
              <a:solidFill>
                <a:srgbClr val="006600"/>
              </a:solidFill>
              <a:cs typeface="Times New Roman" panose="02020603050405020304" pitchFamily="18" charset="0"/>
            </a:endParaRPr>
          </a:p>
          <a:p>
            <a:pPr lvl="1"/>
            <a:endParaRPr lang="en-US" sz="2800" dirty="0">
              <a:solidFill>
                <a:srgbClr val="00660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006600"/>
              </a:solidFill>
              <a:latin typeface="Times New Roman" panose="02020603050405020304" pitchFamily="18" charset="0"/>
              <a:cs typeface="Times New Roman" panose="02020603050405020304" pitchFamily="18" charset="0"/>
            </a:endParaRPr>
          </a:p>
          <a:p>
            <a:endParaRPr lang="en-US" sz="3200" dirty="0">
              <a:solidFill>
                <a:srgbClr val="006600"/>
              </a:solidFill>
              <a:latin typeface="Times New Roman" panose="02020603050405020304" pitchFamily="18" charset="0"/>
              <a:cs typeface="Times New Roman" panose="02020603050405020304" pitchFamily="18" charset="0"/>
            </a:endParaRPr>
          </a:p>
          <a:p>
            <a:endParaRPr lang="en-US" sz="3200" dirty="0">
              <a:solidFill>
                <a:srgbClr val="006600"/>
              </a:solidFill>
              <a:latin typeface="Times New Roman" panose="02020603050405020304" pitchFamily="18"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243186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dirty="0"/>
              <a:t>It Starts with Us</a:t>
            </a:r>
          </a:p>
        </p:txBody>
      </p:sp>
      <p:sp>
        <p:nvSpPr>
          <p:cNvPr id="6" name="Text Placeholder 5"/>
          <p:cNvSpPr>
            <a:spLocks noGrp="1"/>
          </p:cNvSpPr>
          <p:nvPr>
            <p:ph type="body" idx="1"/>
          </p:nvPr>
        </p:nvSpPr>
        <p:spPr>
          <a:xfrm>
            <a:off x="1448402" y="1860893"/>
            <a:ext cx="4643942" cy="670107"/>
          </a:xfrm>
        </p:spPr>
        <p:txBody>
          <a:bodyPr>
            <a:normAutofit/>
          </a:bodyPr>
          <a:lstStyle/>
          <a:p>
            <a:r>
              <a:rPr lang="en-US" sz="3199" dirty="0"/>
              <a:t>It’s Us that…</a:t>
            </a:r>
          </a:p>
        </p:txBody>
      </p:sp>
      <p:sp>
        <p:nvSpPr>
          <p:cNvPr id="7" name="Content Placeholder 6"/>
          <p:cNvSpPr>
            <a:spLocks noGrp="1"/>
          </p:cNvSpPr>
          <p:nvPr>
            <p:ph sz="half" idx="2"/>
          </p:nvPr>
        </p:nvSpPr>
        <p:spPr>
          <a:xfrm>
            <a:off x="1448402" y="2690025"/>
            <a:ext cx="4643942" cy="2778171"/>
          </a:xfrm>
        </p:spPr>
        <p:txBody>
          <a:bodyPr/>
          <a:lstStyle/>
          <a:p>
            <a:r>
              <a:rPr lang="en-US" dirty="0"/>
              <a:t>labels the behavior as manipulative or defiant. </a:t>
            </a:r>
          </a:p>
          <a:p>
            <a:r>
              <a:rPr lang="en-US" dirty="0"/>
              <a:t>labels self-stimulation behavior as disruptive, odd, or distracting. </a:t>
            </a:r>
          </a:p>
          <a:p>
            <a:r>
              <a:rPr lang="en-US" dirty="0"/>
              <a:t>labels a student as unmotivated or apathetic. </a:t>
            </a:r>
          </a:p>
          <a:p>
            <a:endParaRPr lang="en-US" dirty="0"/>
          </a:p>
        </p:txBody>
      </p:sp>
      <p:sp>
        <p:nvSpPr>
          <p:cNvPr id="8" name="Text Placeholder 7"/>
          <p:cNvSpPr>
            <a:spLocks noGrp="1"/>
          </p:cNvSpPr>
          <p:nvPr>
            <p:ph type="body" sz="quarter" idx="3"/>
          </p:nvPr>
        </p:nvSpPr>
        <p:spPr>
          <a:xfrm>
            <a:off x="6412280" y="1860893"/>
            <a:ext cx="4643942" cy="670107"/>
          </a:xfrm>
        </p:spPr>
        <p:txBody>
          <a:bodyPr>
            <a:normAutofit/>
          </a:bodyPr>
          <a:lstStyle/>
          <a:p>
            <a:r>
              <a:rPr lang="en-US" sz="2799" dirty="0"/>
              <a:t>When it may be… </a:t>
            </a:r>
          </a:p>
        </p:txBody>
      </p:sp>
      <p:sp>
        <p:nvSpPr>
          <p:cNvPr id="9" name="Content Placeholder 8"/>
          <p:cNvSpPr>
            <a:spLocks noGrp="1"/>
          </p:cNvSpPr>
          <p:nvPr>
            <p:ph sz="quarter" idx="4"/>
          </p:nvPr>
        </p:nvSpPr>
        <p:spPr>
          <a:xfrm>
            <a:off x="6412280" y="2690024"/>
            <a:ext cx="4643942" cy="2768310"/>
          </a:xfrm>
        </p:spPr>
        <p:txBody>
          <a:bodyPr/>
          <a:lstStyle/>
          <a:p>
            <a:r>
              <a:rPr lang="en-US" dirty="0"/>
              <a:t>a student trying to create some control in a life of chaos. </a:t>
            </a:r>
          </a:p>
          <a:p>
            <a:r>
              <a:rPr lang="en-US" dirty="0"/>
              <a:t>a student who is trying to regulate stress. </a:t>
            </a:r>
          </a:p>
          <a:p>
            <a:r>
              <a:rPr lang="en-US" dirty="0"/>
              <a:t>a student who is raising him/herself and/or his/her siblings. </a:t>
            </a:r>
          </a:p>
        </p:txBody>
      </p:sp>
      <p:sp>
        <p:nvSpPr>
          <p:cNvPr id="2" name="TextBox 1"/>
          <p:cNvSpPr txBox="1"/>
          <p:nvPr/>
        </p:nvSpPr>
        <p:spPr>
          <a:xfrm>
            <a:off x="7103065" y="6009836"/>
            <a:ext cx="3801576" cy="3678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a:ea typeface="+mn-ea"/>
                <a:cs typeface="+mn-cs"/>
              </a:rPr>
              <a:t>Fostering Resilient Learner’s</a:t>
            </a:r>
          </a:p>
        </p:txBody>
      </p:sp>
    </p:spTree>
    <p:extLst>
      <p:ext uri="{BB962C8B-B14F-4D97-AF65-F5344CB8AC3E}">
        <p14:creationId xmlns:p14="http://schemas.microsoft.com/office/powerpoint/2010/main" val="20516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Major Messages</a:t>
            </a:r>
          </a:p>
        </p:txBody>
      </p:sp>
      <p:sp>
        <p:nvSpPr>
          <p:cNvPr id="3" name="Content Placeholder 2"/>
          <p:cNvSpPr>
            <a:spLocks noGrp="1"/>
          </p:cNvSpPr>
          <p:nvPr>
            <p:ph sz="half" idx="1"/>
          </p:nvPr>
        </p:nvSpPr>
        <p:spPr>
          <a:xfrm>
            <a:off x="1447330" y="2010878"/>
            <a:ext cx="4916399" cy="3758155"/>
          </a:xfrm>
        </p:spPr>
        <p:txBody>
          <a:bodyPr>
            <a:noAutofit/>
          </a:bodyPr>
          <a:lstStyle/>
          <a:p>
            <a:r>
              <a:rPr lang="en-US" sz="2000" dirty="0"/>
              <a:t>Children’s challenging behavior can be reduced with support </a:t>
            </a:r>
            <a:r>
              <a:rPr lang="en-US" sz="2000" b="1" dirty="0"/>
              <a:t>not</a:t>
            </a:r>
            <a:r>
              <a:rPr lang="en-US" sz="2000" dirty="0"/>
              <a:t> punishment</a:t>
            </a:r>
          </a:p>
          <a:p>
            <a:r>
              <a:rPr lang="en-US" sz="2000" dirty="0"/>
              <a:t>Promoting social emotional development is not easy.  There are no quick fixes to challenging behavior. </a:t>
            </a:r>
          </a:p>
          <a:p>
            <a:r>
              <a:rPr lang="en-US" sz="2000" dirty="0"/>
              <a:t>Focus on prevention and teaching appropriate skills. If you want it, TEACH it!</a:t>
            </a:r>
          </a:p>
          <a:p>
            <a:r>
              <a:rPr lang="en-US" sz="2000" dirty="0"/>
              <a:t>The Pyramid Model *Key Feature* = The balance between acknowledgment and correction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7505" y="2219499"/>
            <a:ext cx="3179113" cy="27946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7817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School Wide PBIS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7477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1439" y="946322"/>
            <a:ext cx="7096125" cy="5410200"/>
          </a:xfrm>
          <a:prstGeom prst="rect">
            <a:avLst/>
          </a:prstGeom>
        </p:spPr>
      </p:pic>
    </p:spTree>
    <p:extLst>
      <p:ext uri="{BB962C8B-B14F-4D97-AF65-F5344CB8AC3E}">
        <p14:creationId xmlns:p14="http://schemas.microsoft.com/office/powerpoint/2010/main" val="3266624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92864" y="1199126"/>
            <a:ext cx="4954219" cy="4439264"/>
          </a:xfrm>
          <a:prstGeom prst="rect">
            <a:avLst/>
          </a:prstGeom>
        </p:spPr>
      </p:pic>
    </p:spTree>
    <p:extLst>
      <p:ext uri="{BB962C8B-B14F-4D97-AF65-F5344CB8AC3E}">
        <p14:creationId xmlns:p14="http://schemas.microsoft.com/office/powerpoint/2010/main" val="116195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Tier 1 </a:t>
            </a:r>
            <a:r>
              <a:rPr lang="en-US"/>
              <a:t>Core </a:t>
            </a:r>
            <a:r>
              <a:rPr lang="en-US" dirty="0"/>
              <a:t>F</a:t>
            </a:r>
            <a:r>
              <a:rPr lang="en-US"/>
              <a:t>eatures </a:t>
            </a:r>
            <a:r>
              <a:rPr lang="en-US" dirty="0"/>
              <a:t>– What Do You Get From Tier 1</a:t>
            </a:r>
          </a:p>
        </p:txBody>
      </p:sp>
      <p:sp>
        <p:nvSpPr>
          <p:cNvPr id="3" name="Content Placeholder 2"/>
          <p:cNvSpPr>
            <a:spLocks noGrp="1"/>
          </p:cNvSpPr>
          <p:nvPr>
            <p:ph idx="1"/>
          </p:nvPr>
        </p:nvSpPr>
        <p:spPr/>
        <p:txBody>
          <a:bodyPr>
            <a:normAutofit fontScale="92500" lnSpcReduction="20000"/>
          </a:bodyPr>
          <a:lstStyle/>
          <a:p>
            <a:r>
              <a:rPr lang="en-US" dirty="0"/>
              <a:t>Leadership Team</a:t>
            </a:r>
          </a:p>
          <a:p>
            <a:r>
              <a:rPr lang="en-US" dirty="0"/>
              <a:t>School wide expectations</a:t>
            </a:r>
          </a:p>
          <a:p>
            <a:r>
              <a:rPr lang="en-US" dirty="0"/>
              <a:t>System to Acknowledge Behavior</a:t>
            </a:r>
          </a:p>
          <a:p>
            <a:r>
              <a:rPr lang="en-US" dirty="0"/>
              <a:t>Consequences for Problem Behavior</a:t>
            </a:r>
          </a:p>
          <a:p>
            <a:r>
              <a:rPr lang="en-US" dirty="0"/>
              <a:t>Classroom Systems</a:t>
            </a:r>
          </a:p>
          <a:p>
            <a:r>
              <a:rPr lang="en-US" dirty="0"/>
              <a:t>Data and Decision System</a:t>
            </a:r>
          </a:p>
          <a:p>
            <a:r>
              <a:rPr lang="en-US" dirty="0"/>
              <a:t>Bully Prevention</a:t>
            </a:r>
          </a:p>
          <a:p>
            <a:r>
              <a:rPr lang="en-US" dirty="0"/>
              <a:t>Family Collaboration</a:t>
            </a:r>
          </a:p>
        </p:txBody>
      </p:sp>
    </p:spTree>
    <p:extLst>
      <p:ext uri="{BB962C8B-B14F-4D97-AF65-F5344CB8AC3E}">
        <p14:creationId xmlns:p14="http://schemas.microsoft.com/office/powerpoint/2010/main" val="2739754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Tier 2 Core Features – What Do You Get From Tier 2 and 3?</a:t>
            </a:r>
          </a:p>
        </p:txBody>
      </p:sp>
      <p:sp>
        <p:nvSpPr>
          <p:cNvPr id="3" name="Content Placeholder 2"/>
          <p:cNvSpPr>
            <a:spLocks noGrp="1"/>
          </p:cNvSpPr>
          <p:nvPr>
            <p:ph idx="1"/>
          </p:nvPr>
        </p:nvSpPr>
        <p:spPr/>
        <p:txBody>
          <a:bodyPr/>
          <a:lstStyle/>
          <a:p>
            <a:r>
              <a:rPr lang="en-US" dirty="0"/>
              <a:t>Tier 2 and 3 Leadership Teams</a:t>
            </a:r>
          </a:p>
          <a:p>
            <a:r>
              <a:rPr lang="en-US" dirty="0"/>
              <a:t>Increased Structure</a:t>
            </a:r>
          </a:p>
          <a:p>
            <a:r>
              <a:rPr lang="en-US" dirty="0"/>
              <a:t>Additional Instruction on Behavior</a:t>
            </a:r>
          </a:p>
          <a:p>
            <a:r>
              <a:rPr lang="en-US" dirty="0"/>
              <a:t>Increased Level of Feedback</a:t>
            </a:r>
          </a:p>
          <a:p>
            <a:r>
              <a:rPr lang="en-US" dirty="0"/>
              <a:t>Increased Intensity of Data Collection</a:t>
            </a:r>
          </a:p>
          <a:p>
            <a:r>
              <a:rPr lang="en-US" dirty="0"/>
              <a:t>Increased Family Engagement</a:t>
            </a:r>
          </a:p>
        </p:txBody>
      </p:sp>
    </p:spTree>
    <p:extLst>
      <p:ext uri="{BB962C8B-B14F-4D97-AF65-F5344CB8AC3E}">
        <p14:creationId xmlns:p14="http://schemas.microsoft.com/office/powerpoint/2010/main" val="3625745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Does This Matter to You?</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5460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Worlds are Inextricably Intertwined</a:t>
            </a:r>
          </a:p>
        </p:txBody>
      </p:sp>
      <p:sp>
        <p:nvSpPr>
          <p:cNvPr id="6" name="Content Placeholder 5"/>
          <p:cNvSpPr>
            <a:spLocks noGrp="1"/>
          </p:cNvSpPr>
          <p:nvPr>
            <p:ph idx="1"/>
          </p:nvPr>
        </p:nvSpPr>
        <p:spPr>
          <a:xfrm>
            <a:off x="797011" y="-61784"/>
            <a:ext cx="10972800" cy="4526280"/>
          </a:xfrm>
        </p:spPr>
        <p:txBody>
          <a:bodyPr/>
          <a:lstStyle/>
          <a:p>
            <a:endParaRPr lang="en-US" dirty="0"/>
          </a:p>
        </p:txBody>
      </p:sp>
      <p:sp>
        <p:nvSpPr>
          <p:cNvPr id="7" name="Wave 6"/>
          <p:cNvSpPr/>
          <p:nvPr/>
        </p:nvSpPr>
        <p:spPr>
          <a:xfrm>
            <a:off x="284206" y="1737978"/>
            <a:ext cx="4287795" cy="2601097"/>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Engagement</a:t>
            </a:r>
          </a:p>
        </p:txBody>
      </p:sp>
      <p:sp>
        <p:nvSpPr>
          <p:cNvPr id="8" name="Wave 7"/>
          <p:cNvSpPr/>
          <p:nvPr/>
        </p:nvSpPr>
        <p:spPr>
          <a:xfrm>
            <a:off x="3884141" y="4188322"/>
            <a:ext cx="4596713" cy="2656703"/>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Academic vs. Behavior</a:t>
            </a:r>
          </a:p>
        </p:txBody>
      </p:sp>
      <p:sp>
        <p:nvSpPr>
          <p:cNvPr id="9" name="Wave 8"/>
          <p:cNvSpPr/>
          <p:nvPr/>
        </p:nvSpPr>
        <p:spPr>
          <a:xfrm>
            <a:off x="7253417" y="1927654"/>
            <a:ext cx="4427838" cy="2866768"/>
          </a:xfrm>
          <a:prstGeom prst="wav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Social/Emotional Development</a:t>
            </a:r>
          </a:p>
        </p:txBody>
      </p:sp>
    </p:spTree>
    <p:extLst>
      <p:ext uri="{BB962C8B-B14F-4D97-AF65-F5344CB8AC3E}">
        <p14:creationId xmlns:p14="http://schemas.microsoft.com/office/powerpoint/2010/main" val="420946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happens best when…</a:t>
            </a:r>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extLst/>
          </p:nvPr>
        </p:nvGraphicFramePr>
        <p:xfrm>
          <a:off x="245076" y="1822873"/>
          <a:ext cx="11504140" cy="49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44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a:t>
            </a:r>
          </a:p>
        </p:txBody>
      </p:sp>
      <p:sp>
        <p:nvSpPr>
          <p:cNvPr id="3" name="Content Placeholder 2"/>
          <p:cNvSpPr>
            <a:spLocks noGrp="1"/>
          </p:cNvSpPr>
          <p:nvPr>
            <p:ph idx="1"/>
          </p:nvPr>
        </p:nvSpPr>
        <p:spPr/>
        <p:txBody>
          <a:bodyPr/>
          <a:lstStyle/>
          <a:p>
            <a:pPr marL="525780" indent="-457200"/>
            <a:r>
              <a:rPr lang="en-US" sz="4000" dirty="0">
                <a:cs typeface="Times New Roman" panose="02020603050405020304" pitchFamily="18" charset="0"/>
              </a:rPr>
              <a:t>Build County Capacity</a:t>
            </a:r>
          </a:p>
          <a:p>
            <a:pPr marL="525780" indent="-457200"/>
            <a:r>
              <a:rPr lang="en-US" sz="4000" dirty="0">
                <a:cs typeface="Times New Roman" panose="02020603050405020304" pitchFamily="18" charset="0"/>
              </a:rPr>
              <a:t>Local Talent  </a:t>
            </a:r>
          </a:p>
          <a:p>
            <a:pPr marL="525780" indent="-457200"/>
            <a:r>
              <a:rPr lang="en-US" sz="4000" dirty="0">
                <a:cs typeface="Times New Roman" panose="02020603050405020304" pitchFamily="18" charset="0"/>
              </a:rPr>
              <a:t>Sustainability</a:t>
            </a:r>
          </a:p>
          <a:p>
            <a:endParaRPr lang="en-US" dirty="0"/>
          </a:p>
        </p:txBody>
      </p:sp>
    </p:spTree>
    <p:extLst>
      <p:ext uri="{BB962C8B-B14F-4D97-AF65-F5344CB8AC3E}">
        <p14:creationId xmlns:p14="http://schemas.microsoft.com/office/powerpoint/2010/main" val="969814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ELS Examples</a:t>
            </a:r>
          </a:p>
        </p:txBody>
      </p:sp>
      <p:graphicFrame>
        <p:nvGraphicFramePr>
          <p:cNvPr id="4" name="Content Placeholder 3"/>
          <p:cNvGraphicFramePr>
            <a:graphicFrameLocks noGrp="1"/>
          </p:cNvGraphicFramePr>
          <p:nvPr>
            <p:ph idx="1"/>
            <p:extLst/>
          </p:nvPr>
        </p:nvGraphicFramePr>
        <p:xfrm>
          <a:off x="609600" y="2057400"/>
          <a:ext cx="10972800" cy="3090672"/>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815831041"/>
                    </a:ext>
                  </a:extLst>
                </a:gridCol>
                <a:gridCol w="5486400">
                  <a:extLst>
                    <a:ext uri="{9D8B030D-6E8A-4147-A177-3AD203B41FA5}">
                      <a16:colId xmlns:a16="http://schemas.microsoft.com/office/drawing/2014/main" val="3263940941"/>
                    </a:ext>
                  </a:extLst>
                </a:gridCol>
              </a:tblGrid>
              <a:tr h="370840">
                <a:tc>
                  <a:txBody>
                    <a:bodyPr/>
                    <a:lstStyle/>
                    <a:p>
                      <a:r>
                        <a:rPr lang="en-US" dirty="0"/>
                        <a:t>PBIS </a:t>
                      </a:r>
                    </a:p>
                  </a:txBody>
                  <a:tcPr/>
                </a:tc>
                <a:tc>
                  <a:txBody>
                    <a:bodyPr/>
                    <a:lstStyle/>
                    <a:p>
                      <a:r>
                        <a:rPr lang="en-US" dirty="0"/>
                        <a:t>ELS Alignment</a:t>
                      </a:r>
                    </a:p>
                  </a:txBody>
                  <a:tcPr/>
                </a:tc>
                <a:extLst>
                  <a:ext uri="{0D108BD9-81ED-4DB2-BD59-A6C34878D82A}">
                    <a16:rowId xmlns:a16="http://schemas.microsoft.com/office/drawing/2014/main" val="3680568272"/>
                  </a:ext>
                </a:extLst>
              </a:tr>
              <a:tr h="370840">
                <a:tc>
                  <a:txBody>
                    <a:bodyPr/>
                    <a:lstStyle/>
                    <a:p>
                      <a:r>
                        <a:rPr lang="en-US" dirty="0"/>
                        <a:t>Supporting children’s play</a:t>
                      </a:r>
                    </a:p>
                  </a:txBody>
                  <a:tcPr/>
                </a:tc>
                <a:tc>
                  <a:txBody>
                    <a:bodyPr/>
                    <a:lstStyle/>
                    <a:p>
                      <a:r>
                        <a:rPr lang="en-US" dirty="0"/>
                        <a:t>Play is how children</a:t>
                      </a:r>
                      <a:r>
                        <a:rPr lang="en-US" baseline="0" dirty="0"/>
                        <a:t> learn</a:t>
                      </a:r>
                      <a:endParaRPr lang="en-US" dirty="0"/>
                    </a:p>
                  </a:txBody>
                  <a:tcPr/>
                </a:tc>
                <a:extLst>
                  <a:ext uri="{0D108BD9-81ED-4DB2-BD59-A6C34878D82A}">
                    <a16:rowId xmlns:a16="http://schemas.microsoft.com/office/drawing/2014/main" val="3653006101"/>
                  </a:ext>
                </a:extLst>
              </a:tr>
              <a:tr h="370840">
                <a:tc>
                  <a:txBody>
                    <a:bodyPr/>
                    <a:lstStyle/>
                    <a:p>
                      <a:r>
                        <a:rPr lang="en-US" dirty="0"/>
                        <a:t>Teaching</a:t>
                      </a:r>
                      <a:r>
                        <a:rPr lang="en-US" baseline="0" dirty="0"/>
                        <a:t> communication (especially about emotions)</a:t>
                      </a:r>
                      <a:endParaRPr lang="en-US" dirty="0"/>
                    </a:p>
                  </a:txBody>
                  <a:tcPr/>
                </a:tc>
                <a:tc>
                  <a:txBody>
                    <a:bodyPr/>
                    <a:lstStyle/>
                    <a:p>
                      <a:r>
                        <a:rPr lang="en-US" dirty="0"/>
                        <a:t>Expressive and Receptive language skills</a:t>
                      </a:r>
                    </a:p>
                  </a:txBody>
                  <a:tcPr/>
                </a:tc>
                <a:extLst>
                  <a:ext uri="{0D108BD9-81ED-4DB2-BD59-A6C34878D82A}">
                    <a16:rowId xmlns:a16="http://schemas.microsoft.com/office/drawing/2014/main" val="1559213148"/>
                  </a:ext>
                </a:extLst>
              </a:tr>
              <a:tr h="370840">
                <a:tc>
                  <a:txBody>
                    <a:bodyPr/>
                    <a:lstStyle/>
                    <a:p>
                      <a:r>
                        <a:rPr lang="en-US" dirty="0"/>
                        <a:t>Social skills</a:t>
                      </a:r>
                    </a:p>
                  </a:txBody>
                  <a:tcPr/>
                </a:tc>
                <a:tc>
                  <a:txBody>
                    <a:bodyPr/>
                    <a:lstStyle/>
                    <a:p>
                      <a:r>
                        <a:rPr lang="en-US" dirty="0"/>
                        <a:t>Approaches to Learning – responding/interacting</a:t>
                      </a:r>
                      <a:r>
                        <a:rPr lang="en-US" baseline="0" dirty="0"/>
                        <a:t> to social interactions and learning</a:t>
                      </a:r>
                      <a:endParaRPr lang="en-US" dirty="0"/>
                    </a:p>
                  </a:txBody>
                  <a:tcPr/>
                </a:tc>
                <a:extLst>
                  <a:ext uri="{0D108BD9-81ED-4DB2-BD59-A6C34878D82A}">
                    <a16:rowId xmlns:a16="http://schemas.microsoft.com/office/drawing/2014/main" val="2807163213"/>
                  </a:ext>
                </a:extLst>
              </a:tr>
              <a:tr h="370840">
                <a:tc>
                  <a:txBody>
                    <a:bodyPr/>
                    <a:lstStyle/>
                    <a:p>
                      <a:r>
                        <a:rPr lang="en-US" dirty="0"/>
                        <a:t>Supporting</a:t>
                      </a:r>
                      <a:r>
                        <a:rPr lang="en-US" baseline="0" dirty="0"/>
                        <a:t> engagement</a:t>
                      </a:r>
                      <a:endParaRPr lang="en-US" dirty="0"/>
                    </a:p>
                  </a:txBody>
                  <a:tcPr/>
                </a:tc>
                <a:tc>
                  <a:txBody>
                    <a:bodyPr/>
                    <a:lstStyle/>
                    <a:p>
                      <a:r>
                        <a:rPr lang="en-US" dirty="0"/>
                        <a:t>All Learning</a:t>
                      </a:r>
                    </a:p>
                  </a:txBody>
                  <a:tcPr/>
                </a:tc>
                <a:extLst>
                  <a:ext uri="{0D108BD9-81ED-4DB2-BD59-A6C34878D82A}">
                    <a16:rowId xmlns:a16="http://schemas.microsoft.com/office/drawing/2014/main" val="2765735235"/>
                  </a:ext>
                </a:extLst>
              </a:tr>
            </a:tbl>
          </a:graphicData>
        </a:graphic>
      </p:graphicFrame>
    </p:spTree>
    <p:extLst>
      <p:ext uri="{BB962C8B-B14F-4D97-AF65-F5344CB8AC3E}">
        <p14:creationId xmlns:p14="http://schemas.microsoft.com/office/powerpoint/2010/main" val="3954334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Literacy Rich Framework</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8476734" y="2051222"/>
            <a:ext cx="2656703" cy="221803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Visual Schedules</a:t>
            </a:r>
          </a:p>
        </p:txBody>
      </p:sp>
      <p:sp>
        <p:nvSpPr>
          <p:cNvPr id="6" name="Oval 5"/>
          <p:cNvSpPr/>
          <p:nvPr/>
        </p:nvSpPr>
        <p:spPr>
          <a:xfrm>
            <a:off x="6079522" y="4269260"/>
            <a:ext cx="2866769" cy="221741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Social Stories</a:t>
            </a:r>
          </a:p>
        </p:txBody>
      </p:sp>
      <p:sp>
        <p:nvSpPr>
          <p:cNvPr id="7" name="Oval 6"/>
          <p:cNvSpPr/>
          <p:nvPr/>
        </p:nvSpPr>
        <p:spPr>
          <a:xfrm>
            <a:off x="2903837" y="4269261"/>
            <a:ext cx="2726723" cy="211856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Emotional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(Books, Lessons, Games)</a:t>
            </a:r>
          </a:p>
        </p:txBody>
      </p:sp>
      <p:sp>
        <p:nvSpPr>
          <p:cNvPr id="8" name="Oval 7"/>
          <p:cNvSpPr/>
          <p:nvPr/>
        </p:nvSpPr>
        <p:spPr>
          <a:xfrm>
            <a:off x="849524" y="2218037"/>
            <a:ext cx="2687595" cy="205122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Choice Boards</a:t>
            </a:r>
          </a:p>
        </p:txBody>
      </p:sp>
    </p:spTree>
    <p:extLst>
      <p:ext uri="{BB962C8B-B14F-4D97-AF65-F5344CB8AC3E}">
        <p14:creationId xmlns:p14="http://schemas.microsoft.com/office/powerpoint/2010/main" val="3035507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“Can nots” into “Cans”</a:t>
            </a:r>
          </a:p>
        </p:txBody>
      </p:sp>
      <p:sp>
        <p:nvSpPr>
          <p:cNvPr id="3" name="Content Placeholder 2"/>
          <p:cNvSpPr>
            <a:spLocks noGrp="1"/>
          </p:cNvSpPr>
          <p:nvPr>
            <p:ph idx="1"/>
          </p:nvPr>
        </p:nvSpPr>
        <p:spPr>
          <a:xfrm>
            <a:off x="-300681" y="317568"/>
            <a:ext cx="10972800" cy="4526280"/>
          </a:xfrm>
        </p:spPr>
        <p:txBody>
          <a:bodyPr/>
          <a:lstStyle/>
          <a:p>
            <a:endParaRPr lang="en-US" dirty="0"/>
          </a:p>
        </p:txBody>
      </p:sp>
      <p:graphicFrame>
        <p:nvGraphicFramePr>
          <p:cNvPr id="4" name="Diagram 3"/>
          <p:cNvGraphicFramePr/>
          <p:nvPr>
            <p:extLst/>
          </p:nvPr>
        </p:nvGraphicFramePr>
        <p:xfrm>
          <a:off x="766119" y="685801"/>
          <a:ext cx="10614454" cy="635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894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New Teachers Need to Know?</a:t>
            </a:r>
          </a:p>
        </p:txBody>
      </p:sp>
      <p:sp>
        <p:nvSpPr>
          <p:cNvPr id="3" name="Content Placeholder 2"/>
          <p:cNvSpPr>
            <a:spLocks noGrp="1"/>
          </p:cNvSpPr>
          <p:nvPr>
            <p:ph idx="1"/>
          </p:nvPr>
        </p:nvSpPr>
        <p:spPr/>
        <p:txBody>
          <a:bodyPr/>
          <a:lstStyle/>
          <a:p>
            <a:endParaRPr lang="en-US" dirty="0"/>
          </a:p>
        </p:txBody>
      </p:sp>
      <p:sp>
        <p:nvSpPr>
          <p:cNvPr id="4" name="5-Point Star 3"/>
          <p:cNvSpPr/>
          <p:nvPr/>
        </p:nvSpPr>
        <p:spPr>
          <a:xfrm>
            <a:off x="0" y="2382383"/>
            <a:ext cx="4584356" cy="4201297"/>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Social Emotional Learning</a:t>
            </a:r>
          </a:p>
        </p:txBody>
      </p:sp>
      <p:sp>
        <p:nvSpPr>
          <p:cNvPr id="6" name="5-Point Star 5"/>
          <p:cNvSpPr/>
          <p:nvPr/>
        </p:nvSpPr>
        <p:spPr>
          <a:xfrm>
            <a:off x="3345591" y="1600200"/>
            <a:ext cx="5375189" cy="4145692"/>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 Basic Understanding of Behavior (brain biology, function, an trauma)</a:t>
            </a:r>
          </a:p>
        </p:txBody>
      </p:sp>
      <p:sp>
        <p:nvSpPr>
          <p:cNvPr id="7" name="5-Point Star 6"/>
          <p:cNvSpPr/>
          <p:nvPr/>
        </p:nvSpPr>
        <p:spPr>
          <a:xfrm>
            <a:off x="7482015" y="2304535"/>
            <a:ext cx="4611131" cy="450774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Behavior is </a:t>
            </a:r>
            <a:r>
              <a:rPr kumimoji="0" lang="en-US" sz="2800" b="1" i="0" u="none" strike="noStrike" kern="1200" cap="none" spc="0" normalizeH="0" baseline="0" noProof="0" dirty="0" err="1">
                <a:ln>
                  <a:noFill/>
                </a:ln>
                <a:solidFill>
                  <a:prstClr val="white"/>
                </a:solidFill>
                <a:effectLst/>
                <a:uLnTx/>
                <a:uFillTx/>
                <a:latin typeface="Calibri"/>
                <a:ea typeface="+mn-ea"/>
                <a:cs typeface="+mn-cs"/>
              </a:rPr>
              <a:t>Everyones</a:t>
            </a:r>
            <a:r>
              <a:rPr kumimoji="0" lang="en-US" sz="2800" b="1" i="0" u="none" strike="noStrike" kern="1200" cap="none" spc="0" normalizeH="0" baseline="0" noProof="0" dirty="0">
                <a:ln>
                  <a:noFill/>
                </a:ln>
                <a:solidFill>
                  <a:prstClr val="white"/>
                </a:solidFill>
                <a:effectLst/>
                <a:uLnTx/>
                <a:uFillTx/>
                <a:latin typeface="Calibri"/>
                <a:ea typeface="+mn-ea"/>
                <a:cs typeface="+mn-cs"/>
              </a:rPr>
              <a:t> Issue</a:t>
            </a:r>
          </a:p>
        </p:txBody>
      </p:sp>
    </p:spTree>
    <p:extLst>
      <p:ext uri="{BB962C8B-B14F-4D97-AF65-F5344CB8AC3E}">
        <p14:creationId xmlns:p14="http://schemas.microsoft.com/office/powerpoint/2010/main" val="1365213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early childhood social emotional quotes"/>
          <p:cNvSpPr>
            <a:spLocks noChangeAspect="1" noChangeArrowheads="1"/>
          </p:cNvSpPr>
          <p:nvPr/>
        </p:nvSpPr>
        <p:spPr bwMode="auto">
          <a:xfrm>
            <a:off x="63500" y="-136525"/>
            <a:ext cx="14192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319" y="1151237"/>
            <a:ext cx="4520514" cy="4520514"/>
          </a:xfrm>
          <a:prstGeom prst="rect">
            <a:avLst/>
          </a:prstGeom>
        </p:spPr>
      </p:pic>
    </p:spTree>
    <p:extLst>
      <p:ext uri="{BB962C8B-B14F-4D97-AF65-F5344CB8AC3E}">
        <p14:creationId xmlns:p14="http://schemas.microsoft.com/office/powerpoint/2010/main" val="1017433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Answers…discussion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454" y="2452254"/>
            <a:ext cx="5606097" cy="28723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78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r>
              <a:rPr lang="en-US" dirty="0"/>
              <a:t>Amy Kelly M.A.</a:t>
            </a:r>
          </a:p>
          <a:p>
            <a:pPr marL="0" indent="0" algn="ctr">
              <a:buNone/>
            </a:pPr>
            <a:r>
              <a:rPr lang="en-US" dirty="0"/>
              <a:t>Director of TA Center</a:t>
            </a:r>
          </a:p>
          <a:p>
            <a:pPr marL="0" indent="0" algn="ctr">
              <a:buNone/>
            </a:pPr>
            <a:r>
              <a:rPr lang="en-US" dirty="0"/>
              <a:t>304.696.3514</a:t>
            </a:r>
          </a:p>
          <a:p>
            <a:pPr marL="0" indent="0" algn="ctr">
              <a:buNone/>
            </a:pPr>
            <a:r>
              <a:rPr lang="en-US" dirty="0"/>
              <a:t>kelly9@marshall.edu</a:t>
            </a:r>
          </a:p>
        </p:txBody>
      </p:sp>
      <p:sp>
        <p:nvSpPr>
          <p:cNvPr id="4" name="Content Placeholder 3"/>
          <p:cNvSpPr>
            <a:spLocks noGrp="1"/>
          </p:cNvSpPr>
          <p:nvPr>
            <p:ph sz="half" idx="2"/>
          </p:nvPr>
        </p:nvSpPr>
        <p:spPr/>
        <p:txBody>
          <a:bodyPr/>
          <a:lstStyle/>
          <a:p>
            <a:pPr marL="0" indent="0">
              <a:buNone/>
            </a:pPr>
            <a:endParaRPr lang="en-US" dirty="0"/>
          </a:p>
          <a:p>
            <a:pPr marL="0" indent="0" algn="ctr">
              <a:buNone/>
            </a:pPr>
            <a:r>
              <a:rPr lang="en-US" dirty="0"/>
              <a:t>Alicia Ziman</a:t>
            </a:r>
          </a:p>
          <a:p>
            <a:pPr marL="0" indent="0" algn="ctr">
              <a:buNone/>
            </a:pPr>
            <a:r>
              <a:rPr lang="en-US" dirty="0"/>
              <a:t>Regional Behavior Support Specialist – North</a:t>
            </a:r>
          </a:p>
          <a:p>
            <a:pPr marL="0" indent="0" algn="ctr">
              <a:buNone/>
            </a:pPr>
            <a:r>
              <a:rPr lang="en-US" dirty="0"/>
              <a:t>304.641.0473</a:t>
            </a:r>
          </a:p>
          <a:p>
            <a:pPr marL="0" indent="0" algn="ctr">
              <a:buNone/>
            </a:pPr>
            <a:r>
              <a:rPr lang="en-US" dirty="0"/>
              <a:t>holt64@marshall.edu</a:t>
            </a:r>
          </a:p>
        </p:txBody>
      </p:sp>
    </p:spTree>
    <p:extLst>
      <p:ext uri="{BB962C8B-B14F-4D97-AF65-F5344CB8AC3E}">
        <p14:creationId xmlns:p14="http://schemas.microsoft.com/office/powerpoint/2010/main" val="4160490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8789" y="1242218"/>
            <a:ext cx="8373291" cy="48628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Fox,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Lise</a:t>
            </a:r>
            <a:r>
              <a:rPr kumimoji="0" lang="en-US" sz="1400" b="0" i="0" u="none" strike="noStrike" kern="1200" cap="none" spc="0" normalizeH="0" baseline="0" noProof="0" dirty="0">
                <a:ln>
                  <a:noFill/>
                </a:ln>
                <a:solidFill>
                  <a:prstClr val="black"/>
                </a:solidFill>
                <a:effectLst/>
                <a:uLnTx/>
                <a:uFillTx/>
                <a:latin typeface="Calibri"/>
                <a:ea typeface="+mn-ea"/>
                <a:cs typeface="+mn-cs"/>
              </a:rPr>
              <a:t> (2016). University of South Florida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CSEFEL </a:t>
            </a:r>
            <a:r>
              <a:rPr kumimoji="0" lang="en-US" sz="1400" b="0" i="0" u="sng" strike="noStrike" kern="1200" cap="none" spc="0" normalizeH="0" baseline="0" noProof="0" dirty="0">
                <a:ln>
                  <a:noFill/>
                </a:ln>
                <a:solidFill>
                  <a:prstClr val="black"/>
                </a:solidFill>
                <a:effectLst/>
                <a:uLnTx/>
                <a:uFillTx/>
                <a:latin typeface="Calibri"/>
                <a:ea typeface="+mn-ea"/>
                <a:cs typeface="+mn-cs"/>
              </a:rPr>
              <a:t>http:.//csefel.vanderbilt.edu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TACSEI </a:t>
            </a:r>
            <a:r>
              <a:rPr kumimoji="0" lang="en-US" sz="1400" b="0" i="0" u="sng" strike="noStrike" kern="1200" cap="none" spc="0" normalizeH="0" baseline="0" noProof="0" dirty="0">
                <a:ln>
                  <a:noFill/>
                </a:ln>
                <a:solidFill>
                  <a:prstClr val="black"/>
                </a:solidFill>
                <a:effectLst/>
                <a:uLnTx/>
                <a:uFillTx/>
                <a:latin typeface="Calibri"/>
                <a:ea typeface="+mn-ea"/>
                <a:cs typeface="+mn-cs"/>
              </a:rPr>
              <a:t>http://challengingbehavior.fmhi.usf.edu</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Pyramid Model Consortium  </a:t>
            </a:r>
            <a:r>
              <a:rPr kumimoji="0" lang="en-US" sz="1400" b="0" i="0" u="sng" strike="noStrike" kern="1200" cap="none" spc="0" normalizeH="0" baseline="0" noProof="0" dirty="0">
                <a:ln>
                  <a:noFill/>
                </a:ln>
                <a:solidFill>
                  <a:prstClr val="black"/>
                </a:solidFill>
                <a:effectLst/>
                <a:uLnTx/>
                <a:uFillTx/>
                <a:latin typeface="Calibri"/>
                <a:ea typeface="+mn-ea"/>
                <a:cs typeface="+mn-cs"/>
              </a:rPr>
              <a:t>www.pyramidmodel.org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Carter, R.C., Van Norman, R.K., &amp;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Tredwell</a:t>
            </a:r>
            <a:r>
              <a:rPr kumimoji="0" lang="en-US" sz="1400" b="0" i="0" u="none" strike="noStrike" kern="1200" cap="none" spc="0" normalizeH="0" baseline="0" noProof="0" dirty="0">
                <a:ln>
                  <a:noFill/>
                </a:ln>
                <a:solidFill>
                  <a:prstClr val="black"/>
                </a:solidFill>
                <a:effectLst/>
                <a:uLnTx/>
                <a:uFillTx/>
                <a:latin typeface="Calibri"/>
                <a:ea typeface="+mn-ea"/>
                <a:cs typeface="+mn-cs"/>
              </a:rPr>
              <a:t>, C. (2010). Program-wide positive behavior support in preschool: Lessons for getting started. </a:t>
            </a:r>
            <a:r>
              <a:rPr kumimoji="0" lang="en-US" sz="1400" b="0" i="1" u="none" strike="noStrike" kern="1200" cap="none" spc="0" normalizeH="0" baseline="0" noProof="0" dirty="0">
                <a:ln>
                  <a:noFill/>
                </a:ln>
                <a:solidFill>
                  <a:prstClr val="black"/>
                </a:solidFill>
                <a:effectLst/>
                <a:uLnTx/>
                <a:uFillTx/>
                <a:latin typeface="Calibri"/>
                <a:ea typeface="+mn-ea"/>
                <a:cs typeface="+mn-cs"/>
              </a:rPr>
              <a:t>Journal of Early Childhood Education, </a:t>
            </a:r>
            <a:r>
              <a:rPr kumimoji="0" lang="en-US" sz="1400" b="0" i="0" u="none" strike="noStrike" kern="1200" cap="none" spc="0" normalizeH="0" baseline="0" noProof="0" dirty="0">
                <a:ln>
                  <a:noFill/>
                </a:ln>
                <a:solidFill>
                  <a:prstClr val="black"/>
                </a:solidFill>
                <a:effectLst/>
                <a:uLnTx/>
                <a:uFillTx/>
                <a:latin typeface="Calibri"/>
                <a:ea typeface="+mn-ea"/>
                <a:cs typeface="+mn-cs"/>
              </a:rPr>
              <a:t>38: 349-355</a:t>
            </a:r>
            <a:r>
              <a:rPr kumimoji="0" lang="en-US" sz="1400" b="0" i="1" u="none" strike="noStrike" kern="1200" cap="none" spc="0" normalizeH="0" baseline="0" noProof="0" dirty="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Fox, L., Dunlap, G.,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Hemmeter</a:t>
            </a:r>
            <a:r>
              <a:rPr kumimoji="0" lang="en-US" sz="1400" b="0" i="0" u="none" strike="noStrike" kern="1200" cap="none" spc="0" normalizeH="0" baseline="0" noProof="0" dirty="0">
                <a:ln>
                  <a:noFill/>
                </a:ln>
                <a:solidFill>
                  <a:prstClr val="black"/>
                </a:solidFill>
                <a:effectLst/>
                <a:uLnTx/>
                <a:uFillTx/>
                <a:latin typeface="Calibri"/>
                <a:ea typeface="+mn-ea"/>
                <a:cs typeface="+mn-cs"/>
              </a:rPr>
              <a:t>, M.L., Joseph, G.E., &amp; Strain, P.S. (2003). The teaching pyramid: A model for supporting social competence and preventing challenging behavior in young children. </a:t>
            </a:r>
            <a:r>
              <a:rPr kumimoji="0" lang="en-US" sz="1400" b="0" i="1" u="none" strike="noStrike" kern="1200" cap="none" spc="0" normalizeH="0" baseline="0" noProof="0" dirty="0">
                <a:ln>
                  <a:noFill/>
                </a:ln>
                <a:solidFill>
                  <a:prstClr val="black"/>
                </a:solidFill>
                <a:effectLst/>
                <a:uLnTx/>
                <a:uFillTx/>
                <a:latin typeface="Calibri"/>
                <a:ea typeface="+mn-ea"/>
                <a:cs typeface="+mn-cs"/>
              </a:rPr>
              <a:t>Young Children, July 2003</a:t>
            </a:r>
            <a:r>
              <a:rPr kumimoji="0" lang="en-US" sz="1400" b="0" i="0" u="none" strike="noStrike" kern="1200" cap="none" spc="0" normalizeH="0" baseline="0" noProof="0" dirty="0">
                <a:ln>
                  <a:noFill/>
                </a:ln>
                <a:solidFill>
                  <a:prstClr val="black"/>
                </a:solidFill>
                <a:effectLst/>
                <a:uLnTx/>
                <a:uFillTx/>
                <a:latin typeface="Calibri"/>
                <a:ea typeface="+mn-ea"/>
                <a:cs typeface="+mn-cs"/>
              </a:rPr>
              <a:t>, 48-52.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Little, M. (1999). Prevention and early intervention with children in need: Definitions, principles and examples of good practice. </a:t>
            </a:r>
            <a:r>
              <a:rPr kumimoji="0" lang="en-US" sz="1400" b="0" i="1" u="none" strike="noStrike" kern="1200" cap="none" spc="0" normalizeH="0" baseline="0" noProof="0" dirty="0">
                <a:ln>
                  <a:noFill/>
                </a:ln>
                <a:solidFill>
                  <a:prstClr val="black"/>
                </a:solidFill>
                <a:effectLst/>
                <a:uLnTx/>
                <a:uFillTx/>
                <a:latin typeface="Calibri"/>
                <a:ea typeface="+mn-ea"/>
                <a:cs typeface="+mn-cs"/>
              </a:rPr>
              <a:t>Children &amp; Society</a:t>
            </a:r>
            <a:r>
              <a:rPr kumimoji="0" lang="en-US" sz="1400" b="0" i="0" u="none" strike="noStrike" kern="1200" cap="none" spc="0" normalizeH="0" baseline="0" noProof="0" dirty="0">
                <a:ln>
                  <a:noFill/>
                </a:ln>
                <a:solidFill>
                  <a:prstClr val="black"/>
                </a:solidFill>
                <a:effectLst/>
                <a:uLnTx/>
                <a:uFillTx/>
                <a:latin typeface="Calibri"/>
                <a:ea typeface="+mn-ea"/>
                <a:cs typeface="+mn-cs"/>
              </a:rPr>
              <a:t>, 13(4), 304-316.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Walker, H. M., Kavanagh, K., Stiller, B., Golly, A., Severson, H. H., &amp;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Feil</a:t>
            </a:r>
            <a:r>
              <a:rPr kumimoji="0" lang="en-US" sz="1400" b="0" i="0" u="none" strike="noStrike" kern="1200" cap="none" spc="0" normalizeH="0" baseline="0" noProof="0" dirty="0">
                <a:ln>
                  <a:noFill/>
                </a:ln>
                <a:solidFill>
                  <a:prstClr val="black"/>
                </a:solidFill>
                <a:effectLst/>
                <a:uLnTx/>
                <a:uFillTx/>
                <a:latin typeface="Calibri"/>
                <a:ea typeface="+mn-ea"/>
                <a:cs typeface="+mn-cs"/>
              </a:rPr>
              <a:t>, E. G. (1998). First Step to Success: An Early Intervention Approach for Preventing School Anti-social Behavior. </a:t>
            </a:r>
            <a:r>
              <a:rPr kumimoji="0" lang="en-US" sz="1400" b="0" i="1" u="none" strike="noStrike" kern="1200" cap="none" spc="0" normalizeH="0" baseline="0" noProof="0" dirty="0">
                <a:ln>
                  <a:noFill/>
                </a:ln>
                <a:solidFill>
                  <a:prstClr val="black"/>
                </a:solidFill>
                <a:effectLst/>
                <a:uLnTx/>
                <a:uFillTx/>
                <a:latin typeface="Calibri"/>
                <a:ea typeface="+mn-ea"/>
                <a:cs typeface="+mn-cs"/>
              </a:rPr>
              <a:t>Journal of Emotional and Behavioral Disorders, 6</a:t>
            </a:r>
            <a:r>
              <a:rPr kumimoji="0" lang="en-US" sz="1400" b="0" i="0" u="none" strike="noStrike" kern="1200" cap="none" spc="0" normalizeH="0" baseline="0" noProof="0" dirty="0">
                <a:ln>
                  <a:noFill/>
                </a:ln>
                <a:solidFill>
                  <a:prstClr val="black"/>
                </a:solidFill>
                <a:effectLst/>
                <a:uLnTx/>
                <a:uFillTx/>
                <a:latin typeface="Calibri"/>
                <a:ea typeface="+mn-ea"/>
                <a:cs typeface="+mn-cs"/>
              </a:rPr>
              <a:t>(2), 66-80</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 name="TextBox 2"/>
          <p:cNvSpPr txBox="1"/>
          <p:nvPr/>
        </p:nvSpPr>
        <p:spPr>
          <a:xfrm>
            <a:off x="3866607" y="888275"/>
            <a:ext cx="32642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dobe Caslon Pro" panose="0205050205050A020403" pitchFamily="18" charset="0"/>
                <a:ea typeface="+mn-ea"/>
                <a:cs typeface="+mn-cs"/>
              </a:rPr>
              <a:t>References</a:t>
            </a:r>
          </a:p>
        </p:txBody>
      </p:sp>
    </p:spTree>
    <p:extLst>
      <p:ext uri="{BB962C8B-B14F-4D97-AF65-F5344CB8AC3E}">
        <p14:creationId xmlns:p14="http://schemas.microsoft.com/office/powerpoint/2010/main" val="15957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01" y="2486448"/>
            <a:ext cx="2890999" cy="1708076"/>
          </a:xfrm>
          <a:prstGeom prst="rect">
            <a:avLst/>
          </a:prstGeom>
        </p:spPr>
      </p:pic>
      <p:sp>
        <p:nvSpPr>
          <p:cNvPr id="29" name="Oval 28"/>
          <p:cNvSpPr/>
          <p:nvPr/>
        </p:nvSpPr>
        <p:spPr>
          <a:xfrm>
            <a:off x="366493" y="4581953"/>
            <a:ext cx="3467618" cy="167884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2091357" y="883961"/>
            <a:ext cx="3407079" cy="186468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510637" y="1269706"/>
            <a:ext cx="2646947" cy="830997"/>
          </a:xfrm>
          <a:prstGeom prst="rect">
            <a:avLst/>
          </a:prstGeom>
          <a:noFill/>
        </p:spPr>
        <p:txBody>
          <a:bodyPr wrap="square" rtlCol="0">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School-wide </a:t>
            </a:r>
          </a:p>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Positive Behavioral Interventions &amp; Supports</a:t>
            </a:r>
          </a:p>
        </p:txBody>
      </p:sp>
      <p:sp>
        <p:nvSpPr>
          <p:cNvPr id="5" name="Oval 4"/>
          <p:cNvSpPr/>
          <p:nvPr/>
        </p:nvSpPr>
        <p:spPr>
          <a:xfrm>
            <a:off x="5911569" y="883961"/>
            <a:ext cx="3378424" cy="186468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6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TextBox 26"/>
          <p:cNvSpPr txBox="1"/>
          <p:nvPr/>
        </p:nvSpPr>
        <p:spPr>
          <a:xfrm>
            <a:off x="6372939" y="1328450"/>
            <a:ext cx="2455683" cy="830997"/>
          </a:xfrm>
          <a:prstGeom prst="rect">
            <a:avLst/>
          </a:prstGeom>
          <a:noFill/>
        </p:spPr>
        <p:txBody>
          <a:bodyPr wrap="square" rtlCol="0">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Early Childhood</a:t>
            </a:r>
          </a:p>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Positive Behavioral Interventions &amp; Supports</a:t>
            </a:r>
          </a:p>
        </p:txBody>
      </p:sp>
      <p:sp>
        <p:nvSpPr>
          <p:cNvPr id="28" name="TextBox 27"/>
          <p:cNvSpPr txBox="1"/>
          <p:nvPr/>
        </p:nvSpPr>
        <p:spPr>
          <a:xfrm>
            <a:off x="1131685" y="5252098"/>
            <a:ext cx="1937233" cy="338554"/>
          </a:xfrm>
          <a:prstGeom prst="rect">
            <a:avLst/>
          </a:prstGeom>
          <a:noFill/>
        </p:spPr>
        <p:txBody>
          <a:bodyPr wrap="square" rtlCol="0">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Project AWARE</a:t>
            </a:r>
          </a:p>
        </p:txBody>
      </p:sp>
      <p:sp>
        <p:nvSpPr>
          <p:cNvPr id="30" name="Oval 29"/>
          <p:cNvSpPr/>
          <p:nvPr/>
        </p:nvSpPr>
        <p:spPr>
          <a:xfrm>
            <a:off x="8568299" y="4544298"/>
            <a:ext cx="3467618" cy="167884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9074266" y="5252100"/>
            <a:ext cx="2455683" cy="338554"/>
          </a:xfrm>
          <a:prstGeom prst="rect">
            <a:avLst/>
          </a:prstGeom>
          <a:noFill/>
        </p:spPr>
        <p:txBody>
          <a:bodyPr wrap="square" rtlCol="0">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Mental Health First Aid</a:t>
            </a:r>
          </a:p>
        </p:txBody>
      </p:sp>
      <p:sp>
        <p:nvSpPr>
          <p:cNvPr id="32" name="Oval 31"/>
          <p:cNvSpPr/>
          <p:nvPr/>
        </p:nvSpPr>
        <p:spPr>
          <a:xfrm>
            <a:off x="4639132" y="4514807"/>
            <a:ext cx="3467618" cy="17182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6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TextBox 32"/>
          <p:cNvSpPr txBox="1"/>
          <p:nvPr/>
        </p:nvSpPr>
        <p:spPr>
          <a:xfrm>
            <a:off x="5145099" y="5091332"/>
            <a:ext cx="2455683" cy="584775"/>
          </a:xfrm>
          <a:prstGeom prst="rect">
            <a:avLst/>
          </a:prstGeom>
          <a:noFill/>
        </p:spPr>
        <p:txBody>
          <a:bodyPr wrap="square" rtlCol="0">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Regional Behavior Support Specialists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3826" y="2034523"/>
            <a:ext cx="1796562" cy="2155874"/>
          </a:xfrm>
          <a:prstGeom prst="rect">
            <a:avLst/>
          </a:prstGeom>
        </p:spPr>
      </p:pic>
    </p:spTree>
    <p:custDataLst>
      <p:tags r:id="rId1"/>
    </p:custDataLst>
    <p:extLst>
      <p:ext uri="{BB962C8B-B14F-4D97-AF65-F5344CB8AC3E}">
        <p14:creationId xmlns:p14="http://schemas.microsoft.com/office/powerpoint/2010/main" val="407742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School-Wide PBIS</a:t>
            </a:r>
          </a:p>
        </p:txBody>
      </p:sp>
      <p:sp>
        <p:nvSpPr>
          <p:cNvPr id="3" name="Content Placeholder 2"/>
          <p:cNvSpPr>
            <a:spLocks noGrp="1"/>
          </p:cNvSpPr>
          <p:nvPr>
            <p:ph idx="1"/>
          </p:nvPr>
        </p:nvSpPr>
        <p:spPr>
          <a:xfrm>
            <a:off x="609600" y="1582839"/>
            <a:ext cx="10972800" cy="4526280"/>
          </a:xfrm>
        </p:spPr>
        <p:txBody>
          <a:bodyPr>
            <a:noAutofit/>
          </a:bodyPr>
          <a:lstStyle/>
          <a:p>
            <a:r>
              <a:rPr lang="en-US" sz="3200" dirty="0"/>
              <a:t>Amy Kelly</a:t>
            </a:r>
          </a:p>
          <a:p>
            <a:r>
              <a:rPr lang="en-US" sz="3200" dirty="0"/>
              <a:t>Fall Academies </a:t>
            </a:r>
          </a:p>
          <a:p>
            <a:r>
              <a:rPr lang="en-US" sz="3200" dirty="0"/>
              <a:t>Spring Follow-up</a:t>
            </a:r>
          </a:p>
          <a:p>
            <a:r>
              <a:rPr lang="en-US" sz="3200" dirty="0"/>
              <a:t>Technical Assistance </a:t>
            </a:r>
          </a:p>
          <a:p>
            <a:r>
              <a:rPr lang="en-US" sz="3200" dirty="0"/>
              <a:t>To date trained 188 school teams</a:t>
            </a:r>
          </a:p>
          <a:p>
            <a:pPr lvl="1">
              <a:buFont typeface="Wingdings" panose="05000000000000000000" pitchFamily="2" charset="2"/>
              <a:buChar char="Ø"/>
            </a:pPr>
            <a:r>
              <a:rPr lang="en-US" sz="2720" dirty="0"/>
              <a:t>Elementary-96</a:t>
            </a:r>
          </a:p>
          <a:p>
            <a:pPr lvl="1">
              <a:buFont typeface="Wingdings" panose="05000000000000000000" pitchFamily="2" charset="2"/>
              <a:buChar char="Ø"/>
            </a:pPr>
            <a:r>
              <a:rPr lang="en-US" sz="2720" dirty="0"/>
              <a:t>Middle-51</a:t>
            </a:r>
          </a:p>
          <a:p>
            <a:pPr lvl="1">
              <a:buFont typeface="Wingdings" panose="05000000000000000000" pitchFamily="2" charset="2"/>
              <a:buChar char="Ø"/>
            </a:pPr>
            <a:r>
              <a:rPr lang="en-US" sz="2720" dirty="0"/>
              <a:t>High-38</a:t>
            </a:r>
          </a:p>
          <a:p>
            <a:pPr lvl="1">
              <a:buFont typeface="Wingdings" panose="05000000000000000000" pitchFamily="2" charset="2"/>
              <a:buChar char="Ø"/>
            </a:pPr>
            <a:r>
              <a:rPr lang="en-US" sz="2720" dirty="0"/>
              <a:t>ALC-3</a:t>
            </a:r>
          </a:p>
          <a:p>
            <a:pPr marL="0" indent="0">
              <a:buNone/>
            </a:pPr>
            <a:endParaRPr lang="en-US" sz="3200" dirty="0"/>
          </a:p>
        </p:txBody>
      </p:sp>
      <p:pic>
        <p:nvPicPr>
          <p:cNvPr id="4" name="Picture 2" descr="PBIS-logo f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369" y="2179267"/>
            <a:ext cx="2982323" cy="30121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608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98" y="578735"/>
            <a:ext cx="10972800" cy="1143000"/>
          </a:xfrm>
        </p:spPr>
        <p:txBody>
          <a:bodyPr/>
          <a:lstStyle/>
          <a:p>
            <a:r>
              <a:rPr lang="en-US" dirty="0"/>
              <a:t>Early Childhood PBIS</a:t>
            </a:r>
          </a:p>
        </p:txBody>
      </p:sp>
      <p:sp>
        <p:nvSpPr>
          <p:cNvPr id="3" name="Content Placeholder 2"/>
          <p:cNvSpPr>
            <a:spLocks noGrp="1"/>
          </p:cNvSpPr>
          <p:nvPr>
            <p:ph idx="1"/>
          </p:nvPr>
        </p:nvSpPr>
        <p:spPr>
          <a:xfrm>
            <a:off x="609600" y="1721735"/>
            <a:ext cx="10972800" cy="4526280"/>
          </a:xfrm>
        </p:spPr>
        <p:txBody>
          <a:bodyPr>
            <a:normAutofit/>
          </a:bodyPr>
          <a:lstStyle/>
          <a:p>
            <a:r>
              <a:rPr lang="en-US" sz="3200" dirty="0"/>
              <a:t>Dr. Amy Carlson</a:t>
            </a:r>
          </a:p>
          <a:p>
            <a:r>
              <a:rPr lang="en-US" sz="3200" dirty="0"/>
              <a:t>Fall Academies</a:t>
            </a:r>
          </a:p>
          <a:p>
            <a:r>
              <a:rPr lang="en-US" sz="3200" dirty="0"/>
              <a:t>Spring Follow-up</a:t>
            </a:r>
          </a:p>
          <a:p>
            <a:r>
              <a:rPr lang="en-US" sz="3200" dirty="0"/>
              <a:t>Technical Assistance</a:t>
            </a:r>
          </a:p>
          <a:p>
            <a:r>
              <a:rPr lang="en-US" sz="3200" dirty="0"/>
              <a:t>To date trained 398 Professionals</a:t>
            </a:r>
          </a:p>
          <a:p>
            <a:pPr lvl="1">
              <a:buFont typeface="Wingdings" panose="05000000000000000000" pitchFamily="2" charset="2"/>
              <a:buChar char="Ø"/>
            </a:pPr>
            <a:r>
              <a:rPr lang="en-US" sz="3200" dirty="0"/>
              <a:t>Classrooms-158</a:t>
            </a:r>
          </a:p>
          <a:p>
            <a:pPr lvl="1">
              <a:buFont typeface="Wingdings" panose="05000000000000000000" pitchFamily="2" charset="2"/>
              <a:buChar char="Ø"/>
            </a:pPr>
            <a:r>
              <a:rPr lang="en-US" sz="3200" dirty="0"/>
              <a:t>Schools &amp; Early Childhood Centers-120</a:t>
            </a:r>
          </a:p>
          <a:p>
            <a:endParaRPr lang="en-US" sz="3200" dirty="0"/>
          </a:p>
        </p:txBody>
      </p:sp>
      <p:pic>
        <p:nvPicPr>
          <p:cNvPr id="5" name="Picture 4" descr="wvecpbis_logo_july_2016_page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0731" y="1846257"/>
            <a:ext cx="2647099" cy="26470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907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94" y="364603"/>
            <a:ext cx="10972800" cy="1143000"/>
          </a:xfrm>
        </p:spPr>
        <p:txBody>
          <a:bodyPr/>
          <a:lstStyle/>
          <a:p>
            <a:r>
              <a:rPr lang="en-US" dirty="0"/>
              <a:t>Mental Health First Aid</a:t>
            </a:r>
          </a:p>
        </p:txBody>
      </p:sp>
      <p:sp>
        <p:nvSpPr>
          <p:cNvPr id="3" name="Content Placeholder 2"/>
          <p:cNvSpPr>
            <a:spLocks noGrp="1"/>
          </p:cNvSpPr>
          <p:nvPr>
            <p:ph idx="1"/>
          </p:nvPr>
        </p:nvSpPr>
        <p:spPr>
          <a:xfrm>
            <a:off x="370390" y="1629137"/>
            <a:ext cx="11138704" cy="4817962"/>
          </a:xfrm>
        </p:spPr>
        <p:txBody>
          <a:bodyPr>
            <a:normAutofit fontScale="77500" lnSpcReduction="20000"/>
          </a:bodyPr>
          <a:lstStyle/>
          <a:p>
            <a:r>
              <a:rPr lang="en-US" sz="3600" dirty="0"/>
              <a:t>Dianna Bailey-Miller</a:t>
            </a:r>
          </a:p>
          <a:p>
            <a:r>
              <a:rPr lang="en-US" sz="3600" dirty="0"/>
              <a:t>State-wide Trainings &amp; Instructor Course</a:t>
            </a:r>
          </a:p>
          <a:p>
            <a:r>
              <a:rPr lang="en-US" sz="3600" dirty="0"/>
              <a:t>Topics Covered</a:t>
            </a:r>
          </a:p>
          <a:p>
            <a:pPr lvl="1" fontAlgn="base">
              <a:buFont typeface="Wingdings" panose="05000000000000000000" pitchFamily="2" charset="2"/>
              <a:buChar char="Ø"/>
            </a:pPr>
            <a:r>
              <a:rPr lang="en-US" sz="3600" dirty="0"/>
              <a:t>Depression and mood disorders</a:t>
            </a:r>
          </a:p>
          <a:p>
            <a:pPr lvl="1" fontAlgn="base">
              <a:buFont typeface="Wingdings" panose="05000000000000000000" pitchFamily="2" charset="2"/>
              <a:buChar char="Ø"/>
            </a:pPr>
            <a:r>
              <a:rPr lang="en-US" sz="3600" dirty="0"/>
              <a:t>Anxiety disorders</a:t>
            </a:r>
          </a:p>
          <a:p>
            <a:pPr lvl="1" fontAlgn="base">
              <a:buFont typeface="Wingdings" panose="05000000000000000000" pitchFamily="2" charset="2"/>
              <a:buChar char="Ø"/>
            </a:pPr>
            <a:r>
              <a:rPr lang="en-US" sz="3600" dirty="0"/>
              <a:t>Trauma</a:t>
            </a:r>
          </a:p>
          <a:p>
            <a:pPr lvl="1" fontAlgn="base">
              <a:buFont typeface="Wingdings" panose="05000000000000000000" pitchFamily="2" charset="2"/>
              <a:buChar char="Ø"/>
            </a:pPr>
            <a:r>
              <a:rPr lang="en-US" sz="3600" dirty="0"/>
              <a:t>Psychosis</a:t>
            </a:r>
          </a:p>
          <a:p>
            <a:pPr lvl="1" fontAlgn="base">
              <a:buFont typeface="Wingdings" panose="05000000000000000000" pitchFamily="2" charset="2"/>
              <a:buChar char="Ø"/>
            </a:pPr>
            <a:r>
              <a:rPr lang="en-US" sz="3600" dirty="0"/>
              <a:t>Substance Use disorders</a:t>
            </a:r>
          </a:p>
          <a:p>
            <a:r>
              <a:rPr lang="en-US" sz="3600" dirty="0"/>
              <a:t>Technical Assistance </a:t>
            </a:r>
          </a:p>
          <a:p>
            <a:r>
              <a:rPr lang="en-US" sz="3600" dirty="0"/>
              <a:t>There have been over 6,000 people trained since 2014 as a result of this project in WV</a:t>
            </a:r>
          </a:p>
          <a:p>
            <a:endParaRPr lang="en-US" dirty="0"/>
          </a:p>
          <a:p>
            <a:endParaRPr lang="en-US" dirty="0"/>
          </a:p>
        </p:txBody>
      </p:sp>
      <p:pic>
        <p:nvPicPr>
          <p:cNvPr id="4" name="Picture 2" descr="Mental Health First Ai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3946" y="2051378"/>
            <a:ext cx="1461786" cy="22698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4317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THENA.CUSTOMXMLID" val="{D95D56EA-5837-4A7E-88CA-6F9EE445E361}"/>
  <p:tag name="ATHENA.CUSTOMXMLCONTENT" val="&lt;?xml version=&quot;1.0&quot;?&gt;&lt;athena xmlns=&quot;http://schemas.microsoft.com/edu/athena&quot; version=&quot;0.1.3517.0&quot;&gt;&lt;timings duration=&quot;34108&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25E0B199-433E-456D-A6E6-EF07079B0DD7}"/>
  <p:tag name="ATHENA.CUSTOMXMLCONTENT" val="&lt;?xml version=&quot;1.0&quot;?&gt;&lt;athena xmlns=&quot;http://schemas.microsoft.com/edu/athena&quot; version=&quot;0.1.3517.0&quot;&gt;&lt;timings duration=&quot;46777&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FB61F304-C2E5-4B00-BB38-B0F10F31F370}"/>
  <p:tag name="ATHENA.CUSTOMXMLCONTENT" val="&lt;?xml version=&quot;1.0&quot;?&gt;&lt;athena xmlns=&quot;http://schemas.microsoft.com/edu/athena&quot; version=&quot;0.1.3517.0&quot;&gt;&lt;timings duration=&quot;15864&quot;/&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6FEA4EF7-97EB-44C3-924D-1744D7A8D3CA}"/>
  <p:tag name="ATHENA.CUSTOMXMLCONTENT" val="&lt;?xml version=&quot;1.0&quot;?&gt;&lt;athena xmlns=&quot;http://schemas.microsoft.com/edu/athena&quot; version=&quot;0.1.3517.0&quot;&gt;&lt;timings duration=&quot;22521&quot;/&gt;&lt;/athena&gt;"/>
</p:tagLst>
</file>

<file path=ppt/tags/tag13.xml><?xml version="1.0" encoding="utf-8"?>
<p:tagLst xmlns:a="http://schemas.openxmlformats.org/drawingml/2006/main" xmlns:r="http://schemas.openxmlformats.org/officeDocument/2006/relationships" xmlns:p="http://schemas.openxmlformats.org/presentationml/2006/main">
  <p:tag name="ATHENA.CUSTOMXMLID" val="{B3C4317C-849E-4511-9083-58F9D4666285}"/>
  <p:tag name="ATHENA.CUSTOMXMLCONTENT" val="&lt;?xml version=&quot;1.0&quot;?&gt;&lt;athena xmlns=&quot;http://schemas.microsoft.com/edu/athena&quot; version=&quot;0.1.3517.0&quot;&gt;&lt;timings duration=&quot;57096&quot;/&gt;&lt;/athena&gt;"/>
</p:tagLst>
</file>

<file path=ppt/tags/tag14.xml><?xml version="1.0" encoding="utf-8"?>
<p:tagLst xmlns:a="http://schemas.openxmlformats.org/drawingml/2006/main" xmlns:r="http://schemas.openxmlformats.org/officeDocument/2006/relationships" xmlns:p="http://schemas.openxmlformats.org/presentationml/2006/main">
  <p:tag name="ATHENA.CUSTOMXMLID" val="{B01A514A-FE24-4971-9198-91154823F148}"/>
  <p:tag name="ATHENA.CUSTOMXMLCONTENT" val="&lt;?xml version=&quot;1.0&quot;?&gt;&lt;athena xmlns=&quot;http://schemas.microsoft.com/edu/athena&quot; version=&quot;0.1.3517.0&quot;&gt;&lt;timings duration=&quot;102603&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372992C1-9118-44D7-BBD0-0E0FE19C15AC}"/>
  <p:tag name="ATHENA.CUSTOMXMLCONTENT" val="&lt;?xml version=&quot;1.0&quot;?&gt;&lt;athena xmlns=&quot;http://schemas.microsoft.com/edu/athena&quot; version=&quot;0.1.3517.0&quot;&gt;&lt;timings duration=&quot;121238&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9A3D9DCE-E464-4D0B-9B1E-51B6754F942C}"/>
  <p:tag name="ATHENA.CUSTOMXMLCONTENT" val="&lt;?xml version=&quot;1.0&quot;?&gt;&lt;athena xmlns=&quot;http://schemas.microsoft.com/edu/athena&quot; version=&quot;0.1.3517.0&quot;&gt;&lt;timings duration=&quot;116213&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FEA3C756-EFCC-41EA-A520-DD2357EC7A4F}"/>
  <p:tag name="ATHENA.CUSTOMXMLCONTENT" val="&lt;?xml version=&quot;1.0&quot;?&gt;&lt;athena xmlns=&quot;http://schemas.microsoft.com/edu/athena&quot; version=&quot;0.1.3517.0&quot;&gt;&lt;timings duration=&quot;86622&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5F15A0DE-FF7A-4D81-81E3-7A5214CE4F87}"/>
  <p:tag name="ATHENA.CUSTOMXMLCONTENT" val="&lt;?xml version=&quot;1.0&quot;?&gt;&lt;athena xmlns=&quot;http://schemas.microsoft.com/edu/athena&quot; version=&quot;0.1.3517.0&quot;&gt;&lt;timings duration=&quot;134133&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B66544E3-5224-4BBA-9D4C-759DD091C93A}"/>
  <p:tag name="ATHENA.CUSTOMXMLCONTENT" val="&lt;?xml version=&quot;1.0&quot;?&gt;&lt;athena xmlns=&quot;http://schemas.microsoft.com/edu/athena&quot; version=&quot;0.1.3517.0&quot;&gt;&lt;timings duration=&quot;42944&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8DBF4549-BAFA-4960-988E-43E1A7AB14A5}"/>
  <p:tag name="ATHENA.CUSTOMXMLCONTENT" val="&lt;?xml version=&quot;1.0&quot;?&gt;&lt;athena xmlns=&quot;http://schemas.microsoft.com/edu/athena&quot; version=&quot;0.1.3517.0&quot;&gt;&lt;timings duration=&quot;89250&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27E5D32E-2166-4FC2-AFE4-5D39D2A746AD}"/>
  <p:tag name="ATHENA.CUSTOMXMLCONTENT" val="&lt;?xml version=&quot;1.0&quot;?&gt;&lt;athena xmlns=&quot;http://schemas.microsoft.com/edu/athena&quot; version=&quot;0.1.3517.0&quot;&gt;&lt;timings duration=&quot;50540&quot;/&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D7B5D86C-F9D4-40D1-ACAB-5471E6583F92}"/>
  <p:tag name="ATHENA.CUSTOMXMLCONTENT" val="&lt;?xml version=&quot;1.0&quot;?&gt;&lt;athena xmlns=&quot;http://schemas.microsoft.com/edu/athena&quot; version=&quot;0.1.3517.0&quot;&gt;&lt;timings duration=&quot;37791&quot;/&gt;&lt;/athena&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1610ThemeSG10[1].potx [Read-Only]" id="{29804FC0-0695-48A6-BC3C-0EBC0D2D2A31}" vid="{F841C910-DF28-4AB1-8D78-ECF4B1DD34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2381</Words>
  <Application>Microsoft Macintosh PowerPoint</Application>
  <PresentationFormat>Widescreen</PresentationFormat>
  <Paragraphs>377</Paragraphs>
  <Slides>57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Adobe Caslon Pro</vt:lpstr>
      <vt:lpstr>Adobe Song Std L</vt:lpstr>
      <vt:lpstr>Arial</vt:lpstr>
      <vt:lpstr>Calibri</vt:lpstr>
      <vt:lpstr>Times New Roman</vt:lpstr>
      <vt:lpstr>Wingdings</vt:lpstr>
      <vt:lpstr>Custom Design</vt:lpstr>
      <vt:lpstr>PowerPoint Presentation</vt:lpstr>
      <vt:lpstr>Collaboration</vt:lpstr>
      <vt:lpstr>RECLAIM WV</vt:lpstr>
      <vt:lpstr>Why a Behavior/Mental Health Technical Assistance Center</vt:lpstr>
      <vt:lpstr>But, How? </vt:lpstr>
      <vt:lpstr>PowerPoint Presentation</vt:lpstr>
      <vt:lpstr>School-Wide PBIS</vt:lpstr>
      <vt:lpstr>Early Childhood PBIS</vt:lpstr>
      <vt:lpstr>Mental Health First Aid</vt:lpstr>
      <vt:lpstr>Regional Behavioral Support Specialists</vt:lpstr>
      <vt:lpstr>PowerPoint Presentation</vt:lpstr>
      <vt:lpstr>Face to Face  </vt:lpstr>
      <vt:lpstr>Book Study/ Professional Learning Communities Extension Activities</vt:lpstr>
      <vt:lpstr>Webinars</vt:lpstr>
      <vt:lpstr>Other</vt:lpstr>
      <vt:lpstr>Next Steps</vt:lpstr>
      <vt:lpstr>Upcoming Events and Projects</vt:lpstr>
      <vt:lpstr>ECPBIS</vt:lpstr>
      <vt:lpstr>What is ECPBIS, or,  The Pyramid Model?</vt:lpstr>
      <vt:lpstr>Let’s Reframe Our Knowledge: </vt:lpstr>
      <vt:lpstr>Purpose of ECPBIS…</vt:lpstr>
      <vt:lpstr>Let’s Think of Behavior as a Core Subject </vt:lpstr>
      <vt:lpstr>Why ECPBIS?</vt:lpstr>
      <vt:lpstr>ECPBIS</vt:lpstr>
      <vt:lpstr>Goal of the Pyramid Model  To Promote Children’s Success By:</vt:lpstr>
      <vt:lpstr> </vt:lpstr>
      <vt:lpstr>Basic Assumptions</vt:lpstr>
      <vt:lpstr>THE PYRAMID MODEL (center on the social and emotional foundations for early learning &amp; Technical Assistance center on social emotional interventions for young children)</vt:lpstr>
      <vt:lpstr>Effective workforce </vt:lpstr>
      <vt:lpstr>Tier 1 Universal or Primary prevention</vt:lpstr>
      <vt:lpstr>ECPBIS Tier One – Leveling the Ground</vt:lpstr>
      <vt:lpstr>Nurturing and Responsive Relationships</vt:lpstr>
      <vt:lpstr>High Quality Supportive Environments  “Promote social and emotional development”</vt:lpstr>
      <vt:lpstr>TIER 2 Secondary prevention </vt:lpstr>
      <vt:lpstr>Key Social Emotional Skills</vt:lpstr>
      <vt:lpstr>Tier 3 Tertiary Intervention </vt:lpstr>
      <vt:lpstr>ECPBIS – Tier 2 and Tier 3</vt:lpstr>
      <vt:lpstr>PowerPoint Presentation</vt:lpstr>
      <vt:lpstr>Looking at our Own Behavior</vt:lpstr>
      <vt:lpstr>It Starts with Us</vt:lpstr>
      <vt:lpstr>Major Messages</vt:lpstr>
      <vt:lpstr>A Note on School Wide PBIS</vt:lpstr>
      <vt:lpstr>PowerPoint Presentation</vt:lpstr>
      <vt:lpstr>PowerPoint Presentation</vt:lpstr>
      <vt:lpstr>Tier 1 Core Features – What Do You Get From Tier 1</vt:lpstr>
      <vt:lpstr>Tier 2 Core Features – What Do You Get From Tier 2 and 3?</vt:lpstr>
      <vt:lpstr>Why Does This Matter to You?</vt:lpstr>
      <vt:lpstr>Our Worlds are Inextricably Intertwined</vt:lpstr>
      <vt:lpstr>Learning happens best when…</vt:lpstr>
      <vt:lpstr>Specific ELS Examples</vt:lpstr>
      <vt:lpstr>Literacy Rich Framework</vt:lpstr>
      <vt:lpstr>Turning “Can nots” into “Cans”</vt:lpstr>
      <vt:lpstr>What Do New Teachers Need to Know?</vt:lpstr>
      <vt:lpstr>PowerPoint Presentation</vt:lpstr>
      <vt:lpstr>Questions… Answers…discussion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Brumfield, Tarabeth</dc:creator>
  <cp:lastModifiedBy>Brumfield, Tarabeth</cp:lastModifiedBy>
  <cp:revision>1</cp:revision>
  <dcterms:created xsi:type="dcterms:W3CDTF">2019-04-30T12:24:45Z</dcterms:created>
  <dcterms:modified xsi:type="dcterms:W3CDTF">2019-04-30T12:25:19Z</dcterms:modified>
</cp:coreProperties>
</file>