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 id="2147483943" r:id="rId5"/>
  </p:sldMasterIdLst>
  <p:notesMasterIdLst>
    <p:notesMasterId r:id="rId46"/>
  </p:notesMasterIdLst>
  <p:handoutMasterIdLst>
    <p:handoutMasterId r:id="rId47"/>
  </p:handoutMasterIdLst>
  <p:sldIdLst>
    <p:sldId id="256" r:id="rId6"/>
    <p:sldId id="260" r:id="rId7"/>
    <p:sldId id="261" r:id="rId8"/>
    <p:sldId id="262" r:id="rId9"/>
    <p:sldId id="33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45" r:id="rId24"/>
    <p:sldId id="346" r:id="rId25"/>
    <p:sldId id="282" r:id="rId26"/>
    <p:sldId id="284" r:id="rId27"/>
    <p:sldId id="289" r:id="rId28"/>
    <p:sldId id="294" r:id="rId29"/>
    <p:sldId id="359" r:id="rId30"/>
    <p:sldId id="360" r:id="rId31"/>
    <p:sldId id="309" r:id="rId32"/>
    <p:sldId id="311" r:id="rId33"/>
    <p:sldId id="312" r:id="rId34"/>
    <p:sldId id="313" r:id="rId35"/>
    <p:sldId id="317" r:id="rId36"/>
    <p:sldId id="358" r:id="rId37"/>
    <p:sldId id="318" r:id="rId38"/>
    <p:sldId id="326" r:id="rId39"/>
    <p:sldId id="344" r:id="rId40"/>
    <p:sldId id="353" r:id="rId41"/>
    <p:sldId id="354" r:id="rId42"/>
    <p:sldId id="351" r:id="rId43"/>
    <p:sldId id="330" r:id="rId44"/>
    <p:sldId id="34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543"/>
  </p:normalViewPr>
  <p:slideViewPr>
    <p:cSldViewPr snapToGrid="0">
      <p:cViewPr varScale="1">
        <p:scale>
          <a:sx n="81" d="100"/>
          <a:sy n="81" d="100"/>
        </p:scale>
        <p:origin x="1949"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latin typeface="Lucida Sans" panose="020B0602030504020204" pitchFamily="34" charset="0"/>
              </a:rPr>
              <a:t>Measure of Comprehension</a:t>
            </a:r>
          </a:p>
        </c:rich>
      </c:tx>
      <c:overlay val="0"/>
      <c:spPr>
        <a:noFill/>
        <a:ln>
          <a:noFill/>
        </a:ln>
        <a:effectLst/>
      </c:spPr>
    </c:title>
    <c:autoTitleDeleted val="0"/>
    <c:plotArea>
      <c:layout>
        <c:manualLayout>
          <c:layoutTarget val="inner"/>
          <c:xMode val="edge"/>
          <c:yMode val="edge"/>
          <c:x val="0.17285896531656"/>
          <c:y val="0.14225177538426401"/>
          <c:w val="0.81110070492289799"/>
          <c:h val="0.57770363152766402"/>
        </c:manualLayout>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B676-4657-B6FB-D0B3AE1BA0DB}"/>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B676-4657-B6FB-D0B3AE1BA0DB}"/>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B676-4657-B6FB-D0B3AE1BA0DB}"/>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0.86250000000000004</c:v>
                </c:pt>
                <c:pt idx="1">
                  <c:v>0.80833333333333302</c:v>
                </c:pt>
                <c:pt idx="2">
                  <c:v>0.52916666666666701</c:v>
                </c:pt>
                <c:pt idx="3">
                  <c:v>0.42916666666666697</c:v>
                </c:pt>
              </c:numCache>
            </c:numRef>
          </c:val>
          <c:extLst>
            <c:ext xmlns:c16="http://schemas.microsoft.com/office/drawing/2014/chart" uri="{C3380CC4-5D6E-409C-BE32-E72D297353CC}">
              <c16:uniqueId val="{00000006-B676-4657-B6FB-D0B3AE1BA0DB}"/>
            </c:ext>
          </c:extLst>
        </c:ser>
        <c:dLbls>
          <c:showLegendKey val="0"/>
          <c:showVal val="0"/>
          <c:showCatName val="0"/>
          <c:showSerName val="0"/>
          <c:showPercent val="0"/>
          <c:showBubbleSize val="0"/>
        </c:dLbls>
        <c:gapWidth val="219"/>
        <c:overlap val="-27"/>
        <c:axId val="2124118720"/>
        <c:axId val="2124204848"/>
      </c:barChart>
      <c:catAx>
        <c:axId val="21241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124204848"/>
        <c:crosses val="autoZero"/>
        <c:auto val="1"/>
        <c:lblAlgn val="ctr"/>
        <c:lblOffset val="100"/>
        <c:noMultiLvlLbl val="0"/>
      </c:catAx>
      <c:valAx>
        <c:axId val="212420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1241187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AF150-E8CB-4DF3-A8C4-D75B65246295}" type="datetimeFigureOut">
              <a:rPr lang="en-US" smtClean="0"/>
              <a:t>4/16/2018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8C192-A276-4C13-824E-98F90DF33FA4}" type="slidenum">
              <a:rPr lang="en-US" smtClean="0"/>
              <a:t>‹#›</a:t>
            </a:fld>
            <a:endParaRPr lang="en-US"/>
          </a:p>
        </p:txBody>
      </p:sp>
    </p:spTree>
    <p:extLst>
      <p:ext uri="{BB962C8B-B14F-4D97-AF65-F5344CB8AC3E}">
        <p14:creationId xmlns:p14="http://schemas.microsoft.com/office/powerpoint/2010/main" val="13010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96C4-8DBA-D64B-A366-005403DFEF66}"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CBD8-3E57-5D40-8A7E-C93C88E11B8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Christy</a:t>
            </a:r>
          </a:p>
        </p:txBody>
      </p:sp>
      <p:sp>
        <p:nvSpPr>
          <p:cNvPr id="4" name="Slide Number Placeholder 3"/>
          <p:cNvSpPr>
            <a:spLocks noGrp="1"/>
          </p:cNvSpPr>
          <p:nvPr>
            <p:ph type="sldNum" sz="quarter" idx="10"/>
          </p:nvPr>
        </p:nvSpPr>
        <p:spPr/>
        <p:txBody>
          <a:bodyPr/>
          <a:lstStyle/>
          <a:p>
            <a:fld id="{0ACFCBD8-3E57-5D40-8A7E-C93C88E11B89}" type="slidenum">
              <a:rPr lang="en-US" smtClean="0"/>
              <a:t>1</a:t>
            </a:fld>
            <a:endParaRPr lang="en-US"/>
          </a:p>
        </p:txBody>
      </p:sp>
    </p:spTree>
    <p:extLst>
      <p:ext uri="{BB962C8B-B14F-4D97-AF65-F5344CB8AC3E}">
        <p14:creationId xmlns:p14="http://schemas.microsoft.com/office/powerpoint/2010/main" val="26387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Read slide</a:t>
            </a:r>
          </a:p>
        </p:txBody>
      </p:sp>
      <p:sp>
        <p:nvSpPr>
          <p:cNvPr id="4" name="Slide Number Placeholder 3"/>
          <p:cNvSpPr>
            <a:spLocks noGrp="1"/>
          </p:cNvSpPr>
          <p:nvPr>
            <p:ph type="sldNum" sz="quarter" idx="10"/>
          </p:nvPr>
        </p:nvSpPr>
        <p:spPr/>
        <p:txBody>
          <a:bodyPr/>
          <a:lstStyle/>
          <a:p>
            <a:fld id="{CB92E288-0D9A-42D5-9361-C908F019CCF0}" type="slidenum">
              <a:rPr lang="en-US" smtClean="0"/>
              <a:t>10</a:t>
            </a:fld>
            <a:endParaRPr lang="en-US"/>
          </a:p>
        </p:txBody>
      </p:sp>
    </p:spTree>
    <p:extLst>
      <p:ext uri="{BB962C8B-B14F-4D97-AF65-F5344CB8AC3E}">
        <p14:creationId xmlns:p14="http://schemas.microsoft.com/office/powerpoint/2010/main" val="68601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At this point feel free to reveal the source of both passages</a:t>
            </a:r>
            <a:r>
              <a:rPr lang="en-US" baseline="0"/>
              <a:t> to the audience (many will recognize Charlotte’s Web).  Point out that the passages were from PAGE 1, that is this is where we are constructing a mental model of the situation that will help us make sense of everything that’s to come. If we are lost after page 1, it starts to feel hopeless going forward.</a:t>
            </a:r>
          </a:p>
          <a:p>
            <a:endParaRPr lang="en-US" baseline="0"/>
          </a:p>
          <a:p>
            <a:r>
              <a:rPr lang="en-US" baseline="0"/>
              <a:t>Ask the questions on the slide and give time for discussion and/or share out.  Everyone should recognize that the first question was much harder and that this had something to do with the text, not just the questions being asked.  Some may already be hypothesizing that vocabulary or knowledge have a lot to do with why we couldn’t answer the first question.  You don’t need to confirm or point this out to them yet. It becomes clear soon.</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11</a:t>
            </a:fld>
            <a:endParaRPr lang="en-US"/>
          </a:p>
        </p:txBody>
      </p:sp>
    </p:spTree>
    <p:extLst>
      <p:ext uri="{BB962C8B-B14F-4D97-AF65-F5344CB8AC3E}">
        <p14:creationId xmlns:p14="http://schemas.microsoft.com/office/powerpoint/2010/main" val="126319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a:t>Tracy</a:t>
            </a:r>
          </a:p>
          <a:p>
            <a:endParaRPr lang="en-US" baseline="0"/>
          </a:p>
          <a:p>
            <a:r>
              <a:rPr lang="en-US" baseline="0"/>
              <a:t>Today our task is to challenge these “Typical” or Go-To answers. </a:t>
            </a:r>
          </a:p>
          <a:p>
            <a:endParaRPr lang="en-US" baseline="0"/>
          </a:p>
          <a:p>
            <a:r>
              <a:rPr lang="en-US" baseline="0"/>
              <a:t>This slide can use more or less explanation based on the audience.  Tell them that we are going to look at some research and illustrations to explore this question more thoroughly, but that it’s worth starting with some common sense.</a:t>
            </a:r>
          </a:p>
          <a:p>
            <a:pPr marL="0" indent="0">
              <a:buNone/>
            </a:pPr>
            <a:endParaRPr lang="en-US" baseline="0"/>
          </a:p>
          <a:p>
            <a:pPr marL="0" indent="0">
              <a:buNone/>
            </a:pPr>
            <a:r>
              <a:rPr lang="en-US" b="1" baseline="0"/>
              <a:t>Lack of critical thinking</a:t>
            </a:r>
            <a:r>
              <a:rPr lang="en-US" b="0" baseline="0"/>
              <a:t> is not likely to be the issue for at least two reasons:</a:t>
            </a:r>
            <a:endParaRPr lang="en-US" b="1" baseline="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a:t>Third grade reading tests don’t do a terribly good job of testing critical thinking.  Mostly they seem to be tests of simple recall or comprehension, yet they are still predicting a wide variety of future outcomes.</a:t>
            </a:r>
          </a:p>
          <a:p>
            <a:pPr marL="228600" indent="-228600">
              <a:buAutoNum type="arabicParenR"/>
            </a:pPr>
            <a:r>
              <a:rPr lang="en-US" baseline="0"/>
              <a:t>Students seem to be able to think critically about a wide variety of topics that interest them. They routinely make inferences, analyze, draw connections and synthesize when talking about their sports, their arts, their social lives.  For example, how quickly are students able to infer your moods or predict your behavior based on subtle clues from just a look on your face.  But as soon as you put a piece of paper with text in front of them they seem to suddenly lose their ability to think critically.</a:t>
            </a:r>
          </a:p>
          <a:p>
            <a:endParaRPr lang="en-US" baseline="0"/>
          </a:p>
          <a:p>
            <a:r>
              <a:rPr lang="en-US" b="1" baseline="0"/>
              <a:t>Failure to know or use comprehension strategies</a:t>
            </a:r>
            <a:r>
              <a:rPr lang="en-US" b="0" baseline="0"/>
              <a:t> also doesn’t seem like the likely cause.</a:t>
            </a:r>
          </a:p>
          <a:p>
            <a:pPr marL="228600" indent="-228600">
              <a:buAutoNum type="arabicParenR"/>
            </a:pPr>
            <a:r>
              <a:rPr lang="en-US" b="0" baseline="0"/>
              <a:t>Comprehension strategies are a lot like critical thinking i.e. making inferences, asking questions, predicting.  Again students seem to do these things a lot, just not about material in print.</a:t>
            </a:r>
          </a:p>
          <a:p>
            <a:pPr marL="228600" indent="-228600">
              <a:buAutoNum type="arabicParenR"/>
            </a:pPr>
            <a:r>
              <a:rPr lang="en-US" b="0" baseline="0"/>
              <a:t>We have spent at least a decade or more heavily focusing our instruction on comprehension strategies. In fact it’s one of the dominant focus points of American educational practice across the country. And yet it seems not to have had much impact on this problem at all.  If comprehension strategies were the problem, our efforts would likely have improved the problem, but so far they haven’t, as evidenced by studies a decade or more apart showing very similar results.</a:t>
            </a:r>
          </a:p>
          <a:p>
            <a:pPr marL="228600" indent="-228600">
              <a:buAutoNum type="arabicParenR"/>
            </a:pPr>
            <a:endParaRPr lang="en-US" b="0" baseline="0"/>
          </a:p>
          <a:p>
            <a:pPr marL="0" indent="0">
              <a:buNone/>
            </a:pPr>
            <a:r>
              <a:rPr lang="en-US" b="1" baseline="0"/>
              <a:t>Failure to master the standards </a:t>
            </a:r>
            <a:r>
              <a:rPr lang="en-US" b="0" baseline="0"/>
              <a:t>is probably not the issue either.  </a:t>
            </a:r>
          </a:p>
          <a:p>
            <a:pPr marL="228600" indent="-228600">
              <a:buAutoNum type="arabicParenR"/>
            </a:pPr>
            <a:r>
              <a:rPr lang="en-US" b="0" baseline="0"/>
              <a:t>Once again the standards are similar to comprehension strategies are similar to critical thinking.</a:t>
            </a:r>
          </a:p>
          <a:p>
            <a:pPr marL="228600" indent="-228600">
              <a:buAutoNum type="arabicParenR"/>
            </a:pPr>
            <a:r>
              <a:rPr lang="en-US" b="0" baseline="0"/>
              <a:t>Moreover, much of this research occurred before most states even had standards.  In addition standards have varied widely across states, but these results are remarkably consistent across geography.  The advent of nationwide standards-based reform in the 90’s to the 2000’s didn’t seem to change this relationship.</a:t>
            </a:r>
          </a:p>
          <a:p>
            <a:endParaRPr lang="en-US" baseline="0"/>
          </a:p>
          <a:p>
            <a:r>
              <a:rPr lang="en-US" baseline="0"/>
              <a:t>Quick turn and talk</a:t>
            </a:r>
          </a:p>
          <a:p>
            <a:endParaRPr lang="en-US"/>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8177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Tracy</a:t>
            </a:r>
          </a:p>
          <a:p>
            <a:endParaRPr lang="en-US"/>
          </a:p>
          <a:p>
            <a:r>
              <a:rPr lang="en-US"/>
              <a:t>No</a:t>
            </a:r>
            <a:r>
              <a:rPr lang="en-US" baseline="0"/>
              <a:t> one disputes that prior knowledge is important to comprehension, but when students struggle with comprehension, we rarely focus on building knowledge as our primary intervention.  Instead we practice comprehension strategies, attempt to build stamina, or simply ask kids to practice.  </a:t>
            </a:r>
          </a:p>
          <a:p>
            <a:endParaRPr lang="en-US" baseline="0"/>
          </a:p>
          <a:p>
            <a:r>
              <a:rPr lang="en-US" baseline="0"/>
              <a:t>When many things seems important, knowing how big the impact of each factor is, helps us to choose an area to focus on.</a:t>
            </a:r>
          </a:p>
          <a:p>
            <a:endParaRPr lang="en-US" baseline="0"/>
          </a:p>
        </p:txBody>
      </p:sp>
      <p:sp>
        <p:nvSpPr>
          <p:cNvPr id="4" name="Slide Number Placeholder 3"/>
          <p:cNvSpPr>
            <a:spLocks noGrp="1"/>
          </p:cNvSpPr>
          <p:nvPr>
            <p:ph type="sldNum" sz="quarter" idx="10"/>
          </p:nvPr>
        </p:nvSpPr>
        <p:spPr/>
        <p:txBody>
          <a:bodyPr/>
          <a:lstStyle/>
          <a:p>
            <a:fld id="{9E7B2418-FF95-46BD-A14A-1581BD1D9F0C}" type="slidenum">
              <a:rPr lang="en-US" smtClean="0"/>
              <a:t>13</a:t>
            </a:fld>
            <a:endParaRPr lang="en-US"/>
          </a:p>
        </p:txBody>
      </p:sp>
    </p:spTree>
    <p:extLst>
      <p:ext uri="{BB962C8B-B14F-4D97-AF65-F5344CB8AC3E}">
        <p14:creationId xmlns:p14="http://schemas.microsoft.com/office/powerpoint/2010/main" val="278607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Christy</a:t>
            </a:r>
          </a:p>
          <a:p>
            <a:endParaRPr lang="en-US" sz="1200" b="0" i="0" u="none" strike="noStrike" kern="1200" baseline="0">
              <a:solidFill>
                <a:schemeClr val="tx1"/>
              </a:solidFill>
              <a:latin typeface="+mn-lt"/>
              <a:ea typeface="+mn-ea"/>
              <a:cs typeface="+mn-cs"/>
            </a:endParaRPr>
          </a:p>
          <a:p>
            <a:r>
              <a:rPr lang="en-US" sz="1200" b="0" i="0" u="none" strike="noStrike" kern="1200" baseline="0" err="1">
                <a:solidFill>
                  <a:schemeClr val="tx1"/>
                </a:solidFill>
                <a:latin typeface="+mn-lt"/>
                <a:ea typeface="+mn-ea"/>
                <a:cs typeface="+mn-cs"/>
              </a:rPr>
              <a:t>Recht</a:t>
            </a:r>
            <a:r>
              <a:rPr lang="en-US" sz="1200" b="0" i="0" u="none" strike="noStrike" kern="1200" baseline="0">
                <a:solidFill>
                  <a:schemeClr val="tx1"/>
                </a:solidFill>
                <a:latin typeface="+mn-lt"/>
                <a:ea typeface="+mn-ea"/>
                <a:cs typeface="+mn-cs"/>
              </a:rPr>
              <a:t> and Leslie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“Effect of Prior Knowledge on Good and Poor Readers‘ Memory of Text”  from Journal of Educational Psychology 1988, Vol. SO, No. 1, 16-20</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Had 7</a:t>
            </a:r>
            <a:r>
              <a:rPr lang="en-US" sz="1200" b="0" i="0" u="none" strike="noStrike" kern="1200" baseline="30000">
                <a:solidFill>
                  <a:schemeClr val="tx1"/>
                </a:solidFill>
                <a:latin typeface="+mn-lt"/>
                <a:ea typeface="+mn-ea"/>
                <a:cs typeface="+mn-cs"/>
              </a:rPr>
              <a:t>th</a:t>
            </a:r>
            <a:r>
              <a:rPr lang="en-US" sz="1200" b="0" i="0" u="none" strike="noStrike" kern="1200" baseline="0">
                <a:solidFill>
                  <a:schemeClr val="tx1"/>
                </a:solidFill>
                <a:latin typeface="+mn-lt"/>
                <a:ea typeface="+mn-ea"/>
                <a:cs typeface="+mn-cs"/>
              </a:rPr>
              <a:t> and 8</a:t>
            </a:r>
            <a:r>
              <a:rPr lang="en-US" sz="1200" b="0" i="0" u="none" strike="noStrike" kern="1200" baseline="30000">
                <a:solidFill>
                  <a:schemeClr val="tx1"/>
                </a:solidFill>
                <a:latin typeface="+mn-lt"/>
                <a:ea typeface="+mn-ea"/>
                <a:cs typeface="+mn-cs"/>
              </a:rPr>
              <a:t>th</a:t>
            </a:r>
            <a:r>
              <a:rPr lang="en-US" sz="1200" b="0" i="0" u="none" strike="noStrike" kern="1200" baseline="0">
                <a:solidFill>
                  <a:schemeClr val="tx1"/>
                </a:solidFill>
                <a:latin typeface="+mn-lt"/>
                <a:ea typeface="+mn-ea"/>
                <a:cs typeface="+mn-cs"/>
              </a:rPr>
              <a:t> grade students read a short text about baseball and tested them for comprehension using:</a:t>
            </a:r>
          </a:p>
          <a:p>
            <a:pPr marL="228600" indent="-228600">
              <a:buAutoNum type="arabicParenR"/>
            </a:pPr>
            <a:r>
              <a:rPr lang="en-US" sz="1200" b="0" i="0" u="none" strike="noStrike" kern="1200" baseline="0">
                <a:solidFill>
                  <a:schemeClr val="tx1"/>
                </a:solidFill>
                <a:latin typeface="+mn-lt"/>
                <a:ea typeface="+mn-ea"/>
                <a:cs typeface="+mn-cs"/>
              </a:rPr>
              <a:t>Verbal retelling</a:t>
            </a:r>
          </a:p>
          <a:p>
            <a:pPr marL="228600" indent="-228600">
              <a:buAutoNum type="arabicParenR"/>
            </a:pPr>
            <a:r>
              <a:rPr lang="en-US" sz="1200" b="0" i="0" u="none" strike="noStrike" kern="1200" baseline="0">
                <a:solidFill>
                  <a:schemeClr val="tx1"/>
                </a:solidFill>
                <a:latin typeface="+mn-lt"/>
                <a:ea typeface="+mn-ea"/>
                <a:cs typeface="+mn-cs"/>
              </a:rPr>
              <a:t>Reenactment with figurines</a:t>
            </a:r>
          </a:p>
          <a:p>
            <a:pPr marL="228600" indent="-228600">
              <a:buAutoNum type="arabicParenR"/>
            </a:pPr>
            <a:r>
              <a:rPr lang="en-US" sz="1200" b="0" i="0" u="none" strike="noStrike" kern="1200" baseline="0">
                <a:solidFill>
                  <a:schemeClr val="tx1"/>
                </a:solidFill>
                <a:latin typeface="+mn-lt"/>
                <a:ea typeface="+mn-ea"/>
                <a:cs typeface="+mn-cs"/>
              </a:rPr>
              <a:t>Verbal summary</a:t>
            </a:r>
          </a:p>
          <a:p>
            <a:pPr marL="228600" indent="-228600">
              <a:buAutoNum type="arabicParenR"/>
            </a:pPr>
            <a:r>
              <a:rPr lang="en-US" sz="1200" b="0" i="0" u="none" strike="noStrike" kern="1200" baseline="0">
                <a:solidFill>
                  <a:schemeClr val="tx1"/>
                </a:solidFill>
                <a:latin typeface="+mn-lt"/>
                <a:ea typeface="+mn-ea"/>
                <a:cs typeface="+mn-cs"/>
              </a:rPr>
              <a:t>Rating ideas from the story in terms of importance.</a:t>
            </a:r>
          </a:p>
        </p:txBody>
      </p:sp>
      <p:sp>
        <p:nvSpPr>
          <p:cNvPr id="4" name="Slide Number Placeholder 3"/>
          <p:cNvSpPr>
            <a:spLocks noGrp="1"/>
          </p:cNvSpPr>
          <p:nvPr>
            <p:ph type="sldNum" sz="quarter" idx="10"/>
          </p:nvPr>
        </p:nvSpPr>
        <p:spPr/>
        <p:txBody>
          <a:bodyPr/>
          <a:lstStyle/>
          <a:p>
            <a:fld id="{A1E40C97-30D4-4C07-8A71-6C9FFD299178}" type="slidenum">
              <a:rPr lang="en-US" smtClean="0"/>
              <a:t>14</a:t>
            </a:fld>
            <a:endParaRPr lang="en-US"/>
          </a:p>
        </p:txBody>
      </p:sp>
    </p:spTree>
    <p:extLst>
      <p:ext uri="{BB962C8B-B14F-4D97-AF65-F5344CB8AC3E}">
        <p14:creationId xmlns:p14="http://schemas.microsoft.com/office/powerpoint/2010/main" val="361015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r>
              <a:rPr lang="en-US"/>
              <a:t>Christy</a:t>
            </a:r>
          </a:p>
          <a:p>
            <a:endParaRPr lang="en-US"/>
          </a:p>
          <a:p>
            <a:r>
              <a:rPr lang="en-US"/>
              <a:t>Quick check for understanding/following along.  Ask people who they</a:t>
            </a:r>
            <a:r>
              <a:rPr lang="en-US" baseline="0"/>
              <a:t> think was in each category (i.e. likely “jocks” in the low reading ability, high baseball knowledge group; “nerds” in the high ability low knowledge of baseball group).</a:t>
            </a:r>
          </a:p>
          <a:p>
            <a:endParaRPr lang="en-US" baseline="0"/>
          </a:p>
          <a:p>
            <a:r>
              <a:rPr lang="en-US" baseline="0"/>
              <a:t>The students in these 4 groups read a passage about baseball and then took a test of their comprehension.  Ask participants to predict what % of questions on a reading comprehension test each category of student would get right.  The best is for them to draw a grid on their paper and put an actual % of predicted questions correct in each quadrant.  Tell them that the colors are so they can quickly match the group with the graphs on the next slide.</a:t>
            </a:r>
          </a:p>
          <a:p>
            <a:endParaRPr lang="en-US" baseline="0"/>
          </a:p>
          <a:p>
            <a:r>
              <a:rPr lang="en-US" b="1" baseline="0"/>
              <a:t>Technical Notes:</a:t>
            </a:r>
          </a:p>
          <a:p>
            <a:endParaRPr lang="en-US" baseline="0"/>
          </a:p>
          <a:p>
            <a:r>
              <a:rPr lang="en-US" sz="1200" b="0" i="0" u="none" strike="noStrike" kern="1200" baseline="0">
                <a:solidFill>
                  <a:schemeClr val="tx1"/>
                </a:solidFill>
                <a:latin typeface="+mn-lt"/>
                <a:ea typeface="+mn-ea"/>
                <a:cs typeface="+mn-cs"/>
              </a:rPr>
              <a:t>“The high-ability /high-knowledge cell had 10 boys and 6 girls; the high ability/low-knowledge cell had 3 boys and 13 girls; the low-ability/</a:t>
            </a:r>
          </a:p>
          <a:p>
            <a:r>
              <a:rPr lang="en-US" sz="1200" b="0" i="0" u="none" strike="noStrike" kern="1200" baseline="0">
                <a:solidFill>
                  <a:schemeClr val="tx1"/>
                </a:solidFill>
                <a:latin typeface="+mn-lt"/>
                <a:ea typeface="+mn-ea"/>
                <a:cs typeface="+mn-cs"/>
              </a:rPr>
              <a:t>high-knowledge cell had 12 boys and 4 girls; and the low-ability/low knowledge cell had 7 boys and 9 girls.”</a:t>
            </a:r>
            <a:endParaRPr lang="en-US"/>
          </a:p>
          <a:p>
            <a:endParaRPr lang="en-US"/>
          </a:p>
          <a:p>
            <a:r>
              <a:rPr lang="en-US"/>
              <a:t>High</a:t>
            </a:r>
            <a:r>
              <a:rPr lang="en-US" baseline="0"/>
              <a:t> reading ability was defined as 70</a:t>
            </a:r>
            <a:r>
              <a:rPr lang="en-US" baseline="30000"/>
              <a:t>th</a:t>
            </a:r>
            <a:r>
              <a:rPr lang="en-US" baseline="0"/>
              <a:t> percentile or higher on a standardized test of reading.  Low reading ability was defined as 30</a:t>
            </a:r>
            <a:r>
              <a:rPr lang="en-US" baseline="30000"/>
              <a:t>th</a:t>
            </a:r>
            <a:r>
              <a:rPr lang="en-US" baseline="0"/>
              <a:t> percentile or lower.</a:t>
            </a:r>
          </a:p>
          <a:p>
            <a:endParaRPr lang="en-US" baseline="0"/>
          </a:p>
          <a:p>
            <a:r>
              <a:rPr lang="en-US" baseline="0"/>
              <a:t>High knowledge of baseball was defined as 70</a:t>
            </a:r>
            <a:r>
              <a:rPr lang="en-US" baseline="30000"/>
              <a:t>th</a:t>
            </a:r>
            <a:r>
              <a:rPr lang="en-US" baseline="0"/>
              <a:t> percentile or higher on a test of baseball knowledge. Low baseball ability was defined as 30</a:t>
            </a:r>
            <a:r>
              <a:rPr lang="en-US" baseline="30000"/>
              <a:t>th</a:t>
            </a:r>
            <a:r>
              <a:rPr lang="en-US" baseline="0"/>
              <a:t> percentile or lower.</a:t>
            </a:r>
            <a:endParaRPr lang="en-US"/>
          </a:p>
        </p:txBody>
      </p:sp>
      <p:sp>
        <p:nvSpPr>
          <p:cNvPr id="4" name="Slide Number Placeholder 3"/>
          <p:cNvSpPr>
            <a:spLocks noGrp="1"/>
          </p:cNvSpPr>
          <p:nvPr>
            <p:ph type="sldNum" sz="quarter" idx="10"/>
          </p:nvPr>
        </p:nvSpPr>
        <p:spPr/>
        <p:txBody>
          <a:bodyPr/>
          <a:lstStyle/>
          <a:p>
            <a:fld id="{A1E40C97-30D4-4C07-8A71-6C9FFD299178}" type="slidenum">
              <a:rPr lang="en-US" smtClean="0"/>
              <a:t>15</a:t>
            </a:fld>
            <a:endParaRPr lang="en-US"/>
          </a:p>
        </p:txBody>
      </p:sp>
    </p:spTree>
    <p:extLst>
      <p:ext uri="{BB962C8B-B14F-4D97-AF65-F5344CB8AC3E}">
        <p14:creationId xmlns:p14="http://schemas.microsoft.com/office/powerpoint/2010/main" val="294462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Christy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After</a:t>
            </a:r>
            <a:r>
              <a:rPr lang="en-US" sz="1200" b="0" i="0" u="none" strike="noStrike" kern="1200" baseline="0">
                <a:solidFill>
                  <a:schemeClr val="tx1"/>
                </a:solidFill>
                <a:effectLst/>
                <a:latin typeface="+mn-lt"/>
                <a:ea typeface="+mn-ea"/>
                <a:cs typeface="+mn-cs"/>
              </a:rPr>
              <a:t> they predict percentages, show them this slide and give them a minute to take it in.  They should notice that the low reading ability students with high knowledge (the “jocks”) outperformed the high reading ability students with low knowledge (the “nerds”). In addition there is little difference between the two high knowledge groups and the two low knowledge groups.</a:t>
            </a:r>
            <a:endParaRPr lang="en-US" sz="1200" b="0" i="0" u="none" strike="noStrike"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from pg. 18, table 1, Recht &amp; Leslie 1988.</a:t>
            </a:r>
            <a:r>
              <a:rPr lang="en-US" sz="1200" b="0" i="0" u="none" strike="noStrike" kern="1200" baseline="0">
                <a:solidFill>
                  <a:schemeClr val="tx1"/>
                </a:solidFill>
                <a:effectLst/>
                <a:latin typeface="+mn-lt"/>
                <a:ea typeface="+mn-ea"/>
                <a:cs typeface="+mn-cs"/>
              </a:rPr>
              <a:t> (Qualitative Measure) </a:t>
            </a:r>
            <a:r>
              <a:rPr lang="en-US" sz="1200" b="0" i="1" u="none" strike="noStrike" kern="1200" baseline="0">
                <a:solidFill>
                  <a:schemeClr val="tx1"/>
                </a:solidFill>
                <a:effectLst/>
                <a:latin typeface="+mn-lt"/>
                <a:ea typeface="+mn-ea"/>
                <a:cs typeface="+mn-cs"/>
              </a:rPr>
              <a:t>Note: conversion from raw numbers to percentages achieved by dividing score by achieved by total possible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a:t>Is</a:t>
            </a:r>
            <a:r>
              <a:rPr lang="en-US" b="0" i="0" baseline="0"/>
              <a:t> the impact here from knowledge or from interest?  </a:t>
            </a:r>
            <a:r>
              <a:rPr lang="en-US" b="1" i="0" baseline="0"/>
              <a:t>Knowledge</a:t>
            </a:r>
            <a:r>
              <a:rPr lang="en-US" b="0" i="0" baseline="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a:t>If knowledge is so important does this undermine the value of close reading?  No.  Close reading teaches students how to </a:t>
            </a:r>
            <a:r>
              <a:rPr lang="en-US" b="1" i="0" baseline="0"/>
              <a:t>gain knowledge</a:t>
            </a:r>
            <a:r>
              <a:rPr lang="en-US" b="0" i="0" baseline="0"/>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baseline="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a:p>
          <a:p>
            <a:endParaRPr lang="en-US"/>
          </a:p>
        </p:txBody>
      </p:sp>
      <p:sp>
        <p:nvSpPr>
          <p:cNvPr id="4" name="Slide Number Placeholder 3"/>
          <p:cNvSpPr>
            <a:spLocks noGrp="1"/>
          </p:cNvSpPr>
          <p:nvPr>
            <p:ph type="sldNum" sz="quarter" idx="10"/>
          </p:nvPr>
        </p:nvSpPr>
        <p:spPr/>
        <p:txBody>
          <a:bodyPr/>
          <a:lstStyle/>
          <a:p>
            <a:fld id="{2B62058F-CD89-483D-B87A-45828702BF93}" type="slidenum">
              <a:rPr lang="en-US" smtClean="0"/>
              <a:t>16</a:t>
            </a:fld>
            <a:endParaRPr lang="en-US"/>
          </a:p>
        </p:txBody>
      </p:sp>
    </p:spTree>
    <p:extLst>
      <p:ext uri="{BB962C8B-B14F-4D97-AF65-F5344CB8AC3E}">
        <p14:creationId xmlns:p14="http://schemas.microsoft.com/office/powerpoint/2010/main" val="103435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Christy</a:t>
            </a:r>
          </a:p>
          <a:p>
            <a:endParaRPr lang="en-US"/>
          </a:p>
          <a:p>
            <a:r>
              <a:rPr lang="en-US"/>
              <a:t>The</a:t>
            </a:r>
            <a:r>
              <a:rPr lang="en-US" baseline="0"/>
              <a:t> second bullet point here has a big implication for student scaffolds.  By helping students build their knowledge, “low readers” can perform at levels similar to “high readers.”  </a:t>
            </a:r>
            <a:endParaRPr lang="en-US"/>
          </a:p>
          <a:p>
            <a:endParaRPr lang="en-US"/>
          </a:p>
          <a:p>
            <a:r>
              <a:rPr lang="en-US" b="1"/>
              <a:t>Reference:</a:t>
            </a:r>
          </a:p>
          <a:p>
            <a:r>
              <a:rPr lang="en-US"/>
              <a:t>“With adequate prior knowledge, those students who are comprehending below the 30th percentile on the SRA [standardize reading assessment] are comparable with those above the 30th percentile in reenactment, verbal recall, and the ability to summarize text.” (pg. 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2B62058F-CD89-483D-B87A-45828702BF93}" type="slidenum">
              <a:rPr lang="en-US" smtClean="0"/>
              <a:t>17</a:t>
            </a:fld>
            <a:endParaRPr lang="en-US"/>
          </a:p>
        </p:txBody>
      </p:sp>
    </p:spTree>
    <p:extLst>
      <p:ext uri="{BB962C8B-B14F-4D97-AF65-F5344CB8AC3E}">
        <p14:creationId xmlns:p14="http://schemas.microsoft.com/office/powerpoint/2010/main" val="54289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Christy</a:t>
            </a:r>
          </a:p>
          <a:p>
            <a:endParaRPr lang="en-US"/>
          </a:p>
          <a:p>
            <a:r>
              <a:rPr lang="en-US"/>
              <a:t>This research</a:t>
            </a:r>
            <a:r>
              <a:rPr lang="en-US" baseline="0"/>
              <a:t> is in direct opposition to current instructional practice where we identify a reader by an F &amp; P level, and if you are a level J then you read only level J books.</a:t>
            </a:r>
            <a:r>
              <a:rPr lang="en-US"/>
              <a:t> </a:t>
            </a:r>
            <a:r>
              <a:rPr lang="en-US" baseline="0"/>
              <a:t> But a level J reader on science passages may be a level T reader on explorers, if they have knowledge of that topic.</a:t>
            </a:r>
            <a:r>
              <a:rPr lang="en-US"/>
              <a:t> </a:t>
            </a:r>
            <a:r>
              <a:rPr lang="en-US" baseline="0"/>
              <a:t> By letting them read only level J texts we deny them access to more complex text that they could access and learn from on a topic on which they have knowledge.</a:t>
            </a:r>
            <a:r>
              <a:rPr lang="en-US"/>
              <a:t> </a:t>
            </a:r>
          </a:p>
        </p:txBody>
      </p:sp>
      <p:sp>
        <p:nvSpPr>
          <p:cNvPr id="4" name="Slide Number Placeholder 3"/>
          <p:cNvSpPr>
            <a:spLocks noGrp="1"/>
          </p:cNvSpPr>
          <p:nvPr>
            <p:ph type="sldNum" sz="quarter" idx="10"/>
          </p:nvPr>
        </p:nvSpPr>
        <p:spPr/>
        <p:txBody>
          <a:bodyPr/>
          <a:lstStyle/>
          <a:p>
            <a:fld id="{2B62058F-CD89-483D-B87A-45828702BF93}" type="slidenum">
              <a:rPr lang="en-US" smtClean="0"/>
              <a:t>18</a:t>
            </a:fld>
            <a:endParaRPr lang="en-US"/>
          </a:p>
        </p:txBody>
      </p:sp>
    </p:spTree>
    <p:extLst>
      <p:ext uri="{BB962C8B-B14F-4D97-AF65-F5344CB8AC3E}">
        <p14:creationId xmlns:p14="http://schemas.microsoft.com/office/powerpoint/2010/main" val="80653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Christy</a:t>
            </a:r>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19</a:t>
            </a:fld>
            <a:endParaRPr lang="en-US"/>
          </a:p>
        </p:txBody>
      </p:sp>
    </p:spTree>
    <p:extLst>
      <p:ext uri="{BB962C8B-B14F-4D97-AF65-F5344CB8AC3E}">
        <p14:creationId xmlns:p14="http://schemas.microsoft.com/office/powerpoint/2010/main" val="193664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Tracy</a:t>
            </a:r>
          </a:p>
          <a:p>
            <a:endParaRPr lang="en-US"/>
          </a:p>
          <a:p>
            <a:r>
              <a:rPr lang="en-US"/>
              <a:t>Hernandez</a:t>
            </a:r>
            <a:r>
              <a:rPr lang="en-US" baseline="0"/>
              <a:t> 2011 from the Annie E. Casey Foundation showed that students that are not reading proficient by third grade are </a:t>
            </a:r>
            <a:r>
              <a:rPr lang="en-US" b="1" baseline="0"/>
              <a:t>4 times less likely to graduate from high school on time</a:t>
            </a:r>
            <a:r>
              <a:rPr lang="en-US" b="0" baseline="0"/>
              <a:t> than students who are reading proficiently in 3</a:t>
            </a:r>
            <a:r>
              <a:rPr lang="en-US" b="0" baseline="30000"/>
              <a:t>rd</a:t>
            </a:r>
            <a:r>
              <a:rPr lang="en-US" b="0" baseline="0"/>
              <a:t> grade.</a:t>
            </a:r>
          </a:p>
          <a:p>
            <a:endParaRPr lang="en-US"/>
          </a:p>
          <a:p>
            <a:r>
              <a:rPr lang="en-US"/>
              <a:t>These 5</a:t>
            </a:r>
            <a:r>
              <a:rPr lang="en-US" baseline="0"/>
              <a:t> studies all suggest that if you are not reading successfully by at least the third grade your chances of catching up are low.  This is both distressing and puzzling.  Why would scores so early be such a strong predictor of outcomes later?</a:t>
            </a:r>
            <a:endParaRPr lang="en-US"/>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7234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Christy</a:t>
            </a:r>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20</a:t>
            </a:fld>
            <a:endParaRPr lang="en-US"/>
          </a:p>
        </p:txBody>
      </p:sp>
    </p:spTree>
    <p:extLst>
      <p:ext uri="{BB962C8B-B14F-4D97-AF65-F5344CB8AC3E}">
        <p14:creationId xmlns:p14="http://schemas.microsoft.com/office/powerpoint/2010/main" val="191693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Christy</a:t>
            </a:r>
            <a:endParaRPr lang="en-US" dirty="0"/>
          </a:p>
          <a:p>
            <a:endParaRPr lang="en-US" dirty="0"/>
          </a:p>
          <a:p>
            <a:r>
              <a:rPr lang="en-US" dirty="0"/>
              <a:t>What comes next is a way</a:t>
            </a:r>
            <a:r>
              <a:rPr lang="en-US" baseline="0" dirty="0"/>
              <a:t> of making the point vivid and memorable, and emphasizing not just the instructional value, but the </a:t>
            </a:r>
            <a:r>
              <a:rPr lang="en-US" i="1" baseline="0" dirty="0"/>
              <a:t>moral urgency </a:t>
            </a:r>
            <a:r>
              <a:rPr lang="en-US" i="0" baseline="0" dirty="0"/>
              <a:t>of helping kids develop the word and world knowledge they need.  If we don’t help them rapidly gain vocab and knowledge, this is what they face every time they open a book or newspaper.</a:t>
            </a:r>
            <a:endParaRPr lang="en-US" i="1" dirty="0"/>
          </a:p>
        </p:txBody>
      </p:sp>
      <p:sp>
        <p:nvSpPr>
          <p:cNvPr id="4" name="Slide Number Placeholder 3"/>
          <p:cNvSpPr>
            <a:spLocks noGrp="1"/>
          </p:cNvSpPr>
          <p:nvPr>
            <p:ph type="sldNum" sz="quarter" idx="10"/>
          </p:nvPr>
        </p:nvSpPr>
        <p:spPr/>
        <p:txBody>
          <a:bodyPr/>
          <a:lstStyle/>
          <a:p>
            <a:fld id="{CB92E288-0D9A-42D5-9361-C908F019CCF0}" type="slidenum">
              <a:rPr lang="en-US" smtClean="0"/>
              <a:t>21</a:t>
            </a:fld>
            <a:endParaRPr lang="en-US"/>
          </a:p>
        </p:txBody>
      </p:sp>
    </p:spTree>
    <p:extLst>
      <p:ext uri="{BB962C8B-B14F-4D97-AF65-F5344CB8AC3E}">
        <p14:creationId xmlns:p14="http://schemas.microsoft.com/office/powerpoint/2010/main" val="11132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Christy</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Read some of this aloud filling in the blanks with the word “something.”   It’s not necessary to do it as a full exercise, or to read through every slide.  Just enough to get the point across. </a:t>
            </a:r>
            <a:r>
              <a:rPr lang="en-US" b="1" i="0" baseline="0" dirty="0"/>
              <a:t>How Did That Feel?</a:t>
            </a:r>
            <a:endParaRPr lang="en-US" b="1" i="1"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22</a:t>
            </a:fld>
            <a:endParaRPr lang="en-US"/>
          </a:p>
        </p:txBody>
      </p:sp>
    </p:spTree>
    <p:extLst>
      <p:ext uri="{BB962C8B-B14F-4D97-AF65-F5344CB8AC3E}">
        <p14:creationId xmlns:p14="http://schemas.microsoft.com/office/powerpoint/2010/main" val="27742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Christy</a:t>
            </a:r>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23</a:t>
            </a:fld>
            <a:endParaRPr lang="en-US"/>
          </a:p>
        </p:txBody>
      </p:sp>
    </p:spTree>
    <p:extLst>
      <p:ext uri="{BB962C8B-B14F-4D97-AF65-F5344CB8AC3E}">
        <p14:creationId xmlns:p14="http://schemas.microsoft.com/office/powerpoint/2010/main" val="46128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Christy</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At this point take some time for them to discuss how seeing the passage like this connects to the reading comprehension questions provided with the passage. Let them discuss and </a:t>
            </a:r>
            <a:r>
              <a:rPr lang="en-US" sz="1200" dirty="0"/>
              <a:t>really drive the point home about what kids </a:t>
            </a:r>
            <a:r>
              <a:rPr lang="en-US" sz="1200" b="1" i="1" dirty="0"/>
              <a:t>need</a:t>
            </a:r>
            <a:r>
              <a:rPr lang="en-US" sz="1200" dirty="0"/>
              <a:t> (reading strategies? or knowledge and vocab?), you can ask teachers to imagine being asked the questions about the passage they just read.</a:t>
            </a:r>
          </a:p>
          <a:p>
            <a:pPr marL="483306" indent="-483306">
              <a:buFont typeface="+mj-lt"/>
              <a:buAutoNum type="arabicPeriod"/>
            </a:pPr>
            <a:r>
              <a:rPr lang="en-US" sz="1200" b="1" dirty="0"/>
              <a:t>Specific details - </a:t>
            </a:r>
            <a:r>
              <a:rPr lang="en-US" sz="1200" dirty="0"/>
              <a:t>What was one problem that Eliza experienced?  Find evidence in the text to support your answer.</a:t>
            </a:r>
          </a:p>
          <a:p>
            <a:pPr marL="483306" indent="-483306">
              <a:buFont typeface="+mj-lt"/>
              <a:buAutoNum type="arabicPeriod"/>
            </a:pPr>
            <a:r>
              <a:rPr lang="en-US" sz="1200" b="1" dirty="0"/>
              <a:t>Inferences - </a:t>
            </a:r>
            <a:r>
              <a:rPr lang="en-US" sz="1200" dirty="0"/>
              <a:t>What can you infer about the relationship between Japan and America from the response of the Japanese government to President Taft’s actions?</a:t>
            </a:r>
          </a:p>
          <a:p>
            <a:pPr marL="483306" indent="-483306">
              <a:buFont typeface="+mj-lt"/>
              <a:buAutoNum type="arabicPeriod"/>
            </a:pPr>
            <a:r>
              <a:rPr lang="en-US" sz="1200" b="1" dirty="0"/>
              <a:t>Main idea</a:t>
            </a:r>
            <a:r>
              <a:rPr lang="en-US" sz="1200" dirty="0"/>
              <a:t> – How did Eliza eventually achieve her dream?</a:t>
            </a:r>
          </a:p>
          <a:p>
            <a:r>
              <a:rPr lang="en-US" dirty="0"/>
              <a:t>Does failure to answer these questions correctly mean that you don’t have mastery of the SKILLS required by the questions?  </a:t>
            </a:r>
          </a:p>
          <a:p>
            <a:r>
              <a:rPr lang="en-US" dirty="0"/>
              <a:t>Why or why not?</a:t>
            </a:r>
          </a:p>
          <a:p>
            <a:r>
              <a:rPr lang="en-US" dirty="0"/>
              <a:t>What would you most need to answer these questions?</a:t>
            </a:r>
          </a:p>
          <a:p>
            <a:endParaRPr lang="en-US" dirty="0"/>
          </a:p>
          <a:p>
            <a:r>
              <a:rPr lang="en-US" dirty="0"/>
              <a:t>Discuss</a:t>
            </a:r>
            <a:r>
              <a:rPr lang="en-US" baseline="0" dirty="0"/>
              <a:t> and share out.</a:t>
            </a: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24</a:t>
            </a:fld>
            <a:endParaRPr lang="en-US"/>
          </a:p>
        </p:txBody>
      </p:sp>
    </p:spTree>
    <p:extLst>
      <p:ext uri="{BB962C8B-B14F-4D97-AF65-F5344CB8AC3E}">
        <p14:creationId xmlns:p14="http://schemas.microsoft.com/office/powerpoint/2010/main" val="364824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Tracy - </a:t>
            </a:r>
          </a:p>
        </p:txBody>
      </p:sp>
      <p:sp>
        <p:nvSpPr>
          <p:cNvPr id="4" name="Slide Number Placeholder 3"/>
          <p:cNvSpPr>
            <a:spLocks noGrp="1"/>
          </p:cNvSpPr>
          <p:nvPr>
            <p:ph type="sldNum" sz="quarter" idx="10"/>
          </p:nvPr>
        </p:nvSpPr>
        <p:spPr/>
        <p:txBody>
          <a:bodyPr/>
          <a:lstStyle/>
          <a:p>
            <a:fld id="{CB92E288-0D9A-42D5-9361-C908F019CCF0}" type="slidenum">
              <a:rPr lang="en-US" smtClean="0"/>
              <a:t>25</a:t>
            </a:fld>
            <a:endParaRPr lang="en-US"/>
          </a:p>
        </p:txBody>
      </p:sp>
    </p:spTree>
    <p:extLst>
      <p:ext uri="{BB962C8B-B14F-4D97-AF65-F5344CB8AC3E}">
        <p14:creationId xmlns:p14="http://schemas.microsoft.com/office/powerpoint/2010/main" val="236439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Christy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Contrast</a:t>
            </a:r>
            <a:r>
              <a:rPr lang="en-US" baseline="0"/>
              <a:t> this to the typical way we do business where we skip around from topic to topic, plants today, tree mammal tomorrow, the colonies the day after.  Instead we need to spend time reading several texts </a:t>
            </a:r>
            <a:r>
              <a:rPr lang="en-US" b="1" baseline="0"/>
              <a:t>within the same topic</a:t>
            </a:r>
            <a:r>
              <a:rPr lang="en-US" b="0" baseline="0"/>
              <a:t> in order to build knowledge and vocabulary faster.  With the huge volume of words and huge bodies of knowledge that students need to learn, we </a:t>
            </a:r>
            <a:r>
              <a:rPr lang="en-US" b="1" baseline="0"/>
              <a:t>can’t afford</a:t>
            </a:r>
            <a:r>
              <a:rPr lang="en-US" b="0" baseline="0"/>
              <a:t> to not use the most effective, fastest way to gain this knowledge.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a:t>The research referenced here is what led to the creation of the idea of text sets:  a thoughtfully sequenced series of texts designed to build knowledge and vocabulary.  </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26</a:t>
            </a:fld>
            <a:endParaRPr lang="en-US"/>
          </a:p>
        </p:txBody>
      </p:sp>
    </p:spTree>
    <p:extLst>
      <p:ext uri="{BB962C8B-B14F-4D97-AF65-F5344CB8AC3E}">
        <p14:creationId xmlns:p14="http://schemas.microsoft.com/office/powerpoint/2010/main" val="1696584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eriod"/>
            </a:pPr>
            <a:r>
              <a:rPr lang="en-US"/>
              <a:t>Christy</a:t>
            </a:r>
          </a:p>
          <a:p>
            <a:pPr marL="228600" indent="-228600">
              <a:buAutoNum type="arabicPeriod"/>
            </a:pPr>
            <a:endParaRPr lang="en-US"/>
          </a:p>
          <a:p>
            <a:pPr marL="228600" indent="-228600">
              <a:buAutoNum type="arabicPeriod"/>
            </a:pPr>
            <a:r>
              <a:rPr lang="en-US"/>
              <a:t>Many PreK classrooms are already reading around a topic. Especially if those classroom are using Project Based Learning.</a:t>
            </a:r>
          </a:p>
          <a:p>
            <a:endParaRPr lang="en-US"/>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05902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a:t>
            </a:r>
            <a:endParaRPr lang="en-US" dirty="0"/>
          </a:p>
          <a:p>
            <a:endParaRPr lang="en-US" dirty="0"/>
          </a:p>
          <a:p>
            <a:r>
              <a:rPr lang="en-US" dirty="0"/>
              <a:t>Possible activities to use</a:t>
            </a:r>
            <a:r>
              <a:rPr lang="en-US" baseline="0" dirty="0"/>
              <a:t> with Expert Packs- </a:t>
            </a:r>
            <a:endParaRPr lang="en-US" dirty="0"/>
          </a:p>
        </p:txBody>
      </p:sp>
      <p:sp>
        <p:nvSpPr>
          <p:cNvPr id="4" name="Slide Number Placeholder 3"/>
          <p:cNvSpPr>
            <a:spLocks noGrp="1"/>
          </p:cNvSpPr>
          <p:nvPr>
            <p:ph type="sldNum" sz="quarter" idx="10"/>
          </p:nvPr>
        </p:nvSpPr>
        <p:spPr/>
        <p:txBody>
          <a:bodyPr/>
          <a:lstStyle/>
          <a:p>
            <a:fld id="{557BEC42-D54B-404D-9FFA-17015DA1F862}"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64256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a:t>
            </a:r>
            <a:endParaRPr lang="en-US" dirty="0"/>
          </a:p>
        </p:txBody>
      </p:sp>
      <p:sp>
        <p:nvSpPr>
          <p:cNvPr id="4" name="Slide Number Placeholder 3"/>
          <p:cNvSpPr>
            <a:spLocks noGrp="1"/>
          </p:cNvSpPr>
          <p:nvPr>
            <p:ph type="sldNum" sz="quarter" idx="10"/>
          </p:nvPr>
        </p:nvSpPr>
        <p:spPr/>
        <p:txBody>
          <a:bodyPr/>
          <a:lstStyle/>
          <a:p>
            <a:fld id="{557BEC42-D54B-404D-9FFA-17015DA1F862}"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75731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Tracy</a:t>
            </a:r>
          </a:p>
          <a:p>
            <a:endParaRPr lang="en-US"/>
          </a:p>
          <a:p>
            <a:r>
              <a:rPr lang="en-US"/>
              <a:t>Chart ideas and share out – ideas and brainstorming</a:t>
            </a:r>
          </a:p>
          <a:p>
            <a:endParaRPr lang="en-US"/>
          </a:p>
          <a:p>
            <a:r>
              <a:rPr lang="en-US"/>
              <a:t>Give</a:t>
            </a:r>
            <a:r>
              <a:rPr lang="en-US" baseline="0"/>
              <a:t> participants time to think on their own about each of these questions and to discuss or share out.  In particular emphasis to them the point implied by the 4</a:t>
            </a:r>
            <a:r>
              <a:rPr lang="en-US" baseline="30000"/>
              <a:t>th</a:t>
            </a:r>
            <a:r>
              <a:rPr lang="en-US" baseline="0"/>
              <a:t> question: the gap </a:t>
            </a:r>
            <a:r>
              <a:rPr lang="en-US" b="1" baseline="0"/>
              <a:t>grows</a:t>
            </a:r>
            <a:r>
              <a:rPr lang="en-US" b="0" baseline="0"/>
              <a:t> the longer students are in school.  </a:t>
            </a:r>
            <a:endParaRPr lang="en-US"/>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1673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Rolling Knowledge Journal</a:t>
            </a:r>
          </a:p>
          <a:p>
            <a:r>
              <a:rPr lang="en-US"/>
              <a:t>Whole</a:t>
            </a:r>
            <a:r>
              <a:rPr lang="en-US" baseline="0"/>
              <a:t> Group – Spring or later in the year</a:t>
            </a:r>
          </a:p>
          <a:p>
            <a:r>
              <a:rPr lang="en-US" baseline="0"/>
              <a:t>Split into grade level groups </a:t>
            </a:r>
            <a:r>
              <a:rPr lang="en-US"/>
              <a:t>2-3 people </a:t>
            </a:r>
            <a:r>
              <a:rPr lang="en-US" baseline="0"/>
              <a:t>and discuss ways to scaffold this activity for your students</a:t>
            </a:r>
            <a:r>
              <a:rPr lang="en-US"/>
              <a:t>. Share out whole group.  (10 minutes)</a:t>
            </a:r>
          </a:p>
        </p:txBody>
      </p:sp>
      <p:sp>
        <p:nvSpPr>
          <p:cNvPr id="4" name="Slide Number Placeholder 3"/>
          <p:cNvSpPr>
            <a:spLocks noGrp="1"/>
          </p:cNvSpPr>
          <p:nvPr>
            <p:ph type="sldNum" sz="quarter" idx="10"/>
          </p:nvPr>
        </p:nvSpPr>
        <p:spPr/>
        <p:txBody>
          <a:bodyPr/>
          <a:lstStyle/>
          <a:p>
            <a:fld id="{557BEC42-D54B-404D-9FFA-17015DA1F862}"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480278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Tracy</a:t>
            </a:r>
          </a:p>
          <a:p>
            <a:endParaRPr lang="en-US"/>
          </a:p>
          <a:p>
            <a:r>
              <a:rPr lang="en-US"/>
              <a:t>Read instructions from slide and discuss information in the text box. Try this activity using the</a:t>
            </a:r>
            <a:r>
              <a:rPr lang="en-US" baseline="0"/>
              <a:t> chicken story and the back of their folded paper from earlier in the session. </a:t>
            </a:r>
          </a:p>
          <a:p>
            <a:r>
              <a:rPr lang="en-US"/>
              <a:t>What was</a:t>
            </a:r>
            <a:r>
              <a:rPr lang="en-US" baseline="0"/>
              <a:t> your favorite part?</a:t>
            </a:r>
            <a:endParaRPr lang="en-US"/>
          </a:p>
          <a:p>
            <a:r>
              <a:rPr lang="en-US"/>
              <a:t>What did</a:t>
            </a:r>
            <a:r>
              <a:rPr lang="en-US" baseline="0"/>
              <a:t> you learn?</a:t>
            </a:r>
            <a:endParaRPr lang="en-US"/>
          </a:p>
          <a:p>
            <a:r>
              <a:rPr lang="en-US"/>
              <a:t>What do you still want to know?</a:t>
            </a:r>
          </a:p>
          <a:p>
            <a:r>
              <a:rPr lang="en-US"/>
              <a:t>What do you Wonder?</a:t>
            </a:r>
          </a:p>
        </p:txBody>
      </p:sp>
      <p:sp>
        <p:nvSpPr>
          <p:cNvPr id="4" name="Slide Number Placeholder 3"/>
          <p:cNvSpPr>
            <a:spLocks noGrp="1"/>
          </p:cNvSpPr>
          <p:nvPr>
            <p:ph type="sldNum" sz="quarter" idx="10"/>
          </p:nvPr>
        </p:nvSpPr>
        <p:spPr/>
        <p:txBody>
          <a:bodyPr/>
          <a:lstStyle/>
          <a:p>
            <a:fld id="{CB92E288-0D9A-42D5-9361-C908F019CCF0}"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729682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Big Idea: </a:t>
            </a:r>
            <a:r>
              <a:rPr lang="en-US"/>
              <a:t>Students decide what learning to record. This is a great formative</a:t>
            </a:r>
            <a:r>
              <a:rPr lang="en-US" baseline="0"/>
              <a:t> information about what they are focusing on, what meaning they are making, what confuses them. </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33</a:t>
            </a:fld>
            <a:endParaRPr lang="en-US"/>
          </a:p>
        </p:txBody>
      </p:sp>
    </p:spTree>
    <p:extLst>
      <p:ext uri="{BB962C8B-B14F-4D97-AF65-F5344CB8AC3E}">
        <p14:creationId xmlns:p14="http://schemas.microsoft.com/office/powerpoint/2010/main" val="446702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10"/>
          </p:nvPr>
        </p:nvSpPr>
        <p:spPr/>
        <p:txBody>
          <a:bodyPr/>
          <a:lstStyle/>
          <a:p>
            <a:fld id="{557BEC42-D54B-404D-9FFA-17015DA1F862}"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76202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t>
            </a:r>
          </a:p>
        </p:txBody>
      </p:sp>
      <p:sp>
        <p:nvSpPr>
          <p:cNvPr id="4" name="Slide Number Placeholder 3"/>
          <p:cNvSpPr>
            <a:spLocks noGrp="1"/>
          </p:cNvSpPr>
          <p:nvPr>
            <p:ph type="sldNum" sz="quarter" idx="10"/>
          </p:nvPr>
        </p:nvSpPr>
        <p:spPr/>
        <p:txBody>
          <a:bodyPr/>
          <a:lstStyle/>
          <a:p>
            <a:fld id="{0ACFCBD8-3E57-5D40-8A7E-C93C88E11B89}" type="slidenum">
              <a:rPr lang="en-US" smtClean="0"/>
              <a:t>35</a:t>
            </a:fld>
            <a:endParaRPr lang="en-US"/>
          </a:p>
        </p:txBody>
      </p:sp>
    </p:spTree>
    <p:extLst>
      <p:ext uri="{BB962C8B-B14F-4D97-AF65-F5344CB8AC3E}">
        <p14:creationId xmlns:p14="http://schemas.microsoft.com/office/powerpoint/2010/main" val="811412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Tracy - There </a:t>
            </a:r>
            <a:r>
              <a:rPr lang="en-US" dirty="0"/>
              <a:t>are many ways in which classroom teachers and school librarians make decisions about how to display and organize texts for independent reading in the classroom.  Organizing book baskets, selecting texts to go in student book baggies, and/or setting up shelves in school and classroom libraries are just a few of the many options under consideration.</a:t>
            </a:r>
          </a:p>
          <a:p>
            <a:pPr lvl="0">
              <a:spcBef>
                <a:spcPts val="0"/>
              </a:spcBef>
              <a:buNone/>
            </a:pPr>
            <a:r>
              <a:rPr lang="en-US" i="1" dirty="0"/>
              <a:t>Note: If your school or district had a required system that you are changing you may want to reference this now</a:t>
            </a:r>
          </a:p>
        </p:txBody>
      </p:sp>
      <p:sp>
        <p:nvSpPr>
          <p:cNvPr id="252" name="Shape 2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700763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Tracy - That </a:t>
            </a:r>
            <a:r>
              <a:rPr lang="en-US" dirty="0"/>
              <a:t>brings us to the goal of this work.  </a:t>
            </a:r>
          </a:p>
        </p:txBody>
      </p:sp>
      <p:sp>
        <p:nvSpPr>
          <p:cNvPr id="362" name="Shape 36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extLst>
      <p:ext uri="{BB962C8B-B14F-4D97-AF65-F5344CB8AC3E}">
        <p14:creationId xmlns:p14="http://schemas.microsoft.com/office/powerpoint/2010/main" val="639931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Tracy</a:t>
            </a:r>
            <a:endParaRPr lang="en-US" dirty="0">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EC42-D54B-404D-9FFA-17015DA1F8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94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Tracy</a:t>
            </a:r>
          </a:p>
          <a:p>
            <a:endParaRPr lang="en-US" b="1"/>
          </a:p>
          <a:p>
            <a:r>
              <a:rPr lang="en-US" b="1"/>
              <a:t>Big Idea</a:t>
            </a:r>
            <a:r>
              <a:rPr lang="en-US"/>
              <a:t>:</a:t>
            </a:r>
            <a:r>
              <a:rPr lang="en-US" baseline="0"/>
              <a:t> We all can relate to this!</a:t>
            </a:r>
          </a:p>
          <a:p>
            <a:endParaRPr lang="en-US" baseline="0"/>
          </a:p>
          <a:p>
            <a:r>
              <a:rPr lang="en-US" b="1" baseline="0"/>
              <a:t>Details:</a:t>
            </a:r>
          </a:p>
          <a:p>
            <a:r>
              <a:rPr lang="en-US" b="0"/>
              <a:t> </a:t>
            </a:r>
          </a:p>
          <a:p>
            <a:pPr marL="171450" indent="-171450">
              <a:buFont typeface="Arial"/>
              <a:buChar char="•"/>
            </a:pPr>
            <a:r>
              <a:rPr lang="en-US" b="0"/>
              <a:t>Though</a:t>
            </a:r>
            <a:r>
              <a:rPr lang="en-US" b="0" baseline="0"/>
              <a:t> this is just a comic, this is the idea behind text sets. To take what students already know something about and build on it.</a:t>
            </a:r>
            <a:endParaRPr lang="en-US" b="0"/>
          </a:p>
        </p:txBody>
      </p:sp>
      <p:sp>
        <p:nvSpPr>
          <p:cNvPr id="4" name="Slide Number Placeholder 3"/>
          <p:cNvSpPr>
            <a:spLocks noGrp="1"/>
          </p:cNvSpPr>
          <p:nvPr>
            <p:ph type="sldNum" sz="quarter" idx="10"/>
          </p:nvPr>
        </p:nvSpPr>
        <p:spPr/>
        <p:txBody>
          <a:bodyPr/>
          <a:lstStyle/>
          <a:p>
            <a:fld id="{CB92E288-0D9A-42D5-9361-C908F019CCF0}" type="slidenum">
              <a:rPr lang="en-US" smtClean="0"/>
              <a:t>39</a:t>
            </a:fld>
            <a:endParaRPr lang="en-US"/>
          </a:p>
        </p:txBody>
      </p:sp>
    </p:spTree>
    <p:extLst>
      <p:ext uri="{BB962C8B-B14F-4D97-AF65-F5344CB8AC3E}">
        <p14:creationId xmlns:p14="http://schemas.microsoft.com/office/powerpoint/2010/main" val="1594742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p:txBody>
      </p:sp>
      <p:sp>
        <p:nvSpPr>
          <p:cNvPr id="4" name="Slide Number Placeholder 3"/>
          <p:cNvSpPr>
            <a:spLocks noGrp="1"/>
          </p:cNvSpPr>
          <p:nvPr>
            <p:ph type="sldNum" sz="quarter" idx="10"/>
          </p:nvPr>
        </p:nvSpPr>
        <p:spPr/>
        <p:txBody>
          <a:bodyPr/>
          <a:lstStyle/>
          <a:p>
            <a:fld id="{0ACFCBD8-3E57-5D40-8A7E-C93C88E11B89}" type="slidenum">
              <a:rPr lang="en-US" smtClean="0"/>
              <a:t>40</a:t>
            </a:fld>
            <a:endParaRPr lang="en-US"/>
          </a:p>
        </p:txBody>
      </p:sp>
    </p:spTree>
    <p:extLst>
      <p:ext uri="{BB962C8B-B14F-4D97-AF65-F5344CB8AC3E}">
        <p14:creationId xmlns:p14="http://schemas.microsoft.com/office/powerpoint/2010/main" val="152364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a:t>Tracy</a:t>
            </a:r>
          </a:p>
          <a:p>
            <a:endParaRPr lang="en-US" baseline="0"/>
          </a:p>
          <a:p>
            <a:r>
              <a:rPr lang="en-US" baseline="0"/>
              <a:t>Today our task is to challenge these “Typical” or Go-To answers. </a:t>
            </a:r>
          </a:p>
          <a:p>
            <a:endParaRPr lang="en-US" baseline="0"/>
          </a:p>
          <a:p>
            <a:r>
              <a:rPr lang="en-US" baseline="0"/>
              <a:t>This slide can use more or less explanation based on the audience.  Tell them that we are going to look at some research and illustrations to explore this question more thoroughly, but that it’s worth starting with some common sense.</a:t>
            </a:r>
          </a:p>
          <a:p>
            <a:pPr marL="0" indent="0">
              <a:buNone/>
            </a:pPr>
            <a:endParaRPr lang="en-US" baseline="0"/>
          </a:p>
          <a:p>
            <a:pPr marL="0" indent="0">
              <a:buNone/>
            </a:pPr>
            <a:r>
              <a:rPr lang="en-US" b="1" baseline="0"/>
              <a:t>Lack of critical thinking</a:t>
            </a:r>
            <a:r>
              <a:rPr lang="en-US" b="0" baseline="0"/>
              <a:t> is not likely to be the issue for at least two reasons:</a:t>
            </a:r>
            <a:endParaRPr lang="en-US" b="1" baseline="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a:t>Third grade reading tests don’t do a terribly good job of testing critical thinking.  Mostly they seem to be tests of simple recall or comprehension, yet they are still predicting a wide variety of future outcomes.</a:t>
            </a:r>
          </a:p>
          <a:p>
            <a:pPr marL="228600" indent="-228600">
              <a:buAutoNum type="arabicParenR"/>
            </a:pPr>
            <a:r>
              <a:rPr lang="en-US" baseline="0"/>
              <a:t>Students seem to be able to think critically about a wide variety of topics that interest them. They routinely make inferences, analyze, draw connections and synthesize when talking about their sports, their arts, their social lives.  For example, how quickly are students able to infer your moods or predict your behavior based on subtle clues from just a look on your face.  But as soon as you put a piece of paper with text in front of them they seem to suddenly lose their ability to think critically.</a:t>
            </a:r>
          </a:p>
          <a:p>
            <a:endParaRPr lang="en-US" baseline="0"/>
          </a:p>
          <a:p>
            <a:r>
              <a:rPr lang="en-US" b="1" baseline="0"/>
              <a:t>Failure to know or use comprehension strategies</a:t>
            </a:r>
            <a:r>
              <a:rPr lang="en-US" b="0" baseline="0"/>
              <a:t> also doesn’t seem like the likely cause.</a:t>
            </a:r>
          </a:p>
          <a:p>
            <a:pPr marL="228600" indent="-228600">
              <a:buAutoNum type="arabicParenR"/>
            </a:pPr>
            <a:r>
              <a:rPr lang="en-US" b="0" baseline="0"/>
              <a:t>Comprehension strategies are a lot like critical thinking i.e. making inferences, asking questions, predicting.  Again students seem to do these things a lot, just not about material in print.</a:t>
            </a:r>
          </a:p>
          <a:p>
            <a:pPr marL="228600" indent="-228600">
              <a:buAutoNum type="arabicParenR"/>
            </a:pPr>
            <a:r>
              <a:rPr lang="en-US" b="0" baseline="0"/>
              <a:t>We have spent at least a decade or more heavily focusing our instruction on comprehension strategies. In fact it’s one of the dominant focus points of American educational practice across the country. And yet it seems not to have had much impact on this problem at all.  If comprehension strategies were the problem, our efforts would likely have improved the problem, but so far they haven’t, as evidenced by studies a decade or more apart showing very similar results.</a:t>
            </a:r>
          </a:p>
          <a:p>
            <a:pPr marL="228600" indent="-228600">
              <a:buAutoNum type="arabicParenR"/>
            </a:pPr>
            <a:endParaRPr lang="en-US" b="0" baseline="0"/>
          </a:p>
          <a:p>
            <a:pPr marL="0" indent="0">
              <a:buNone/>
            </a:pPr>
            <a:r>
              <a:rPr lang="en-US" b="1" baseline="0"/>
              <a:t>Failure to master the standards </a:t>
            </a:r>
            <a:r>
              <a:rPr lang="en-US" b="0" baseline="0"/>
              <a:t>is probably not the issue either.  </a:t>
            </a:r>
          </a:p>
          <a:p>
            <a:pPr marL="228600" indent="-228600">
              <a:buAutoNum type="arabicParenR"/>
            </a:pPr>
            <a:r>
              <a:rPr lang="en-US" b="0" baseline="0"/>
              <a:t>Once again the standards are similar to comprehension strategies are similar to critical thinking.</a:t>
            </a:r>
          </a:p>
          <a:p>
            <a:pPr marL="228600" indent="-228600">
              <a:buAutoNum type="arabicParenR"/>
            </a:pPr>
            <a:r>
              <a:rPr lang="en-US" b="0" baseline="0"/>
              <a:t>Moreover, much of this research occurred before most states even had standards.  In addition standards have varied widely across states, but these results are remarkably consistent across geography.  The advent of nationwide standards-based reform in the 90’s to the 2000’s didn’t seem to change this relationship.</a:t>
            </a:r>
          </a:p>
          <a:p>
            <a:endParaRPr lang="en-US" baseline="0"/>
          </a:p>
          <a:p>
            <a:r>
              <a:rPr lang="en-US" baseline="0"/>
              <a:t>Quick turn and talk</a:t>
            </a:r>
          </a:p>
          <a:p>
            <a:endParaRPr lang="en-US"/>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8177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Tracy</a:t>
            </a:r>
          </a:p>
          <a:p>
            <a:endParaRPr lang="en-US" b="1"/>
          </a:p>
          <a:p>
            <a:r>
              <a:rPr lang="en-US" b="1"/>
              <a:t>Direct</a:t>
            </a:r>
            <a:r>
              <a:rPr lang="en-US" b="1" baseline="0"/>
              <a:t> participants to pg. 1 of PARTICIPANTS HANDOUT</a:t>
            </a:r>
            <a:endParaRPr lang="en-US" b="1"/>
          </a:p>
          <a:p>
            <a:endParaRPr lang="en-US"/>
          </a:p>
          <a:p>
            <a:r>
              <a:rPr lang="en-US"/>
              <a:t>So</a:t>
            </a:r>
            <a:r>
              <a:rPr lang="en-US" baseline="0"/>
              <a:t> if none of those factors are the cause, what is?  The next activity will help us start to get at the answer.  </a:t>
            </a:r>
          </a:p>
          <a:p>
            <a:endParaRPr lang="en-US" baseline="0"/>
          </a:p>
          <a:p>
            <a:r>
              <a:rPr lang="en-US" baseline="0"/>
              <a:t>This is a simple quiz.  I’m going to show you two questions, and I want you to tell me, which question is harder.</a:t>
            </a:r>
            <a:endParaRPr lang="en-US"/>
          </a:p>
          <a:p>
            <a:endParaRPr lang="en-US"/>
          </a:p>
        </p:txBody>
      </p:sp>
      <p:sp>
        <p:nvSpPr>
          <p:cNvPr id="4" name="Slide Number Placeholder 3"/>
          <p:cNvSpPr>
            <a:spLocks noGrp="1"/>
          </p:cNvSpPr>
          <p:nvPr>
            <p:ph type="sldNum" sz="quarter" idx="10"/>
          </p:nvPr>
        </p:nvSpPr>
        <p:spPr/>
        <p:txBody>
          <a:bodyPr/>
          <a:lstStyle/>
          <a:p>
            <a:fld id="{0ACFCBD8-3E57-5D40-8A7E-C93C88E11B89}" type="slidenum">
              <a:rPr lang="en-US" smtClean="0"/>
              <a:t>5</a:t>
            </a:fld>
            <a:endParaRPr lang="en-US"/>
          </a:p>
        </p:txBody>
      </p:sp>
    </p:spTree>
    <p:extLst>
      <p:ext uri="{BB962C8B-B14F-4D97-AF65-F5344CB8AC3E}">
        <p14:creationId xmlns:p14="http://schemas.microsoft.com/office/powerpoint/2010/main" val="364097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Read slide.</a:t>
            </a:r>
          </a:p>
          <a:p>
            <a:endParaRPr lang="en-US"/>
          </a:p>
          <a:p>
            <a:r>
              <a:rPr lang="en-US"/>
              <a:t>Emphasize</a:t>
            </a:r>
            <a:r>
              <a:rPr lang="en-US" baseline="0"/>
              <a:t> that restating or paraphrasing is a very low-level skill that doesn’t require much critical thinking.</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6</a:t>
            </a:fld>
            <a:endParaRPr lang="en-US"/>
          </a:p>
        </p:txBody>
      </p:sp>
    </p:spTree>
    <p:extLst>
      <p:ext uri="{BB962C8B-B14F-4D97-AF65-F5344CB8AC3E}">
        <p14:creationId xmlns:p14="http://schemas.microsoft.com/office/powerpoint/2010/main" val="393739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Read slide.</a:t>
            </a:r>
          </a:p>
          <a:p>
            <a:endParaRPr lang="en-US"/>
          </a:p>
          <a:p>
            <a:r>
              <a:rPr lang="en-US"/>
              <a:t>[Passage taken from </a:t>
            </a:r>
            <a:r>
              <a:rPr lang="en-US" b="1"/>
              <a:t>pg.</a:t>
            </a:r>
            <a:r>
              <a:rPr lang="en-US" b="1" baseline="0"/>
              <a:t> 1 </a:t>
            </a:r>
            <a:r>
              <a:rPr lang="en-US" baseline="0"/>
              <a:t>of Immanuel Kant’s </a:t>
            </a:r>
            <a:r>
              <a:rPr lang="en-US" i="1" baseline="0"/>
              <a:t>Critique of Judgment.]</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7</a:t>
            </a:fld>
            <a:endParaRPr lang="en-US"/>
          </a:p>
        </p:txBody>
      </p:sp>
    </p:spTree>
    <p:extLst>
      <p:ext uri="{BB962C8B-B14F-4D97-AF65-F5344CB8AC3E}">
        <p14:creationId xmlns:p14="http://schemas.microsoft.com/office/powerpoint/2010/main" val="383914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Read slide.</a:t>
            </a:r>
          </a:p>
          <a:p>
            <a:r>
              <a:rPr lang="en-US"/>
              <a:t>Emphasize</a:t>
            </a:r>
            <a:r>
              <a:rPr lang="en-US" baseline="0"/>
              <a:t> that this task asks students to do a wide range of critical thinking including, inferring a character’s attitude based on their behavior, generalizing that to a set of moral values, then predicting what such a character might say in defense of those values, thinking about the audience of newspaper editor, and composing a piece of writing that presents an argument. Seems very difficult.</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8</a:t>
            </a:fld>
            <a:endParaRPr lang="en-US"/>
          </a:p>
        </p:txBody>
      </p:sp>
    </p:spTree>
    <p:extLst>
      <p:ext uri="{BB962C8B-B14F-4D97-AF65-F5344CB8AC3E}">
        <p14:creationId xmlns:p14="http://schemas.microsoft.com/office/powerpoint/2010/main" val="38918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a:p>
            <a:endParaRPr lang="en-US"/>
          </a:p>
          <a:p>
            <a:r>
              <a:rPr lang="en-US"/>
              <a:t>Read slide</a:t>
            </a:r>
          </a:p>
          <a:p>
            <a:endParaRPr lang="en-US"/>
          </a:p>
          <a:p>
            <a:r>
              <a:rPr lang="en-US"/>
              <a:t>[Passage taken from </a:t>
            </a:r>
            <a:r>
              <a:rPr lang="en-US" b="1"/>
              <a:t>page 1 </a:t>
            </a:r>
            <a:r>
              <a:rPr lang="en-US" baseline="0"/>
              <a:t>of </a:t>
            </a:r>
            <a:r>
              <a:rPr lang="en-US" i="1" baseline="0"/>
              <a:t>Charlotte’s Web, </a:t>
            </a:r>
            <a:r>
              <a:rPr lang="en-US" i="0" baseline="0"/>
              <a:t>by E.B. White.]</a:t>
            </a: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9</a:t>
            </a:fld>
            <a:endParaRPr lang="en-US"/>
          </a:p>
        </p:txBody>
      </p:sp>
    </p:spTree>
    <p:extLst>
      <p:ext uri="{BB962C8B-B14F-4D97-AF65-F5344CB8AC3E}">
        <p14:creationId xmlns:p14="http://schemas.microsoft.com/office/powerpoint/2010/main" val="400197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9767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8506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14845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90306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73915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31898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662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76A5F-1491-0943-A737-DA102FAE90EB}"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4806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76A5F-1491-0943-A737-DA102FAE90EB}"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49937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76A5F-1491-0943-A737-DA102FAE90EB}"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54639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94112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51868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2705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417001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58551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76A5F-1491-0943-A737-DA102FAE90E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62215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22719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76A5F-1491-0943-A737-DA102FAE90EB}"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02153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76A5F-1491-0943-A737-DA102FAE90EB}"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98242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76A5F-1491-0943-A737-DA102FAE90EB}"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33966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81637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5359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576A5F-1491-0943-A737-DA102FAE90EB}" type="datetimeFigureOut">
              <a:rPr lang="en-US" smtClean="0"/>
              <a:t>4/16/2018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9EA46E-AD4E-3E40-82CC-BF6B2F6A17B4}" type="slidenum">
              <a:rPr lang="en-US" smtClean="0"/>
              <a:t>‹#›</a:t>
            </a:fld>
            <a:endParaRPr lang="en-US"/>
          </a:p>
        </p:txBody>
      </p:sp>
    </p:spTree>
    <p:extLst>
      <p:ext uri="{BB962C8B-B14F-4D97-AF65-F5344CB8AC3E}">
        <p14:creationId xmlns:p14="http://schemas.microsoft.com/office/powerpoint/2010/main" val="121360726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576A5F-1491-0943-A737-DA102FAE90EB}" type="datetimeFigureOut">
              <a:rPr lang="en-US" smtClean="0"/>
              <a:t>4/16/2018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9EA46E-AD4E-3E40-82CC-BF6B2F6A17B4}" type="slidenum">
              <a:rPr lang="en-US" smtClean="0"/>
              <a:t>‹#›</a:t>
            </a:fld>
            <a:endParaRPr lang="en-US"/>
          </a:p>
        </p:txBody>
      </p:sp>
    </p:spTree>
    <p:extLst>
      <p:ext uri="{BB962C8B-B14F-4D97-AF65-F5344CB8AC3E}">
        <p14:creationId xmlns:p14="http://schemas.microsoft.com/office/powerpoint/2010/main" val="110679975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achievethecore.org/page/1112/text-set-project-building-knowledge-and-vocabul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vlcguides.org/c.php?g=780790&amp;p=559681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chievethecore.org/page/3081/book-basket-project"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hyperlink" Target="https://achievethecore.org/category/411/ela-literacy-lessons?filter_cat=1192" TargetMode="External"/><Relationship Id="rId5" Type="http://schemas.openxmlformats.org/officeDocument/2006/relationships/hyperlink" Target="https://achievethecore.org/category/411/ela-literacy-lessons?filter_cat=1112" TargetMode="External"/><Relationship Id="rId4" Type="http://schemas.openxmlformats.org/officeDocument/2006/relationships/hyperlink" Target="https://achievethecore.org/category/411/ela-literacy-lessons?filter_cat=1207"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172" y="3674379"/>
            <a:ext cx="8131377" cy="1593907"/>
          </a:xfrm>
        </p:spPr>
        <p:txBody>
          <a:bodyPr>
            <a:normAutofit fontScale="90000"/>
          </a:bodyPr>
          <a:lstStyle/>
          <a:p>
            <a:r>
              <a:rPr lang="en-US" sz="6000">
                <a:solidFill>
                  <a:schemeClr val="bg1"/>
                </a:solidFill>
                <a:latin typeface="Avenir Book" charset="0"/>
                <a:ea typeface="Avenir Book" charset="0"/>
                <a:cs typeface="Avenir Book" charset="0"/>
              </a:rPr>
              <a:t>Text Sets: </a:t>
            </a:r>
            <a:r>
              <a:rPr lang="en-US">
                <a:solidFill>
                  <a:schemeClr val="bg1"/>
                </a:solidFill>
                <a:latin typeface="Avenir Book" charset="0"/>
                <a:ea typeface="Avenir Book" charset="0"/>
                <a:cs typeface="Avenir Book" charset="0"/>
              </a:rPr>
              <a:t/>
            </a:r>
            <a:br>
              <a:rPr lang="en-US">
                <a:solidFill>
                  <a:schemeClr val="bg1"/>
                </a:solidFill>
                <a:latin typeface="Avenir Book" charset="0"/>
                <a:ea typeface="Avenir Book" charset="0"/>
                <a:cs typeface="Avenir Book" charset="0"/>
              </a:rPr>
            </a:br>
            <a:r>
              <a:rPr lang="en-US" sz="4000">
                <a:solidFill>
                  <a:schemeClr val="bg1"/>
                </a:solidFill>
                <a:latin typeface="Avenir Book" charset="0"/>
                <a:ea typeface="Avenir Book" charset="0"/>
                <a:cs typeface="Avenir Book" charset="0"/>
              </a:rPr>
              <a:t>Building Knowledge and Vocabulary</a:t>
            </a:r>
          </a:p>
        </p:txBody>
      </p:sp>
    </p:spTree>
    <p:extLst>
      <p:ext uri="{BB962C8B-B14F-4D97-AF65-F5344CB8AC3E}">
        <p14:creationId xmlns:p14="http://schemas.microsoft.com/office/powerpoint/2010/main" val="161805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36674"/>
            <a:ext cx="8686800" cy="4587925"/>
          </a:xfrm>
        </p:spPr>
        <p:txBody>
          <a:bodyPr>
            <a:noAutofit/>
          </a:bodyPr>
          <a:lstStyle/>
          <a:p>
            <a:pPr marL="0" indent="0">
              <a:buNone/>
            </a:pPr>
            <a:r>
              <a:rPr lang="en-US" sz="3400">
                <a:latin typeface="Avenir Book" charset="0"/>
                <a:ea typeface="Avenir Book" charset="0"/>
                <a:cs typeface="Avenir Book" charset="0"/>
              </a:rPr>
              <a:t>"Well," said her mother, "one of the pigs is a runt. It's very small and weak, and it will never amount to anything. So your father has decided to do away with it.”</a:t>
            </a:r>
          </a:p>
          <a:p>
            <a:pPr marL="0" indent="0">
              <a:buNone/>
            </a:pPr>
            <a:r>
              <a:rPr lang="en-US" sz="3400">
                <a:latin typeface="Avenir Book" charset="0"/>
                <a:ea typeface="Avenir Book" charset="0"/>
                <a:cs typeface="Avenir Book" charset="0"/>
              </a:rPr>
              <a:t>"Do away with it?" shrieked Fern. "You mean kill it? Just because it's smaller than the others?"</a:t>
            </a:r>
          </a:p>
        </p:txBody>
      </p:sp>
    </p:spTree>
    <p:extLst>
      <p:ext uri="{BB962C8B-B14F-4D97-AF65-F5344CB8AC3E}">
        <p14:creationId xmlns:p14="http://schemas.microsoft.com/office/powerpoint/2010/main" val="294607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66956"/>
            <a:ext cx="8763000" cy="6077170"/>
          </a:xfrm>
        </p:spPr>
        <p:txBody>
          <a:bodyPr>
            <a:noAutofit/>
          </a:bodyPr>
          <a:lstStyle/>
          <a:p>
            <a:pPr marL="0" indent="0">
              <a:buNone/>
            </a:pPr>
            <a:r>
              <a:rPr lang="en-US" sz="4000">
                <a:solidFill>
                  <a:schemeClr val="tx1"/>
                </a:solidFill>
                <a:latin typeface="Avenir Book" charset="0"/>
                <a:ea typeface="Avenir Book" charset="0"/>
                <a:cs typeface="Avenir Book" charset="0"/>
              </a:rPr>
              <a:t>Which question was easier?</a:t>
            </a:r>
          </a:p>
          <a:p>
            <a:endParaRPr lang="en-US" sz="4000">
              <a:latin typeface="Avenir Book" charset="0"/>
              <a:ea typeface="Avenir Book" charset="0"/>
              <a:cs typeface="Avenir Book" charset="0"/>
            </a:endParaRPr>
          </a:p>
          <a:p>
            <a:r>
              <a:rPr lang="en-US" sz="4000">
                <a:latin typeface="Avenir Book" charset="0"/>
                <a:ea typeface="Avenir Book" charset="0"/>
                <a:cs typeface="Avenir Book" charset="0"/>
              </a:rPr>
              <a:t>Why?</a:t>
            </a:r>
          </a:p>
          <a:p>
            <a:r>
              <a:rPr lang="en-US" sz="4000">
                <a:latin typeface="Avenir Book" charset="0"/>
                <a:ea typeface="Avenir Book" charset="0"/>
                <a:cs typeface="Avenir Book" charset="0"/>
              </a:rPr>
              <a:t>Would a lesson (or a whole week of lessons) on “</a:t>
            </a:r>
            <a:r>
              <a:rPr lang="en-US" sz="4000" i="1">
                <a:latin typeface="Avenir Book" charset="0"/>
                <a:ea typeface="Avenir Book" charset="0"/>
                <a:cs typeface="Avenir Book" charset="0"/>
              </a:rPr>
              <a:t>finding main idea</a:t>
            </a:r>
            <a:r>
              <a:rPr lang="en-US" sz="4000">
                <a:latin typeface="Avenir Book" charset="0"/>
                <a:ea typeface="Avenir Book" charset="0"/>
                <a:cs typeface="Avenir Book" charset="0"/>
              </a:rPr>
              <a:t>” or “</a:t>
            </a:r>
            <a:r>
              <a:rPr lang="en-US" sz="4000" i="1">
                <a:latin typeface="Avenir Book" charset="0"/>
                <a:ea typeface="Avenir Book" charset="0"/>
                <a:cs typeface="Avenir Book" charset="0"/>
              </a:rPr>
              <a:t>making inferences</a:t>
            </a:r>
            <a:r>
              <a:rPr lang="en-US" sz="4000">
                <a:latin typeface="Avenir Book" charset="0"/>
                <a:ea typeface="Avenir Book" charset="0"/>
                <a:cs typeface="Avenir Book" charset="0"/>
              </a:rPr>
              <a:t>” help you to answer question 1?</a:t>
            </a:r>
          </a:p>
        </p:txBody>
      </p:sp>
    </p:spTree>
    <p:extLst>
      <p:ext uri="{BB962C8B-B14F-4D97-AF65-F5344CB8AC3E}">
        <p14:creationId xmlns:p14="http://schemas.microsoft.com/office/powerpoint/2010/main" val="20777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1435"/>
            <a:ext cx="8229600" cy="1143000"/>
          </a:xfrm>
        </p:spPr>
        <p:txBody>
          <a:bodyPr>
            <a:noAutofit/>
          </a:bodyPr>
          <a:lstStyle/>
          <a:p>
            <a:pPr algn="ctr"/>
            <a:r>
              <a:rPr lang="en-US" sz="4800">
                <a:solidFill>
                  <a:schemeClr val="tx1">
                    <a:lumMod val="75000"/>
                    <a:lumOff val="25000"/>
                  </a:schemeClr>
                </a:solidFill>
                <a:latin typeface="Avenir Book" charset="0"/>
                <a:ea typeface="Avenir Book" charset="0"/>
                <a:cs typeface="Avenir Book" charset="0"/>
              </a:rPr>
              <a:t>What are </a:t>
            </a:r>
            <a:r>
              <a:rPr lang="en-US" sz="4800" b="1">
                <a:solidFill>
                  <a:schemeClr val="tx1">
                    <a:lumMod val="75000"/>
                    <a:lumOff val="25000"/>
                  </a:schemeClr>
                </a:solidFill>
                <a:latin typeface="Avenir Book" charset="0"/>
                <a:ea typeface="Avenir Book" charset="0"/>
                <a:cs typeface="Avenir Book" charset="0"/>
              </a:rPr>
              <a:t>not</a:t>
            </a:r>
            <a:r>
              <a:rPr lang="en-US" sz="4800">
                <a:solidFill>
                  <a:schemeClr val="tx1">
                    <a:lumMod val="75000"/>
                    <a:lumOff val="25000"/>
                  </a:schemeClr>
                </a:solidFill>
                <a:latin typeface="Avenir Book" charset="0"/>
                <a:ea typeface="Avenir Book" charset="0"/>
                <a:cs typeface="Avenir Book" charset="0"/>
              </a:rPr>
              <a:t> the causes?</a:t>
            </a:r>
          </a:p>
        </p:txBody>
      </p:sp>
      <p:sp>
        <p:nvSpPr>
          <p:cNvPr id="3" name="Content Placeholder 2"/>
          <p:cNvSpPr>
            <a:spLocks noGrp="1"/>
          </p:cNvSpPr>
          <p:nvPr>
            <p:ph idx="1"/>
          </p:nvPr>
        </p:nvSpPr>
        <p:spPr>
          <a:xfrm>
            <a:off x="304800" y="1914648"/>
            <a:ext cx="8458200" cy="4572000"/>
          </a:xfrm>
        </p:spPr>
        <p:txBody>
          <a:bodyPr>
            <a:noAutofit/>
          </a:bodyPr>
          <a:lstStyle/>
          <a:p>
            <a:r>
              <a:rPr lang="en-US" sz="4000">
                <a:solidFill>
                  <a:schemeClr val="tx1">
                    <a:lumMod val="75000"/>
                    <a:lumOff val="25000"/>
                  </a:schemeClr>
                </a:solidFill>
                <a:latin typeface="Avenir Book" charset="0"/>
                <a:ea typeface="Avenir Book" charset="0"/>
                <a:cs typeface="Avenir Book" charset="0"/>
              </a:rPr>
              <a:t>Lack of critical thinking </a:t>
            </a:r>
          </a:p>
          <a:p>
            <a:r>
              <a:rPr lang="en-US" sz="4000">
                <a:solidFill>
                  <a:schemeClr val="tx1">
                    <a:lumMod val="75000"/>
                    <a:lumOff val="25000"/>
                  </a:schemeClr>
                </a:solidFill>
                <a:latin typeface="Avenir Book" charset="0"/>
                <a:ea typeface="Avenir Book" charset="0"/>
                <a:cs typeface="Avenir Book" charset="0"/>
              </a:rPr>
              <a:t>Failure to know or use comprehension strategies</a:t>
            </a:r>
          </a:p>
          <a:p>
            <a:r>
              <a:rPr lang="en-US" sz="4000">
                <a:solidFill>
                  <a:schemeClr val="tx1">
                    <a:lumMod val="75000"/>
                    <a:lumOff val="25000"/>
                  </a:schemeClr>
                </a:solidFill>
                <a:latin typeface="Avenir Book" charset="0"/>
                <a:ea typeface="Avenir Book" charset="0"/>
                <a:cs typeface="Avenir Book" charset="0"/>
              </a:rPr>
              <a:t>Failure to master the standards</a:t>
            </a:r>
          </a:p>
          <a:p>
            <a:endParaRPr lang="en-US" sz="4000">
              <a:solidFill>
                <a:schemeClr val="tx1">
                  <a:lumMod val="75000"/>
                  <a:lumOff val="2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28050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245" y="1633708"/>
            <a:ext cx="7723926" cy="3022114"/>
          </a:xfrm>
        </p:spPr>
        <p:txBody>
          <a:bodyPr>
            <a:noAutofit/>
          </a:bodyPr>
          <a:lstStyle/>
          <a:p>
            <a:pPr algn="ctr"/>
            <a:r>
              <a:rPr lang="en-US" sz="4000" i="1" dirty="0">
                <a:latin typeface="Avenir Book" charset="0"/>
                <a:ea typeface="Avenir Book" charset="0"/>
                <a:cs typeface="Avenir Book" charset="0"/>
              </a:rPr>
              <a:t>Everyone knows knowledge plays a role in comprehension, but how </a:t>
            </a:r>
            <a:r>
              <a:rPr lang="en-US" sz="4000" b="1" i="1" u="sng" dirty="0">
                <a:latin typeface="Avenir Book" charset="0"/>
                <a:ea typeface="Avenir Book" charset="0"/>
                <a:cs typeface="Avenir Book" charset="0"/>
              </a:rPr>
              <a:t>big</a:t>
            </a:r>
            <a:r>
              <a:rPr lang="en-US" sz="4000" i="1" dirty="0">
                <a:latin typeface="Avenir Book" charset="0"/>
                <a:ea typeface="Avenir Book" charset="0"/>
                <a:cs typeface="Avenir Book" charset="0"/>
              </a:rPr>
              <a:t> of a role?</a:t>
            </a:r>
          </a:p>
        </p:txBody>
      </p:sp>
    </p:spTree>
    <p:extLst>
      <p:ext uri="{BB962C8B-B14F-4D97-AF65-F5344CB8AC3E}">
        <p14:creationId xmlns:p14="http://schemas.microsoft.com/office/powerpoint/2010/main" val="392632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a:latin typeface="Avenir Book" charset="0"/>
                <a:ea typeface="Avenir Book" charset="0"/>
                <a:cs typeface="Avenir Book" charset="0"/>
              </a:rPr>
              <a:t>“The Baseball Study,” </a:t>
            </a:r>
            <a:br>
              <a:rPr lang="en-US" sz="4400">
                <a:latin typeface="Avenir Book" charset="0"/>
                <a:ea typeface="Avenir Book" charset="0"/>
                <a:cs typeface="Avenir Book" charset="0"/>
              </a:rPr>
            </a:br>
            <a:r>
              <a:rPr lang="en-US" sz="4400" err="1">
                <a:latin typeface="Avenir Book" charset="0"/>
                <a:ea typeface="Avenir Book" charset="0"/>
                <a:cs typeface="Avenir Book" charset="0"/>
              </a:rPr>
              <a:t>Recht</a:t>
            </a:r>
            <a:r>
              <a:rPr lang="en-US" sz="4400">
                <a:latin typeface="Avenir Book" charset="0"/>
                <a:ea typeface="Avenir Book" charset="0"/>
                <a:cs typeface="Avenir Book" charset="0"/>
              </a:rPr>
              <a:t> &amp; Leslie (1988)</a:t>
            </a:r>
          </a:p>
        </p:txBody>
      </p:sp>
      <p:pic>
        <p:nvPicPr>
          <p:cNvPr id="4" name="Picture 3"/>
          <p:cNvPicPr>
            <a:picLocks noChangeAspect="1"/>
          </p:cNvPicPr>
          <p:nvPr/>
        </p:nvPicPr>
        <p:blipFill>
          <a:blip r:embed="rId4"/>
          <a:stretch>
            <a:fillRect/>
          </a:stretch>
        </p:blipFill>
        <p:spPr>
          <a:xfrm>
            <a:off x="1587419" y="1759303"/>
            <a:ext cx="5749217" cy="4079436"/>
          </a:xfrm>
          <a:prstGeom prst="rect">
            <a:avLst/>
          </a:prstGeom>
        </p:spPr>
      </p:pic>
    </p:spTree>
    <p:extLst>
      <p:ext uri="{BB962C8B-B14F-4D97-AF65-F5344CB8AC3E}">
        <p14:creationId xmlns:p14="http://schemas.microsoft.com/office/powerpoint/2010/main" val="67334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a:latin typeface="Avenir Book" charset="0"/>
                <a:ea typeface="Avenir Book" charset="0"/>
                <a:cs typeface="Avenir Book" charset="0"/>
              </a:rPr>
              <a:t>“The Baseball Study,”  </a:t>
            </a:r>
            <a:br>
              <a:rPr lang="en-US" sz="4400">
                <a:latin typeface="Avenir Book" charset="0"/>
                <a:ea typeface="Avenir Book" charset="0"/>
                <a:cs typeface="Avenir Book" charset="0"/>
              </a:rPr>
            </a:br>
            <a:r>
              <a:rPr lang="en-US" sz="4400" err="1">
                <a:latin typeface="Avenir Book" charset="0"/>
                <a:ea typeface="Avenir Book" charset="0"/>
                <a:cs typeface="Avenir Book" charset="0"/>
              </a:rPr>
              <a:t>Recht</a:t>
            </a:r>
            <a:r>
              <a:rPr lang="en-US" sz="4400">
                <a:latin typeface="Avenir Book" charset="0"/>
                <a:ea typeface="Avenir Book" charset="0"/>
                <a:cs typeface="Avenir Book" charset="0"/>
              </a:rPr>
              <a:t> &amp; Leslie (1988)</a:t>
            </a:r>
          </a:p>
        </p:txBody>
      </p:sp>
      <p:sp>
        <p:nvSpPr>
          <p:cNvPr id="3" name="Content Placeholder 2"/>
          <p:cNvSpPr>
            <a:spLocks noGrp="1"/>
          </p:cNvSpPr>
          <p:nvPr>
            <p:ph idx="1"/>
          </p:nvPr>
        </p:nvSpPr>
        <p:spPr>
          <a:xfrm>
            <a:off x="900112" y="1736675"/>
            <a:ext cx="7345363" cy="4328846"/>
          </a:xfrm>
        </p:spPr>
        <p:txBody>
          <a:bodyPr>
            <a:noAutofit/>
          </a:bodyPr>
          <a:lstStyle/>
          <a:p>
            <a:r>
              <a:rPr lang="en-US">
                <a:latin typeface="Avenir Book" charset="0"/>
                <a:ea typeface="Avenir Book" charset="0"/>
                <a:cs typeface="Avenir Book" charset="0"/>
              </a:rPr>
              <a:t>Compared reading comprehension for four categories of students:</a:t>
            </a:r>
          </a:p>
          <a:p>
            <a:pPr marL="514350" indent="-514350">
              <a:buFont typeface="+mj-lt"/>
              <a:buAutoNum type="arabicParenR"/>
            </a:pP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96921288"/>
              </p:ext>
            </p:extLst>
          </p:nvPr>
        </p:nvGraphicFramePr>
        <p:xfrm>
          <a:off x="1500187" y="2404122"/>
          <a:ext cx="6143626" cy="3474720"/>
        </p:xfrm>
        <a:graphic>
          <a:graphicData uri="http://schemas.openxmlformats.org/drawingml/2006/table">
            <a:tbl>
              <a:tblPr firstRow="1" bandRow="1">
                <a:tableStyleId>{5C22544A-7EE6-4342-B048-85BDC9FD1C3A}</a:tableStyleId>
              </a:tblPr>
              <a:tblGrid>
                <a:gridCol w="3071813">
                  <a:extLst>
                    <a:ext uri="{9D8B030D-6E8A-4147-A177-3AD203B41FA5}">
                      <a16:colId xmlns:a16="http://schemas.microsoft.com/office/drawing/2014/main" val="20000"/>
                    </a:ext>
                  </a:extLst>
                </a:gridCol>
                <a:gridCol w="3071813">
                  <a:extLst>
                    <a:ext uri="{9D8B030D-6E8A-4147-A177-3AD203B41FA5}">
                      <a16:colId xmlns:a16="http://schemas.microsoft.com/office/drawing/2014/main" val="20001"/>
                    </a:ext>
                  </a:extLst>
                </a:gridCol>
              </a:tblGrid>
              <a:tr h="1588634">
                <a:tc>
                  <a:txBody>
                    <a:bodyPr/>
                    <a:lstStyle/>
                    <a:p>
                      <a:r>
                        <a:rPr lang="en-US" sz="2400" b="0" dirty="0">
                          <a:solidFill>
                            <a:schemeClr val="bg1"/>
                          </a:solidFill>
                          <a:latin typeface="Lucida Sans" panose="020B0602030504020204" pitchFamily="34" charset="0"/>
                        </a:rPr>
                        <a:t>High</a:t>
                      </a:r>
                      <a:r>
                        <a:rPr lang="en-US" sz="2400" b="0" baseline="0" dirty="0">
                          <a:solidFill>
                            <a:schemeClr val="bg1"/>
                          </a:solidFill>
                          <a:latin typeface="Lucida Sans" panose="020B0602030504020204" pitchFamily="34" charset="0"/>
                        </a:rPr>
                        <a:t> reading ability</a:t>
                      </a:r>
                    </a:p>
                    <a:p>
                      <a:r>
                        <a:rPr lang="en-US" sz="2400" b="0" baseline="0" dirty="0">
                          <a:solidFill>
                            <a:schemeClr val="bg1"/>
                          </a:solidFill>
                          <a:latin typeface="Lucida Sans" panose="020B0602030504020204" pitchFamily="34" charset="0"/>
                        </a:rPr>
                        <a:t>High knowledge of baseball</a:t>
                      </a:r>
                      <a:endParaRPr lang="en-US" sz="2400" b="0" dirty="0">
                        <a:solidFill>
                          <a:schemeClr val="bg1"/>
                        </a:solidFill>
                        <a:latin typeface="Lucida Sans" panose="020B0602030504020204" pitchFamily="34" charset="0"/>
                      </a:endParaRPr>
                    </a:p>
                  </a:txBody>
                  <a:tcPr marL="68580" marR="68580"/>
                </a:tc>
                <a:tc>
                  <a:txBody>
                    <a:bodyPr/>
                    <a:lstStyle/>
                    <a:p>
                      <a:r>
                        <a:rPr lang="en-US" sz="2400" b="0">
                          <a:solidFill>
                            <a:schemeClr val="accent4">
                              <a:lumMod val="40000"/>
                              <a:lumOff val="60000"/>
                            </a:schemeClr>
                          </a:solidFill>
                          <a:latin typeface="Lucida Sans" panose="020B0602030504020204" pitchFamily="34" charset="0"/>
                        </a:rPr>
                        <a:t>High</a:t>
                      </a:r>
                      <a:r>
                        <a:rPr lang="en-US" sz="2400" b="0" baseline="0">
                          <a:solidFill>
                            <a:schemeClr val="accent4">
                              <a:lumMod val="40000"/>
                              <a:lumOff val="60000"/>
                            </a:schemeClr>
                          </a:solidFill>
                          <a:latin typeface="Lucida Sans" panose="020B0602030504020204" pitchFamily="34" charset="0"/>
                        </a:rPr>
                        <a:t> reading ability</a:t>
                      </a:r>
                    </a:p>
                    <a:p>
                      <a:r>
                        <a:rPr lang="en-US" sz="2400" b="0" baseline="0">
                          <a:solidFill>
                            <a:schemeClr val="accent4">
                              <a:lumMod val="40000"/>
                              <a:lumOff val="60000"/>
                            </a:schemeClr>
                          </a:solidFill>
                          <a:latin typeface="Lucida Sans" panose="020B0602030504020204" pitchFamily="34" charset="0"/>
                        </a:rPr>
                        <a:t>Low knowledge of baseball</a:t>
                      </a:r>
                      <a:endParaRPr lang="en-US" sz="2400" b="0">
                        <a:solidFill>
                          <a:schemeClr val="accent4">
                            <a:lumMod val="40000"/>
                            <a:lumOff val="60000"/>
                          </a:schemeClr>
                        </a:solidFill>
                        <a:latin typeface="Lucida Sans" panose="020B0602030504020204" pitchFamily="34" charset="0"/>
                      </a:endParaRPr>
                    </a:p>
                    <a:p>
                      <a:endParaRPr lang="en-US" sz="2400" b="0">
                        <a:latin typeface="Lucida Sans" panose="020B0602030504020204" pitchFamily="34" charset="0"/>
                      </a:endParaRPr>
                    </a:p>
                  </a:txBody>
                  <a:tcPr marL="68580" marR="68580"/>
                </a:tc>
                <a:extLst>
                  <a:ext uri="{0D108BD9-81ED-4DB2-BD59-A6C34878D82A}">
                    <a16:rowId xmlns:a16="http://schemas.microsoft.com/office/drawing/2014/main" val="10000"/>
                  </a:ext>
                </a:extLst>
              </a:tr>
              <a:tr h="1447981">
                <a:tc>
                  <a:txBody>
                    <a:bodyPr/>
                    <a:lstStyle/>
                    <a:p>
                      <a:r>
                        <a:rPr lang="en-US" sz="2400">
                          <a:solidFill>
                            <a:schemeClr val="accent2">
                              <a:lumMod val="50000"/>
                            </a:schemeClr>
                          </a:solidFill>
                          <a:latin typeface="Lucida Sans" panose="020B0602030504020204" pitchFamily="34" charset="0"/>
                        </a:rPr>
                        <a:t>Low</a:t>
                      </a:r>
                      <a:r>
                        <a:rPr lang="en-US" sz="2400" baseline="0">
                          <a:solidFill>
                            <a:schemeClr val="accent2">
                              <a:lumMod val="50000"/>
                            </a:schemeClr>
                          </a:solidFill>
                          <a:latin typeface="Lucida Sans" panose="020B0602030504020204" pitchFamily="34" charset="0"/>
                        </a:rPr>
                        <a:t> reading ability</a:t>
                      </a:r>
                    </a:p>
                    <a:p>
                      <a:r>
                        <a:rPr lang="en-US" sz="2400" baseline="0">
                          <a:solidFill>
                            <a:schemeClr val="accent2">
                              <a:lumMod val="50000"/>
                            </a:schemeClr>
                          </a:solidFill>
                          <a:latin typeface="Lucida Sans" panose="020B0602030504020204" pitchFamily="34" charset="0"/>
                        </a:rPr>
                        <a:t>High knowledge of baseball</a:t>
                      </a:r>
                      <a:endParaRPr lang="en-US" sz="2400">
                        <a:solidFill>
                          <a:schemeClr val="accent2">
                            <a:lumMod val="50000"/>
                          </a:schemeClr>
                        </a:solidFill>
                        <a:latin typeface="Lucida Sans" panose="020B0602030504020204" pitchFamily="34" charset="0"/>
                      </a:endParaRPr>
                    </a:p>
                    <a:p>
                      <a:endParaRPr lang="en-US" sz="2400">
                        <a:latin typeface="Lucida Sans" panose="020B0602030504020204" pitchFamily="34" charset="0"/>
                      </a:endParaRPr>
                    </a:p>
                  </a:txBody>
                  <a:tcPr marL="68580" marR="68580"/>
                </a:tc>
                <a:tc>
                  <a:txBody>
                    <a:bodyPr/>
                    <a:lstStyle/>
                    <a:p>
                      <a:r>
                        <a:rPr lang="en-US" sz="2400" dirty="0">
                          <a:solidFill>
                            <a:schemeClr val="accent6">
                              <a:lumMod val="50000"/>
                            </a:schemeClr>
                          </a:solidFill>
                          <a:latin typeface="Lucida Sans" panose="020B0602030504020204" pitchFamily="34" charset="0"/>
                        </a:rPr>
                        <a:t>Low </a:t>
                      </a:r>
                      <a:r>
                        <a:rPr lang="en-US" sz="2400" baseline="0" dirty="0">
                          <a:solidFill>
                            <a:schemeClr val="accent6">
                              <a:lumMod val="50000"/>
                            </a:schemeClr>
                          </a:solidFill>
                          <a:latin typeface="Lucida Sans" panose="020B0602030504020204" pitchFamily="34" charset="0"/>
                        </a:rPr>
                        <a:t>reading ability</a:t>
                      </a:r>
                    </a:p>
                    <a:p>
                      <a:r>
                        <a:rPr lang="en-US" sz="2400" baseline="0" dirty="0">
                          <a:solidFill>
                            <a:schemeClr val="accent6">
                              <a:lumMod val="50000"/>
                            </a:schemeClr>
                          </a:solidFill>
                          <a:latin typeface="Lucida Sans" panose="020B0602030504020204" pitchFamily="34" charset="0"/>
                        </a:rPr>
                        <a:t>Low knowledge of baseball</a:t>
                      </a:r>
                      <a:endParaRPr lang="en-US" sz="2400" dirty="0">
                        <a:solidFill>
                          <a:schemeClr val="accent6">
                            <a:lumMod val="50000"/>
                          </a:schemeClr>
                        </a:solidFill>
                        <a:latin typeface="Lucida Sans" panose="020B0602030504020204" pitchFamily="34" charset="0"/>
                      </a:endParaRPr>
                    </a:p>
                    <a:p>
                      <a:endParaRPr lang="en-US" sz="2400" dirty="0">
                        <a:latin typeface="Lucida Sans" panose="020B0602030504020204" pitchFamily="34" charset="0"/>
                      </a:endParaRP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088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4294967295"/>
            <p:extLst>
              <p:ext uri="{D42A27DB-BD31-4B8C-83A1-F6EECF244321}">
                <p14:modId xmlns:p14="http://schemas.microsoft.com/office/powerpoint/2010/main" val="469756774"/>
              </p:ext>
            </p:extLst>
          </p:nvPr>
        </p:nvGraphicFramePr>
        <p:xfrm>
          <a:off x="528506" y="192947"/>
          <a:ext cx="8187655" cy="5654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498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7780"/>
          </a:xfrm>
        </p:spPr>
        <p:txBody>
          <a:bodyPr>
            <a:normAutofit/>
          </a:bodyPr>
          <a:lstStyle/>
          <a:p>
            <a:pPr algn="ctr"/>
            <a:r>
              <a:rPr lang="en-US">
                <a:latin typeface="Avenir Book" charset="0"/>
                <a:ea typeface="Avenir Book" charset="0"/>
                <a:cs typeface="Avenir Book" charset="0"/>
              </a:rPr>
              <a:t>Findings</a:t>
            </a:r>
          </a:p>
        </p:txBody>
      </p:sp>
      <p:sp>
        <p:nvSpPr>
          <p:cNvPr id="3" name="Content Placeholder 2"/>
          <p:cNvSpPr>
            <a:spLocks noGrp="1"/>
          </p:cNvSpPr>
          <p:nvPr>
            <p:ph idx="1"/>
          </p:nvPr>
        </p:nvSpPr>
        <p:spPr>
          <a:xfrm>
            <a:off x="559558" y="1359017"/>
            <a:ext cx="8127242" cy="4353886"/>
          </a:xfrm>
        </p:spPr>
        <p:txBody>
          <a:bodyPr>
            <a:normAutofit lnSpcReduction="10000"/>
          </a:bodyPr>
          <a:lstStyle/>
          <a:p>
            <a:r>
              <a:rPr lang="en-US" sz="3500">
                <a:latin typeface="Avenir Book" charset="0"/>
                <a:ea typeface="Avenir Book" charset="0"/>
                <a:cs typeface="Avenir Book" charset="0"/>
              </a:rPr>
              <a:t>Knowledge of the topic had a MUCH bigger impact on comprehension than generalized reading ability did. (pg. 18)</a:t>
            </a:r>
          </a:p>
          <a:p>
            <a:endParaRPr lang="en-US" sz="3500"/>
          </a:p>
          <a:p>
            <a:r>
              <a:rPr lang="en-US" sz="3500">
                <a:latin typeface="Avenir Book" charset="0"/>
                <a:ea typeface="Avenir Book" charset="0"/>
                <a:cs typeface="Avenir Book" charset="0"/>
              </a:rPr>
              <a:t>With sufficient prior knowledge, “low ability” students performed similarly to higher ability students. (pg. 19) The difference in their performance was not statistically significant.</a:t>
            </a:r>
          </a:p>
          <a:p>
            <a:endParaRPr lang="en-US"/>
          </a:p>
        </p:txBody>
      </p:sp>
    </p:spTree>
    <p:extLst>
      <p:ext uri="{BB962C8B-B14F-4D97-AF65-F5344CB8AC3E}">
        <p14:creationId xmlns:p14="http://schemas.microsoft.com/office/powerpoint/2010/main" val="311864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22914" y="679508"/>
            <a:ext cx="8028288" cy="3464654"/>
          </a:xfrm>
        </p:spPr>
        <p:txBody>
          <a:bodyPr>
            <a:noAutofit/>
          </a:bodyPr>
          <a:lstStyle/>
          <a:p>
            <a:r>
              <a:rPr lang="en-US" sz="3600">
                <a:latin typeface="Avenir Book" charset="0"/>
                <a:ea typeface="Avenir Book" charset="0"/>
                <a:cs typeface="Avenir Book" charset="0"/>
              </a:rPr>
              <a:t>A student doesn’t have ONE level.</a:t>
            </a:r>
            <a:br>
              <a:rPr lang="en-US" sz="3600">
                <a:latin typeface="Avenir Book" charset="0"/>
                <a:ea typeface="Avenir Book" charset="0"/>
                <a:cs typeface="Avenir Book" charset="0"/>
              </a:rPr>
            </a:br>
            <a:r>
              <a:rPr lang="en-US" sz="3600">
                <a:latin typeface="Avenir Book" charset="0"/>
                <a:ea typeface="Avenir Book" charset="0"/>
                <a:cs typeface="Avenir Book" charset="0"/>
              </a:rPr>
              <a:t/>
            </a:r>
            <a:br>
              <a:rPr lang="en-US" sz="3600">
                <a:latin typeface="Avenir Book" charset="0"/>
                <a:ea typeface="Avenir Book" charset="0"/>
                <a:cs typeface="Avenir Book" charset="0"/>
              </a:rPr>
            </a:br>
            <a:r>
              <a:rPr lang="en-US" sz="3600">
                <a:latin typeface="Avenir Book" charset="0"/>
                <a:ea typeface="Avenir Book" charset="0"/>
                <a:cs typeface="Avenir Book" charset="0"/>
              </a:rPr>
              <a:t>Each student has MANY LEVELS</a:t>
            </a:r>
            <a:br>
              <a:rPr lang="en-US" sz="3600">
                <a:latin typeface="Avenir Book" charset="0"/>
                <a:ea typeface="Avenir Book" charset="0"/>
                <a:cs typeface="Avenir Book" charset="0"/>
              </a:rPr>
            </a:br>
            <a:r>
              <a:rPr lang="en-US" sz="3600">
                <a:latin typeface="Avenir Book" charset="0"/>
                <a:ea typeface="Avenir Book" charset="0"/>
                <a:cs typeface="Avenir Book" charset="0"/>
              </a:rPr>
              <a:t/>
            </a:r>
            <a:br>
              <a:rPr lang="en-US" sz="3600">
                <a:latin typeface="Avenir Book" charset="0"/>
                <a:ea typeface="Avenir Book" charset="0"/>
                <a:cs typeface="Avenir Book" charset="0"/>
              </a:rPr>
            </a:br>
            <a:r>
              <a:rPr lang="en-US" sz="3600">
                <a:latin typeface="Avenir Book" charset="0"/>
                <a:ea typeface="Avenir Book" charset="0"/>
                <a:cs typeface="Avenir Book" charset="0"/>
              </a:rPr>
              <a:t>depending on topic &amp; knowledge.</a:t>
            </a:r>
          </a:p>
        </p:txBody>
      </p:sp>
    </p:spTree>
    <p:extLst>
      <p:ext uri="{BB962C8B-B14F-4D97-AF65-F5344CB8AC3E}">
        <p14:creationId xmlns:p14="http://schemas.microsoft.com/office/powerpoint/2010/main" val="195063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41324"/>
            <a:ext cx="7886700" cy="1325563"/>
          </a:xfrm>
        </p:spPr>
        <p:txBody>
          <a:bodyPr/>
          <a:lstStyle/>
          <a:p>
            <a:r>
              <a:rPr lang="en-US" dirty="0">
                <a:latin typeface="Avenir Book" charset="0"/>
                <a:ea typeface="Avenir Book" charset="0"/>
                <a:cs typeface="Avenir Book" charset="0"/>
              </a:rPr>
              <a:t>Vocabulary</a:t>
            </a:r>
          </a:p>
        </p:txBody>
      </p:sp>
      <p:sp>
        <p:nvSpPr>
          <p:cNvPr id="4" name="Content Placeholder 3"/>
          <p:cNvSpPr>
            <a:spLocks noGrp="1"/>
          </p:cNvSpPr>
          <p:nvPr>
            <p:ph idx="1"/>
          </p:nvPr>
        </p:nvSpPr>
        <p:spPr>
          <a:xfrm>
            <a:off x="628650" y="1366887"/>
            <a:ext cx="7886700" cy="4810076"/>
          </a:xfrm>
        </p:spPr>
        <p:txBody>
          <a:bodyPr>
            <a:normAutofit/>
          </a:bodyPr>
          <a:lstStyle/>
          <a:p>
            <a:pPr algn="ctr">
              <a:spcAft>
                <a:spcPts val="3000"/>
              </a:spcAft>
            </a:pPr>
            <a:r>
              <a:rPr lang="en-US" sz="2800" dirty="0">
                <a:latin typeface="Avenir Book" charset="0"/>
                <a:ea typeface="Avenir Book" charset="0"/>
                <a:cs typeface="Avenir Book" charset="0"/>
              </a:rPr>
              <a:t>Research has shown that when it comes to risk factors for vocabulary development, </a:t>
            </a:r>
            <a:r>
              <a:rPr lang="en-US" sz="2800" b="1" i="1" dirty="0">
                <a:latin typeface="Avenir Book" charset="0"/>
                <a:ea typeface="Avenir Book" charset="0"/>
                <a:cs typeface="Avenir Book" charset="0"/>
              </a:rPr>
              <a:t>poverty</a:t>
            </a:r>
            <a:r>
              <a:rPr lang="en-US" sz="2800" dirty="0">
                <a:latin typeface="Avenir Book" charset="0"/>
                <a:ea typeface="Avenir Book" charset="0"/>
                <a:cs typeface="Avenir Book" charset="0"/>
              </a:rPr>
              <a:t> trumps race, urban vs. rural community, limited English proficiency, and language impairments.</a:t>
            </a:r>
          </a:p>
          <a:p>
            <a:pPr algn="ctr"/>
            <a:r>
              <a:rPr lang="en-US" sz="2800" dirty="0">
                <a:latin typeface="Avenir Book" charset="0"/>
                <a:ea typeface="Avenir Book" charset="0"/>
                <a:cs typeface="Avenir Book" charset="0"/>
              </a:rPr>
              <a:t>Vocabulary interventions have to be powerful enough to accelerate, not just incrementally advance word learning for students coming from low-income households to narrow the achievement gap.</a:t>
            </a:r>
          </a:p>
          <a:p>
            <a:pPr marL="0" indent="0" algn="ctr">
              <a:buNone/>
            </a:pPr>
            <a:r>
              <a:rPr lang="en-US" sz="2800" dirty="0">
                <a:latin typeface="Avenir Book" charset="0"/>
                <a:ea typeface="Avenir Book" charset="0"/>
                <a:cs typeface="Avenir Book" charset="0"/>
              </a:rPr>
              <a:t>(</a:t>
            </a:r>
            <a:r>
              <a:rPr lang="en-US" sz="2800" dirty="0" err="1">
                <a:latin typeface="Avenir Book" charset="0"/>
                <a:ea typeface="Avenir Book" charset="0"/>
                <a:cs typeface="Avenir Book" charset="0"/>
              </a:rPr>
              <a:t>Marulis</a:t>
            </a:r>
            <a:r>
              <a:rPr lang="en-US" sz="2800" dirty="0">
                <a:latin typeface="Avenir Book" charset="0"/>
                <a:ea typeface="Avenir Book" charset="0"/>
                <a:cs typeface="Avenir Book" charset="0"/>
              </a:rPr>
              <a:t> and </a:t>
            </a:r>
            <a:r>
              <a:rPr lang="en-US" sz="2800" dirty="0" err="1">
                <a:latin typeface="Avenir Book" charset="0"/>
                <a:ea typeface="Avenir Book" charset="0"/>
                <a:cs typeface="Avenir Book" charset="0"/>
              </a:rPr>
              <a:t>Neuman</a:t>
            </a:r>
            <a:r>
              <a:rPr lang="en-US" sz="2800" dirty="0">
                <a:latin typeface="Avenir Book" charset="0"/>
                <a:ea typeface="Avenir Book" charset="0"/>
                <a:cs typeface="Avenir Book" charset="0"/>
              </a:rPr>
              <a:t>, 2011)</a:t>
            </a:r>
          </a:p>
          <a:p>
            <a:endParaRPr lang="en-US" dirty="0"/>
          </a:p>
        </p:txBody>
      </p:sp>
    </p:spTree>
    <p:extLst>
      <p:ext uri="{BB962C8B-B14F-4D97-AF65-F5344CB8AC3E}">
        <p14:creationId xmlns:p14="http://schemas.microsoft.com/office/powerpoint/2010/main" val="38491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800">
                <a:solidFill>
                  <a:schemeClr val="tx1">
                    <a:lumMod val="75000"/>
                    <a:lumOff val="25000"/>
                  </a:schemeClr>
                </a:solidFill>
                <a:latin typeface="Avenir Book" charset="0"/>
                <a:ea typeface="Avenir Book" charset="0"/>
                <a:cs typeface="Avenir Book" charset="0"/>
              </a:rPr>
              <a:t>Five Essential Studies</a:t>
            </a:r>
          </a:p>
        </p:txBody>
      </p:sp>
      <p:sp>
        <p:nvSpPr>
          <p:cNvPr id="3" name="Content Placeholder 2"/>
          <p:cNvSpPr>
            <a:spLocks noGrp="1"/>
          </p:cNvSpPr>
          <p:nvPr>
            <p:ph idx="1"/>
          </p:nvPr>
        </p:nvSpPr>
        <p:spPr>
          <a:xfrm>
            <a:off x="381000" y="1065402"/>
            <a:ext cx="8458200" cy="4697835"/>
          </a:xfrm>
        </p:spPr>
        <p:txBody>
          <a:bodyPr>
            <a:normAutofit/>
          </a:bodyPr>
          <a:lstStyle/>
          <a:p>
            <a:r>
              <a:rPr lang="en-US" sz="2600" b="1">
                <a:solidFill>
                  <a:schemeClr val="tx1">
                    <a:lumMod val="75000"/>
                    <a:lumOff val="25000"/>
                  </a:schemeClr>
                </a:solidFill>
                <a:latin typeface="Avenir Book" charset="0"/>
                <a:ea typeface="Avenir Book" charset="0"/>
                <a:cs typeface="Avenir Book" charset="0"/>
              </a:rPr>
              <a:t>Hernandez 2011, </a:t>
            </a:r>
            <a:r>
              <a:rPr lang="en-US" sz="2600">
                <a:solidFill>
                  <a:schemeClr val="tx1">
                    <a:lumMod val="75000"/>
                    <a:lumOff val="25000"/>
                  </a:schemeClr>
                </a:solidFill>
                <a:latin typeface="Avenir Book" charset="0"/>
                <a:ea typeface="Avenir Book" charset="0"/>
                <a:cs typeface="Avenir Book" charset="0"/>
              </a:rPr>
              <a:t>“Double Jeopardy” </a:t>
            </a:r>
          </a:p>
          <a:p>
            <a:r>
              <a:rPr lang="en-US" sz="2600" b="1">
                <a:solidFill>
                  <a:schemeClr val="tx1">
                    <a:lumMod val="75000"/>
                    <a:lumOff val="25000"/>
                  </a:schemeClr>
                </a:solidFill>
                <a:latin typeface="Avenir Book" charset="0"/>
                <a:ea typeface="Avenir Book" charset="0"/>
                <a:cs typeface="Avenir Book" charset="0"/>
              </a:rPr>
              <a:t>Lesnick et al 2010, </a:t>
            </a:r>
            <a:r>
              <a:rPr lang="en-US" sz="2600">
                <a:solidFill>
                  <a:schemeClr val="tx1">
                    <a:lumMod val="75000"/>
                    <a:lumOff val="25000"/>
                  </a:schemeClr>
                </a:solidFill>
                <a:latin typeface="Avenir Book" charset="0"/>
                <a:ea typeface="Avenir Book" charset="0"/>
                <a:cs typeface="Avenir Book" charset="0"/>
              </a:rPr>
              <a:t>“Reading on Grade Level in Third Grade: How Is it Related to High School Performance and College Enrollment?”</a:t>
            </a:r>
          </a:p>
          <a:p>
            <a:pPr lvl="0"/>
            <a:r>
              <a:rPr lang="en-US" sz="2600" b="1">
                <a:solidFill>
                  <a:schemeClr val="tx1">
                    <a:lumMod val="75000"/>
                    <a:lumOff val="25000"/>
                  </a:schemeClr>
                </a:solidFill>
                <a:latin typeface="Avenir Book" charset="0"/>
                <a:ea typeface="Avenir Book" charset="0"/>
                <a:cs typeface="Avenir Book" charset="0"/>
              </a:rPr>
              <a:t>Fletcher and Lyon 1998, </a:t>
            </a:r>
            <a:r>
              <a:rPr lang="en-US" sz="2600">
                <a:solidFill>
                  <a:schemeClr val="tx1">
                    <a:lumMod val="75000"/>
                    <a:lumOff val="25000"/>
                  </a:schemeClr>
                </a:solidFill>
                <a:latin typeface="Avenir Book" charset="0"/>
                <a:ea typeface="Avenir Book" charset="0"/>
                <a:cs typeface="Avenir Book" charset="0"/>
              </a:rPr>
              <a:t>74% of 3</a:t>
            </a:r>
            <a:r>
              <a:rPr lang="en-US" sz="2600" baseline="30000">
                <a:solidFill>
                  <a:schemeClr val="tx1">
                    <a:lumMod val="75000"/>
                    <a:lumOff val="25000"/>
                  </a:schemeClr>
                </a:solidFill>
                <a:latin typeface="Avenir Book" charset="0"/>
                <a:ea typeface="Avenir Book" charset="0"/>
                <a:cs typeface="Avenir Book" charset="0"/>
              </a:rPr>
              <a:t>rd</a:t>
            </a:r>
            <a:r>
              <a:rPr lang="en-US" sz="2600">
                <a:solidFill>
                  <a:schemeClr val="tx1">
                    <a:lumMod val="75000"/>
                    <a:lumOff val="25000"/>
                  </a:schemeClr>
                </a:solidFill>
                <a:latin typeface="Avenir Book" charset="0"/>
                <a:ea typeface="Avenir Book" charset="0"/>
                <a:cs typeface="Avenir Book" charset="0"/>
              </a:rPr>
              <a:t> graders who read poorly will still be struggling in 9</a:t>
            </a:r>
            <a:r>
              <a:rPr lang="en-US" sz="2600" baseline="30000">
                <a:solidFill>
                  <a:schemeClr val="tx1">
                    <a:lumMod val="75000"/>
                    <a:lumOff val="25000"/>
                  </a:schemeClr>
                </a:solidFill>
                <a:latin typeface="Avenir Book" charset="0"/>
                <a:ea typeface="Avenir Book" charset="0"/>
                <a:cs typeface="Avenir Book" charset="0"/>
              </a:rPr>
              <a:t>th</a:t>
            </a:r>
            <a:r>
              <a:rPr lang="en-US" sz="2600">
                <a:solidFill>
                  <a:schemeClr val="tx1">
                    <a:lumMod val="75000"/>
                    <a:lumOff val="25000"/>
                  </a:schemeClr>
                </a:solidFill>
                <a:latin typeface="Avenir Book" charset="0"/>
                <a:ea typeface="Avenir Book" charset="0"/>
                <a:cs typeface="Avenir Book" charset="0"/>
              </a:rPr>
              <a:t> grade.</a:t>
            </a:r>
          </a:p>
          <a:p>
            <a:pPr lvl="0"/>
            <a:r>
              <a:rPr lang="en-US" sz="2600" b="1">
                <a:solidFill>
                  <a:schemeClr val="tx1">
                    <a:lumMod val="75000"/>
                    <a:lumOff val="25000"/>
                  </a:schemeClr>
                </a:solidFill>
                <a:latin typeface="Avenir Book" charset="0"/>
                <a:ea typeface="Avenir Book" charset="0"/>
                <a:cs typeface="Avenir Book" charset="0"/>
              </a:rPr>
              <a:t>Snow et al 1998, </a:t>
            </a:r>
            <a:r>
              <a:rPr lang="en-US" sz="2600">
                <a:solidFill>
                  <a:schemeClr val="tx1">
                    <a:lumMod val="75000"/>
                    <a:lumOff val="25000"/>
                  </a:schemeClr>
                </a:solidFill>
                <a:latin typeface="Avenir Book" charset="0"/>
                <a:ea typeface="Avenir Book" charset="0"/>
                <a:cs typeface="Avenir Book" charset="0"/>
              </a:rPr>
              <a:t>“A person who is not at least a modestly skilled reader by the end of third grade is quite unlikely to graduate from high school.”</a:t>
            </a:r>
          </a:p>
          <a:p>
            <a:pPr lvl="0"/>
            <a:r>
              <a:rPr lang="en-US" sz="2600" b="1">
                <a:solidFill>
                  <a:schemeClr val="tx1">
                    <a:lumMod val="75000"/>
                    <a:lumOff val="25000"/>
                  </a:schemeClr>
                </a:solidFill>
                <a:latin typeface="Avenir Book" charset="0"/>
                <a:ea typeface="Avenir Book" charset="0"/>
                <a:cs typeface="Avenir Book" charset="0"/>
              </a:rPr>
              <a:t>Juel 1988, </a:t>
            </a:r>
            <a:r>
              <a:rPr lang="en-US" sz="2600">
                <a:solidFill>
                  <a:schemeClr val="tx1">
                    <a:lumMod val="75000"/>
                    <a:lumOff val="25000"/>
                  </a:schemeClr>
                </a:solidFill>
                <a:latin typeface="Avenir Book" charset="0"/>
                <a:ea typeface="Avenir Book" charset="0"/>
                <a:cs typeface="Avenir Book" charset="0"/>
              </a:rPr>
              <a:t>1</a:t>
            </a:r>
            <a:r>
              <a:rPr lang="en-US" sz="2600" baseline="30000">
                <a:solidFill>
                  <a:schemeClr val="tx1">
                    <a:lumMod val="75000"/>
                    <a:lumOff val="25000"/>
                  </a:schemeClr>
                </a:solidFill>
                <a:latin typeface="Avenir Book" charset="0"/>
                <a:ea typeface="Avenir Book" charset="0"/>
                <a:cs typeface="Avenir Book" charset="0"/>
              </a:rPr>
              <a:t>st</a:t>
            </a:r>
            <a:r>
              <a:rPr lang="en-US" sz="2600">
                <a:solidFill>
                  <a:schemeClr val="tx1">
                    <a:lumMod val="75000"/>
                    <a:lumOff val="25000"/>
                  </a:schemeClr>
                </a:solidFill>
                <a:latin typeface="Avenir Book" charset="0"/>
                <a:ea typeface="Avenir Book" charset="0"/>
                <a:cs typeface="Avenir Book" charset="0"/>
              </a:rPr>
              <a:t> grade reading scores are a “reliable predictor of later reading scores.”</a:t>
            </a:r>
          </a:p>
          <a:p>
            <a:endParaRPr lang="en-US"/>
          </a:p>
        </p:txBody>
      </p:sp>
    </p:spTree>
    <p:extLst>
      <p:ext uri="{BB962C8B-B14F-4D97-AF65-F5344CB8AC3E}">
        <p14:creationId xmlns:p14="http://schemas.microsoft.com/office/powerpoint/2010/main" val="349837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Vocabulary</a:t>
            </a:r>
          </a:p>
        </p:txBody>
      </p:sp>
      <p:sp>
        <p:nvSpPr>
          <p:cNvPr id="3" name="Content Placeholder 2"/>
          <p:cNvSpPr>
            <a:spLocks noGrp="1"/>
          </p:cNvSpPr>
          <p:nvPr>
            <p:ph idx="1"/>
          </p:nvPr>
        </p:nvSpPr>
        <p:spPr/>
        <p:txBody>
          <a:bodyPr/>
          <a:lstStyle/>
          <a:p>
            <a:r>
              <a:rPr lang="en-US" sz="3200" dirty="0"/>
              <a:t>By the time they reach school age, low-income children have heard fewer words than higher-income children.</a:t>
            </a:r>
          </a:p>
          <a:p>
            <a:endParaRPr lang="en-US" dirty="0"/>
          </a:p>
          <a:p>
            <a:pPr marL="0" indent="0" algn="ctr">
              <a:buNone/>
            </a:pPr>
            <a:r>
              <a:rPr lang="en-US" sz="5400" b="1" dirty="0">
                <a:solidFill>
                  <a:srgbClr val="FF0000"/>
                </a:solidFill>
              </a:rPr>
              <a:t>30,000,000</a:t>
            </a:r>
          </a:p>
          <a:p>
            <a:pPr marL="0" indent="0" algn="ctr">
              <a:buNone/>
            </a:pPr>
            <a:r>
              <a:rPr lang="en-US" sz="800" b="1" dirty="0">
                <a:solidFill>
                  <a:srgbClr val="FF0000"/>
                </a:solidFill>
              </a:rPr>
              <a:t>fewer</a:t>
            </a:r>
          </a:p>
        </p:txBody>
      </p:sp>
    </p:spTree>
    <p:extLst>
      <p:ext uri="{BB962C8B-B14F-4D97-AF65-F5344CB8AC3E}">
        <p14:creationId xmlns:p14="http://schemas.microsoft.com/office/powerpoint/2010/main" val="195300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3050" y="1278340"/>
            <a:ext cx="5600700" cy="2736554"/>
          </a:xfrm>
        </p:spPr>
        <p:txBody>
          <a:bodyPr>
            <a:noAutofit/>
          </a:bodyPr>
          <a:lstStyle/>
          <a:p>
            <a:r>
              <a:rPr lang="en-US" sz="3600"/>
              <a:t>Imagine what it’s like to be a student with vocabulary and knowledge deficits…</a:t>
            </a:r>
          </a:p>
        </p:txBody>
      </p:sp>
      <p:sp>
        <p:nvSpPr>
          <p:cNvPr id="3" name="Content Placeholder 2"/>
          <p:cNvSpPr>
            <a:spLocks noGrp="1"/>
          </p:cNvSpPr>
          <p:nvPr>
            <p:ph idx="1"/>
          </p:nvPr>
        </p:nvSpPr>
        <p:spPr>
          <a:xfrm>
            <a:off x="2921676" y="4173940"/>
            <a:ext cx="5443797" cy="1530824"/>
          </a:xfrm>
        </p:spPr>
        <p:txBody>
          <a:bodyPr>
            <a:normAutofit/>
          </a:bodyPr>
          <a:lstStyle/>
          <a:p>
            <a:pPr marL="0" indent="0">
              <a:buNone/>
            </a:pPr>
            <a:r>
              <a:rPr lang="en-US" sz="3600"/>
              <a:t>…on test day.</a:t>
            </a:r>
          </a:p>
        </p:txBody>
      </p:sp>
    </p:spTree>
    <p:extLst>
      <p:ext uri="{BB962C8B-B14F-4D97-AF65-F5344CB8AC3E}">
        <p14:creationId xmlns:p14="http://schemas.microsoft.com/office/powerpoint/2010/main" val="31405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442907" y="176169"/>
            <a:ext cx="6107186" cy="4857225"/>
          </a:xfrm>
          <a:prstGeom prst="rect">
            <a:avLst/>
          </a:prstGeom>
        </p:spPr>
      </p:pic>
      <p:sp>
        <p:nvSpPr>
          <p:cNvPr id="2" name="TextBox 1"/>
          <p:cNvSpPr txBox="1"/>
          <p:nvPr/>
        </p:nvSpPr>
        <p:spPr>
          <a:xfrm>
            <a:off x="2281806" y="5394121"/>
            <a:ext cx="4261607" cy="461665"/>
          </a:xfrm>
          <a:prstGeom prst="rect">
            <a:avLst/>
          </a:prstGeom>
          <a:noFill/>
        </p:spPr>
        <p:txBody>
          <a:bodyPr wrap="square" rtlCol="0">
            <a:spAutoFit/>
          </a:bodyPr>
          <a:lstStyle/>
          <a:p>
            <a:pPr algn="ctr"/>
            <a:r>
              <a:rPr lang="en-US" sz="2400"/>
              <a:t>Ready to give up, yet?</a:t>
            </a:r>
          </a:p>
        </p:txBody>
      </p:sp>
    </p:spTree>
    <p:extLst>
      <p:ext uri="{BB962C8B-B14F-4D97-AF65-F5344CB8AC3E}">
        <p14:creationId xmlns:p14="http://schemas.microsoft.com/office/powerpoint/2010/main" val="399410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73206" y="795759"/>
            <a:ext cx="8120417" cy="4739759"/>
          </a:xfrm>
          <a:prstGeom prst="rect">
            <a:avLst/>
          </a:prstGeom>
        </p:spPr>
        <p:txBody>
          <a:bodyPr wrap="square" anchor="ctr">
            <a:spAutoFit/>
          </a:bodyPr>
          <a:lstStyle/>
          <a:p>
            <a:pPr>
              <a:spcAft>
                <a:spcPts val="600"/>
              </a:spcAft>
            </a:pPr>
            <a:r>
              <a:rPr lang="en-US" sz="2400">
                <a:latin typeface="Lucida Sans" panose="020B0602030504020204" pitchFamily="34" charset="0"/>
                <a:ea typeface="Calibri" panose="020F0502020204030204" pitchFamily="34" charset="0"/>
                <a:cs typeface="Times New Roman" panose="02020603050405020304" pitchFamily="18" charset="0"/>
              </a:rPr>
              <a:t>When she was twenty-six, Eliza bought tickets to </a:t>
            </a:r>
            <a:r>
              <a:rPr lang="en-US" sz="2400" b="1">
                <a:latin typeface="Lucida Sans" panose="020B0602030504020204" pitchFamily="34" charset="0"/>
                <a:ea typeface="Calibri" panose="020F0502020204030204" pitchFamily="34" charset="0"/>
                <a:cs typeface="Times New Roman" panose="02020603050405020304" pitchFamily="18" charset="0"/>
              </a:rPr>
              <a:t>faraway Alaska</a:t>
            </a:r>
            <a:r>
              <a:rPr lang="en-US" sz="2400">
                <a:latin typeface="Lucida Sans" panose="020B0602030504020204" pitchFamily="34" charset="0"/>
                <a:ea typeface="Calibri" panose="020F0502020204030204" pitchFamily="34" charset="0"/>
                <a:cs typeface="Times New Roman" panose="02020603050405020304" pitchFamily="18" charset="0"/>
              </a:rPr>
              <a:t>. Few </a:t>
            </a:r>
            <a:r>
              <a:rPr lang="en-US" sz="2400" b="1">
                <a:latin typeface="Lucida Sans" panose="020B0602030504020204" pitchFamily="34" charset="0"/>
                <a:ea typeface="Calibri" panose="020F0502020204030204" pitchFamily="34" charset="0"/>
                <a:cs typeface="Times New Roman" panose="02020603050405020304" pitchFamily="18" charset="0"/>
              </a:rPr>
              <a:t>tourists</a:t>
            </a:r>
            <a:r>
              <a:rPr lang="en-US" sz="2400">
                <a:latin typeface="Lucida Sans" panose="020B0602030504020204" pitchFamily="34" charset="0"/>
                <a:ea typeface="Calibri" panose="020F0502020204030204" pitchFamily="34" charset="0"/>
                <a:cs typeface="Times New Roman" panose="02020603050405020304" pitchFamily="18" charset="0"/>
              </a:rPr>
              <a:t> had ever been there. Eliza wrote </a:t>
            </a:r>
            <a:r>
              <a:rPr lang="en-US" sz="2400" b="1">
                <a:latin typeface="Lucida Sans" panose="020B0602030504020204" pitchFamily="34" charset="0"/>
                <a:ea typeface="Calibri" panose="020F0502020204030204" pitchFamily="34" charset="0"/>
                <a:cs typeface="Times New Roman" panose="02020603050405020304" pitchFamily="18" charset="0"/>
              </a:rPr>
              <a:t>reports</a:t>
            </a:r>
            <a:r>
              <a:rPr lang="en-US" sz="2400">
                <a:latin typeface="Lucida Sans" panose="020B0602030504020204" pitchFamily="34" charset="0"/>
                <a:ea typeface="Calibri" panose="020F0502020204030204" pitchFamily="34" charset="0"/>
                <a:cs typeface="Times New Roman" panose="02020603050405020304" pitchFamily="18" charset="0"/>
              </a:rPr>
              <a:t> for the </a:t>
            </a:r>
            <a:r>
              <a:rPr lang="en-US" sz="2400" b="1">
                <a:latin typeface="Lucida Sans" panose="020B0602030504020204" pitchFamily="34" charset="0"/>
                <a:ea typeface="Calibri" panose="020F0502020204030204" pitchFamily="34" charset="0"/>
                <a:cs typeface="Times New Roman" panose="02020603050405020304" pitchFamily="18" charset="0"/>
              </a:rPr>
              <a:t>newspapers</a:t>
            </a:r>
            <a:r>
              <a:rPr lang="en-US" sz="2400">
                <a:latin typeface="Lucida Sans" panose="020B0602030504020204" pitchFamily="34" charset="0"/>
                <a:ea typeface="Calibri" panose="020F0502020204030204" pitchFamily="34" charset="0"/>
                <a:cs typeface="Times New Roman" panose="02020603050405020304" pitchFamily="18" charset="0"/>
              </a:rPr>
              <a:t> back home. She loved sharing the </a:t>
            </a:r>
            <a:r>
              <a:rPr lang="en-US" sz="2400" b="1">
                <a:latin typeface="Lucida Sans" panose="020B0602030504020204" pitchFamily="34" charset="0"/>
                <a:ea typeface="Calibri" panose="020F0502020204030204" pitchFamily="34" charset="0"/>
                <a:cs typeface="Times New Roman" panose="02020603050405020304" pitchFamily="18" charset="0"/>
              </a:rPr>
              <a:t>fascinating</a:t>
            </a:r>
            <a:r>
              <a:rPr lang="en-US" sz="2400">
                <a:latin typeface="Lucida Sans" panose="020B0602030504020204" pitchFamily="34" charset="0"/>
                <a:ea typeface="Calibri" panose="020F0502020204030204" pitchFamily="34" charset="0"/>
                <a:cs typeface="Times New Roman" panose="02020603050405020304" pitchFamily="18" charset="0"/>
              </a:rPr>
              <a:t> things she saw, such as </a:t>
            </a:r>
            <a:r>
              <a:rPr lang="en-US" sz="2400" b="1">
                <a:latin typeface="Lucida Sans" panose="020B0602030504020204" pitchFamily="34" charset="0"/>
                <a:ea typeface="Calibri" panose="020F0502020204030204" pitchFamily="34" charset="0"/>
                <a:cs typeface="Times New Roman" panose="02020603050405020304" pitchFamily="18" charset="0"/>
              </a:rPr>
              <a:t>huge glaciers</a:t>
            </a:r>
            <a:r>
              <a:rPr lang="en-US" sz="2400">
                <a:latin typeface="Lucida Sans" panose="020B0602030504020204" pitchFamily="34" charset="0"/>
                <a:ea typeface="Calibri" panose="020F0502020204030204" pitchFamily="34" charset="0"/>
                <a:cs typeface="Times New Roman" panose="02020603050405020304" pitchFamily="18" charset="0"/>
              </a:rPr>
              <a:t>, </a:t>
            </a:r>
            <a:r>
              <a:rPr lang="en-US" sz="2400" b="1">
                <a:latin typeface="Lucida Sans" panose="020B0602030504020204" pitchFamily="34" charset="0"/>
                <a:ea typeface="Calibri" panose="020F0502020204030204" pitchFamily="34" charset="0"/>
                <a:cs typeface="Times New Roman" panose="02020603050405020304" pitchFamily="18" charset="0"/>
              </a:rPr>
              <a:t>spouting whales</a:t>
            </a:r>
            <a:r>
              <a:rPr lang="en-US" sz="2400">
                <a:latin typeface="Lucida Sans" panose="020B0602030504020204" pitchFamily="34" charset="0"/>
                <a:ea typeface="Calibri" panose="020F0502020204030204" pitchFamily="34" charset="0"/>
                <a:cs typeface="Times New Roman" panose="02020603050405020304" pitchFamily="18" charset="0"/>
              </a:rPr>
              <a:t>, and the </a:t>
            </a:r>
            <a:r>
              <a:rPr lang="en-US" sz="2400" b="1">
                <a:latin typeface="Lucida Sans" panose="020B0602030504020204" pitchFamily="34" charset="0"/>
                <a:ea typeface="Calibri" panose="020F0502020204030204" pitchFamily="34" charset="0"/>
                <a:cs typeface="Times New Roman" panose="02020603050405020304" pitchFamily="18" charset="0"/>
              </a:rPr>
              <a:t>native people</a:t>
            </a:r>
            <a:r>
              <a:rPr lang="en-US" sz="2400">
                <a:latin typeface="Lucida Sans" panose="020B0602030504020204" pitchFamily="34" charset="0"/>
                <a:ea typeface="Calibri" panose="020F0502020204030204" pitchFamily="34" charset="0"/>
                <a:cs typeface="Times New Roman" panose="02020603050405020304" pitchFamily="18" charset="0"/>
              </a:rPr>
              <a:t>. Eliza even wrote a book – the first </a:t>
            </a:r>
            <a:r>
              <a:rPr lang="en-US" sz="2400" b="1">
                <a:latin typeface="Lucida Sans" panose="020B0602030504020204" pitchFamily="34" charset="0"/>
                <a:ea typeface="Calibri" panose="020F0502020204030204" pitchFamily="34" charset="0"/>
                <a:cs typeface="Times New Roman" panose="02020603050405020304" pitchFamily="18" charset="0"/>
              </a:rPr>
              <a:t>guidebook</a:t>
            </a:r>
            <a:r>
              <a:rPr lang="en-US" sz="2400">
                <a:latin typeface="Lucida Sans" panose="020B0602030504020204" pitchFamily="34" charset="0"/>
                <a:ea typeface="Calibri" panose="020F0502020204030204" pitchFamily="34" charset="0"/>
                <a:cs typeface="Times New Roman" panose="02020603050405020304" pitchFamily="18" charset="0"/>
              </a:rPr>
              <a:t> about </a:t>
            </a:r>
            <a:r>
              <a:rPr lang="en-US" sz="2400" b="1">
                <a:latin typeface="Lucida Sans" panose="020B0602030504020204" pitchFamily="34" charset="0"/>
                <a:ea typeface="Calibri" panose="020F0502020204030204" pitchFamily="34" charset="0"/>
                <a:cs typeface="Times New Roman" panose="02020603050405020304" pitchFamily="18" charset="0"/>
              </a:rPr>
              <a:t>Alaska</a:t>
            </a:r>
            <a:r>
              <a:rPr lang="en-US" sz="2400">
                <a:latin typeface="Lucida Sans" panose="020B0602030504020204" pitchFamily="34" charset="0"/>
                <a:ea typeface="Calibri" panose="020F0502020204030204" pitchFamily="34" charset="0"/>
                <a:cs typeface="Times New Roman" panose="02020603050405020304" pitchFamily="18" charset="0"/>
              </a:rPr>
              <a:t>.</a:t>
            </a:r>
          </a:p>
          <a:p>
            <a:pPr>
              <a:spcAft>
                <a:spcPts val="600"/>
              </a:spcAft>
            </a:pPr>
            <a:endParaRPr lang="en-US" sz="2400">
              <a:latin typeface="Lucida Sans" panose="020B0602030504020204" pitchFamily="34" charset="0"/>
              <a:ea typeface="Calibri" panose="020F0502020204030204" pitchFamily="34" charset="0"/>
              <a:cs typeface="Times New Roman" panose="02020603050405020304" pitchFamily="18" charset="0"/>
            </a:endParaRPr>
          </a:p>
          <a:p>
            <a:pPr>
              <a:spcAft>
                <a:spcPts val="600"/>
              </a:spcAft>
            </a:pPr>
            <a:r>
              <a:rPr lang="en-US" sz="2400">
                <a:latin typeface="Lucida Sans" panose="020B0602030504020204" pitchFamily="34" charset="0"/>
                <a:ea typeface="Calibri" panose="020F0502020204030204" pitchFamily="34" charset="0"/>
                <a:cs typeface="Times New Roman" panose="02020603050405020304" pitchFamily="18" charset="0"/>
              </a:rPr>
              <a:t>When Eliza went back to </a:t>
            </a:r>
            <a:r>
              <a:rPr lang="en-US" sz="2400" b="1">
                <a:latin typeface="Lucida Sans" panose="020B0602030504020204" pitchFamily="34" charset="0"/>
                <a:ea typeface="Calibri" panose="020F0502020204030204" pitchFamily="34" charset="0"/>
                <a:cs typeface="Times New Roman" panose="02020603050405020304" pitchFamily="18" charset="0"/>
              </a:rPr>
              <a:t>Washington</a:t>
            </a:r>
            <a:r>
              <a:rPr lang="en-US" sz="2400">
                <a:latin typeface="Lucida Sans" panose="020B0602030504020204" pitchFamily="34" charset="0"/>
                <a:ea typeface="Calibri" panose="020F0502020204030204" pitchFamily="34" charset="0"/>
                <a:cs typeface="Times New Roman" panose="02020603050405020304" pitchFamily="18" charset="0"/>
              </a:rPr>
              <a:t>, it wasn’t long before she started thinking about </a:t>
            </a:r>
            <a:r>
              <a:rPr lang="en-US" sz="2400" b="1">
                <a:latin typeface="Lucida Sans" panose="020B0602030504020204" pitchFamily="34" charset="0"/>
                <a:ea typeface="Calibri" panose="020F0502020204030204" pitchFamily="34" charset="0"/>
                <a:cs typeface="Times New Roman" panose="02020603050405020304" pitchFamily="18" charset="0"/>
              </a:rPr>
              <a:t>traveling</a:t>
            </a:r>
            <a:r>
              <a:rPr lang="en-US" sz="2400">
                <a:latin typeface="Lucida Sans" panose="020B0602030504020204" pitchFamily="34" charset="0"/>
                <a:ea typeface="Calibri" panose="020F0502020204030204" pitchFamily="34" charset="0"/>
                <a:cs typeface="Times New Roman" panose="02020603050405020304" pitchFamily="18" charset="0"/>
              </a:rPr>
              <a:t> again. She decided to visit her older brother, who was working in </a:t>
            </a:r>
            <a:r>
              <a:rPr lang="en-US" sz="2400" b="1">
                <a:latin typeface="Lucida Sans" panose="020B0602030504020204" pitchFamily="34" charset="0"/>
                <a:ea typeface="Calibri" panose="020F0502020204030204" pitchFamily="34" charset="0"/>
                <a:cs typeface="Times New Roman" panose="02020603050405020304" pitchFamily="18" charset="0"/>
              </a:rPr>
              <a:t>Japan</a:t>
            </a:r>
            <a:r>
              <a:rPr lang="en-US" sz="2400">
                <a:latin typeface="Lucida Sans" panose="020B0602030504020204" pitchFamily="34" charset="0"/>
                <a:ea typeface="Calibri" panose="020F0502020204030204" pitchFamily="34" charset="0"/>
                <a:cs typeface="Times New Roman" panose="02020603050405020304" pitchFamily="18" charset="0"/>
              </a:rPr>
              <a:t>. Eliza </a:t>
            </a:r>
            <a:r>
              <a:rPr lang="en-US" sz="2400" b="1">
                <a:latin typeface="Lucida Sans" panose="020B0602030504020204" pitchFamily="34" charset="0"/>
                <a:ea typeface="Calibri" panose="020F0502020204030204" pitchFamily="34" charset="0"/>
                <a:cs typeface="Times New Roman" panose="02020603050405020304" pitchFamily="18" charset="0"/>
              </a:rPr>
              <a:t>sailed</a:t>
            </a:r>
            <a:r>
              <a:rPr lang="en-US" sz="2400">
                <a:latin typeface="Lucida Sans" panose="020B0602030504020204" pitchFamily="34" charset="0"/>
                <a:ea typeface="Calibri" panose="020F0502020204030204" pitchFamily="34" charset="0"/>
                <a:cs typeface="Times New Roman" panose="02020603050405020304" pitchFamily="18" charset="0"/>
              </a:rPr>
              <a:t> across the ocean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00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581" y="1355063"/>
            <a:ext cx="8147537" cy="3505200"/>
          </a:xfrm>
        </p:spPr>
        <p:txBody>
          <a:bodyPr>
            <a:noAutofit/>
          </a:bodyPr>
          <a:lstStyle/>
          <a:p>
            <a:r>
              <a:rPr lang="en-US" sz="3200">
                <a:latin typeface="Avenir Book" charset="0"/>
                <a:ea typeface="Avenir Book" charset="0"/>
                <a:cs typeface="Avenir Book" charset="0"/>
              </a:rPr>
              <a:t>We </a:t>
            </a:r>
            <a:r>
              <a:rPr lang="en-US" sz="3200" i="1">
                <a:latin typeface="Avenir Book" charset="0"/>
                <a:ea typeface="Avenir Book" charset="0"/>
                <a:cs typeface="Avenir Book" charset="0"/>
              </a:rPr>
              <a:t>owe </a:t>
            </a:r>
            <a:r>
              <a:rPr lang="en-US" sz="3200">
                <a:latin typeface="Avenir Book" charset="0"/>
                <a:ea typeface="Avenir Book" charset="0"/>
                <a:cs typeface="Avenir Book" charset="0"/>
              </a:rPr>
              <a:t>our students a better experience reading than this.</a:t>
            </a:r>
            <a:br>
              <a:rPr lang="en-US" sz="3200">
                <a:latin typeface="Avenir Book" charset="0"/>
                <a:ea typeface="Avenir Book" charset="0"/>
                <a:cs typeface="Avenir Book" charset="0"/>
              </a:rPr>
            </a:br>
            <a:r>
              <a:rPr lang="en-US" sz="3200">
                <a:latin typeface="Avenir Book" charset="0"/>
                <a:ea typeface="Avenir Book" charset="0"/>
                <a:cs typeface="Avenir Book" charset="0"/>
              </a:rPr>
              <a:t/>
            </a:r>
            <a:br>
              <a:rPr lang="en-US" sz="3200">
                <a:latin typeface="Avenir Book" charset="0"/>
                <a:ea typeface="Avenir Book" charset="0"/>
                <a:cs typeface="Avenir Book" charset="0"/>
              </a:rPr>
            </a:br>
            <a:r>
              <a:rPr lang="en-US" sz="3200" dirty="0">
                <a:latin typeface="Avenir Book" charset="0"/>
                <a:ea typeface="Avenir Book" charset="0"/>
                <a:cs typeface="Avenir Book" charset="0"/>
              </a:rPr>
              <a:t>We have to help them get the vocabulary and knowledge of the world they </a:t>
            </a:r>
            <a:r>
              <a:rPr lang="en-US" sz="3200" i="1" dirty="0">
                <a:latin typeface="Avenir Book" charset="0"/>
                <a:ea typeface="Avenir Book" charset="0"/>
                <a:cs typeface="Avenir Book" charset="0"/>
              </a:rPr>
              <a:t>need</a:t>
            </a:r>
            <a:r>
              <a:rPr lang="en-US" sz="3200" dirty="0">
                <a:latin typeface="Avenir Book" charset="0"/>
                <a:ea typeface="Avenir Book" charset="0"/>
                <a:cs typeface="Avenir Book" charset="0"/>
              </a:rPr>
              <a:t> to be able to read complex text.</a:t>
            </a:r>
          </a:p>
        </p:txBody>
      </p:sp>
    </p:spTree>
    <p:extLst>
      <p:ext uri="{BB962C8B-B14F-4D97-AF65-F5344CB8AC3E}">
        <p14:creationId xmlns:p14="http://schemas.microsoft.com/office/powerpoint/2010/main" val="143973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20" y="1704172"/>
            <a:ext cx="8188656" cy="5334000"/>
          </a:xfrm>
        </p:spPr>
        <p:txBody>
          <a:bodyPr>
            <a:normAutofit/>
          </a:bodyPr>
          <a:lstStyle/>
          <a:p>
            <a:r>
              <a:rPr lang="en-US" sz="3200">
                <a:latin typeface="Avenir Book" charset="0"/>
                <a:ea typeface="Avenir Book" charset="0"/>
                <a:cs typeface="Avenir Book" charset="0"/>
              </a:rPr>
              <a:t>Students cannot build knowledge and vocabulary without a </a:t>
            </a:r>
            <a:r>
              <a:rPr lang="en-US" sz="3200" b="1">
                <a:latin typeface="Avenir Book" charset="0"/>
                <a:ea typeface="Avenir Book" charset="0"/>
                <a:cs typeface="Avenir Book" charset="0"/>
              </a:rPr>
              <a:t>high volume of reading.</a:t>
            </a:r>
          </a:p>
          <a:p>
            <a:r>
              <a:rPr lang="en-US" sz="3200">
                <a:latin typeface="Avenir Book" charset="0"/>
                <a:ea typeface="Avenir Book" charset="0"/>
                <a:cs typeface="Avenir Book" charset="0"/>
              </a:rPr>
              <a:t>Most words are learned through reading or being read to.</a:t>
            </a:r>
          </a:p>
          <a:p>
            <a:r>
              <a:rPr lang="en-US" sz="3200">
                <a:latin typeface="Avenir Book" charset="0"/>
                <a:ea typeface="Avenir Book" charset="0"/>
                <a:cs typeface="Avenir Book" charset="0"/>
              </a:rPr>
              <a:t>Building knowledge helps level the playing field for students.</a:t>
            </a:r>
          </a:p>
          <a:p>
            <a:endParaRPr lang="en-US"/>
          </a:p>
          <a:p>
            <a:endParaRPr lang="en-US"/>
          </a:p>
          <a:p>
            <a:endParaRPr lang="en-US"/>
          </a:p>
        </p:txBody>
      </p:sp>
    </p:spTree>
    <p:extLst>
      <p:ext uri="{BB962C8B-B14F-4D97-AF65-F5344CB8AC3E}">
        <p14:creationId xmlns:p14="http://schemas.microsoft.com/office/powerpoint/2010/main" val="36507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latin typeface="Avenir Book" charset="0"/>
                <a:ea typeface="Avenir Book" charset="0"/>
                <a:cs typeface="Avenir Book" charset="0"/>
              </a:rPr>
              <a:t>Not all high-volume reading is equally effective</a:t>
            </a:r>
          </a:p>
        </p:txBody>
      </p:sp>
      <p:sp>
        <p:nvSpPr>
          <p:cNvPr id="3" name="Content Placeholder 2"/>
          <p:cNvSpPr>
            <a:spLocks noGrp="1"/>
          </p:cNvSpPr>
          <p:nvPr>
            <p:ph idx="1"/>
          </p:nvPr>
        </p:nvSpPr>
        <p:spPr>
          <a:xfrm>
            <a:off x="559558" y="1828805"/>
            <a:ext cx="8127242" cy="4525963"/>
          </a:xfrm>
        </p:spPr>
        <p:txBody>
          <a:bodyPr>
            <a:normAutofit/>
          </a:bodyPr>
          <a:lstStyle/>
          <a:p>
            <a:r>
              <a:rPr lang="en-US" sz="2800">
                <a:latin typeface="Avenir Book" charset="0"/>
                <a:ea typeface="Avenir Book" charset="0"/>
                <a:cs typeface="Avenir Book" charset="0"/>
              </a:rPr>
              <a:t>Research by Landauer and Dumais into vocabulary acquisition shows </a:t>
            </a:r>
            <a:r>
              <a:rPr lang="en-US" sz="2800" u="sng">
                <a:latin typeface="Avenir Book" charset="0"/>
                <a:ea typeface="Avenir Book" charset="0"/>
                <a:cs typeface="Avenir Book" charset="0"/>
              </a:rPr>
              <a:t>that students acquire vocabulary </a:t>
            </a:r>
            <a:r>
              <a:rPr lang="en-US" sz="2800" b="1" u="sng">
                <a:latin typeface="Avenir Book" charset="0"/>
                <a:ea typeface="Avenir Book" charset="0"/>
                <a:cs typeface="Avenir Book" charset="0"/>
              </a:rPr>
              <a:t>up to four times faster </a:t>
            </a:r>
            <a:r>
              <a:rPr lang="en-US" sz="2800" u="sng">
                <a:latin typeface="Avenir Book" charset="0"/>
                <a:ea typeface="Avenir Book" charset="0"/>
                <a:cs typeface="Avenir Book" charset="0"/>
              </a:rPr>
              <a:t>when they read a series of related texts.</a:t>
            </a:r>
          </a:p>
          <a:p>
            <a:endParaRPr lang="en-US" sz="2800" u="sng">
              <a:latin typeface="Avenir Book" charset="0"/>
              <a:ea typeface="Avenir Book" charset="0"/>
              <a:cs typeface="Avenir Book" charset="0"/>
            </a:endParaRPr>
          </a:p>
          <a:p>
            <a:r>
              <a:rPr lang="en-US" sz="2800">
                <a:latin typeface="Avenir Book" charset="0"/>
                <a:ea typeface="Avenir Book" charset="0"/>
                <a:cs typeface="Avenir Book" charset="0"/>
              </a:rPr>
              <a:t>Reading a number of texts within a topic grows knowledge and vocabulary far faster than any other approach. </a:t>
            </a:r>
          </a:p>
          <a:p>
            <a:endParaRPr lang="en-US" sz="3200"/>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108392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a:solidFill>
                  <a:schemeClr val="tx1">
                    <a:lumMod val="75000"/>
                    <a:lumOff val="25000"/>
                  </a:schemeClr>
                </a:solidFill>
                <a:latin typeface="Avenir Book" charset="0"/>
                <a:ea typeface="Avenir Book" charset="0"/>
                <a:cs typeface="Avenir Book" charset="0"/>
              </a:rPr>
              <a:t>Text Sets – Expert Packs </a:t>
            </a:r>
          </a:p>
        </p:txBody>
      </p:sp>
      <p:sp>
        <p:nvSpPr>
          <p:cNvPr id="3" name="Content Placeholder 2"/>
          <p:cNvSpPr>
            <a:spLocks noGrp="1"/>
          </p:cNvSpPr>
          <p:nvPr>
            <p:ph idx="1"/>
          </p:nvPr>
        </p:nvSpPr>
        <p:spPr>
          <a:xfrm>
            <a:off x="586854" y="1693570"/>
            <a:ext cx="8099946" cy="4525963"/>
          </a:xfrm>
        </p:spPr>
        <p:txBody>
          <a:bodyPr>
            <a:noAutofit/>
          </a:bodyPr>
          <a:lstStyle/>
          <a:p>
            <a:pPr marL="514350" indent="-514350">
              <a:buFont typeface="+mj-lt"/>
              <a:buAutoNum type="arabicPeriod"/>
            </a:pPr>
            <a:r>
              <a:rPr lang="en-US" sz="2800">
                <a:solidFill>
                  <a:schemeClr val="tx1">
                    <a:lumMod val="75000"/>
                    <a:lumOff val="25000"/>
                  </a:schemeClr>
                </a:solidFill>
                <a:latin typeface="Avenir Book" charset="0"/>
                <a:ea typeface="Avenir Book" charset="0"/>
                <a:cs typeface="Avenir Book" charset="0"/>
              </a:rPr>
              <a:t>Collection of resources organized for students to build knowledge about a specific topic </a:t>
            </a:r>
          </a:p>
          <a:p>
            <a:pPr marL="514350" indent="-514350">
              <a:buFont typeface="+mj-lt"/>
              <a:buAutoNum type="arabicPeriod"/>
            </a:pPr>
            <a:r>
              <a:rPr lang="en-US" sz="2800">
                <a:solidFill>
                  <a:schemeClr val="tx1">
                    <a:lumMod val="75000"/>
                    <a:lumOff val="25000"/>
                  </a:schemeClr>
                </a:solidFill>
                <a:latin typeface="Avenir Book" charset="0"/>
                <a:ea typeface="Avenir Book" charset="0"/>
                <a:cs typeface="Avenir Book" charset="0"/>
              </a:rPr>
              <a:t>Glossary of terms to help students access challenging vocabulary (repeated terms and concepts)</a:t>
            </a:r>
          </a:p>
          <a:p>
            <a:pPr marL="514350" indent="-514350">
              <a:buFont typeface="+mj-lt"/>
              <a:buAutoNum type="arabicPeriod"/>
            </a:pPr>
            <a:r>
              <a:rPr lang="en-US" sz="2800">
                <a:solidFill>
                  <a:schemeClr val="tx1">
                    <a:lumMod val="75000"/>
                    <a:lumOff val="25000"/>
                  </a:schemeClr>
                </a:solidFill>
                <a:latin typeface="Avenir Book" charset="0"/>
                <a:ea typeface="Avenir Book" charset="0"/>
                <a:cs typeface="Avenir Book" charset="0"/>
              </a:rPr>
              <a:t>Suggested activities to help students capture and express their learning</a:t>
            </a:r>
          </a:p>
        </p:txBody>
      </p:sp>
    </p:spTree>
    <p:extLst>
      <p:ext uri="{BB962C8B-B14F-4D97-AF65-F5344CB8AC3E}">
        <p14:creationId xmlns:p14="http://schemas.microsoft.com/office/powerpoint/2010/main" val="5378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7061" y="1565169"/>
            <a:ext cx="7772400" cy="1470025"/>
          </a:xfrm>
        </p:spPr>
        <p:txBody>
          <a:bodyPr>
            <a:normAutofit/>
          </a:bodyPr>
          <a:lstStyle/>
          <a:p>
            <a:r>
              <a:rPr lang="en-US" sz="6600" b="1">
                <a:latin typeface="Avenir Book" charset="0"/>
                <a:ea typeface="Avenir Book" charset="0"/>
                <a:cs typeface="Avenir Book" charset="0"/>
              </a:rPr>
              <a:t>Activities</a:t>
            </a:r>
          </a:p>
        </p:txBody>
      </p:sp>
    </p:spTree>
    <p:extLst>
      <p:ext uri="{BB962C8B-B14F-4D97-AF65-F5344CB8AC3E}">
        <p14:creationId xmlns:p14="http://schemas.microsoft.com/office/powerpoint/2010/main" val="61212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538" y="584306"/>
            <a:ext cx="8229600" cy="657724"/>
          </a:xfrm>
        </p:spPr>
        <p:txBody>
          <a:bodyPr>
            <a:normAutofit fontScale="90000"/>
          </a:bodyPr>
          <a:lstStyle/>
          <a:p>
            <a:pPr marR="0" lvl="0">
              <a:spcBef>
                <a:spcPts val="0"/>
              </a:spcBef>
              <a:spcAft>
                <a:spcPts val="0"/>
              </a:spcAft>
              <a:tabLst>
                <a:tab pos="371475" algn="l"/>
              </a:tabLst>
            </a:pPr>
            <a:r>
              <a:rPr lang="en-US" sz="4900" b="1" spc="10">
                <a:latin typeface="Avenir Book" charset="0"/>
                <a:ea typeface="Avenir Book" charset="0"/>
                <a:cs typeface="Avenir Book" charset="0"/>
              </a:rPr>
              <a:t>Rolling</a:t>
            </a:r>
            <a:r>
              <a:rPr lang="en-US" sz="4900" b="1" spc="185">
                <a:latin typeface="Avenir Book" charset="0"/>
                <a:ea typeface="Avenir Book" charset="0"/>
                <a:cs typeface="Avenir Book" charset="0"/>
              </a:rPr>
              <a:t> </a:t>
            </a:r>
            <a:r>
              <a:rPr lang="en-US" sz="4900" b="1" spc="10">
                <a:latin typeface="Avenir Book" charset="0"/>
                <a:ea typeface="Avenir Book" charset="0"/>
                <a:cs typeface="Avenir Book" charset="0"/>
              </a:rPr>
              <a:t>Knowledge</a:t>
            </a:r>
            <a:r>
              <a:rPr lang="en-US" sz="4900" b="1" spc="190">
                <a:latin typeface="Avenir Book" charset="0"/>
                <a:ea typeface="Avenir Book" charset="0"/>
                <a:cs typeface="Avenir Book" charset="0"/>
              </a:rPr>
              <a:t> </a:t>
            </a:r>
            <a:r>
              <a:rPr lang="en-US" sz="4900" b="1" spc="10">
                <a:latin typeface="Avenir Book" charset="0"/>
                <a:ea typeface="Avenir Book" charset="0"/>
                <a:cs typeface="Avenir Book" charset="0"/>
              </a:rPr>
              <a:t>Journal</a:t>
            </a:r>
            <a:endParaRPr lang="en-US">
              <a:latin typeface="Avenir Book" charset="0"/>
              <a:ea typeface="Avenir Book" charset="0"/>
              <a:cs typeface="Avenir Book" charset="0"/>
            </a:endParaRPr>
          </a:p>
        </p:txBody>
      </p:sp>
      <p:sp>
        <p:nvSpPr>
          <p:cNvPr id="4" name="TextBox 3"/>
          <p:cNvSpPr txBox="1"/>
          <p:nvPr/>
        </p:nvSpPr>
        <p:spPr>
          <a:xfrm>
            <a:off x="773722" y="1660487"/>
            <a:ext cx="7737231" cy="4493538"/>
          </a:xfrm>
          <a:prstGeom prst="rect">
            <a:avLst/>
          </a:prstGeom>
          <a:noFill/>
        </p:spPr>
        <p:txBody>
          <a:bodyPr wrap="square" rtlCol="0">
            <a:spAutoFit/>
          </a:bodyPr>
          <a:lstStyle/>
          <a:p>
            <a:pPr marL="342900" indent="-342900">
              <a:buFont typeface="+mj-lt"/>
              <a:buAutoNum type="arabicPeriod"/>
            </a:pPr>
            <a:r>
              <a:rPr lang="en-US" sz="2600" spc="10" dirty="0">
                <a:solidFill>
                  <a:prstClr val="black"/>
                </a:solidFill>
                <a:latin typeface="Avenir Book" charset="0"/>
                <a:ea typeface="Avenir Book" charset="0"/>
                <a:cs typeface="Avenir Book" charset="0"/>
              </a:rPr>
              <a:t>After</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you</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read</a:t>
            </a:r>
            <a:r>
              <a:rPr lang="en-US" sz="2600" spc="85" dirty="0">
                <a:solidFill>
                  <a:prstClr val="black"/>
                </a:solidFill>
                <a:latin typeface="Avenir Book" charset="0"/>
                <a:ea typeface="Avenir Book" charset="0"/>
                <a:cs typeface="Avenir Book" charset="0"/>
              </a:rPr>
              <a:t> </a:t>
            </a:r>
            <a:r>
              <a:rPr lang="en-US" sz="2600" i="1" spc="10" dirty="0">
                <a:solidFill>
                  <a:prstClr val="black"/>
                </a:solidFill>
                <a:latin typeface="Avenir Book" charset="0"/>
                <a:ea typeface="Avenir Book" charset="0"/>
                <a:cs typeface="Avenir Book" charset="0"/>
              </a:rPr>
              <a:t>each</a:t>
            </a:r>
            <a:r>
              <a:rPr lang="en-US" sz="2600" i="1"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resource,</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stop</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and</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think</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what</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the</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big</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learning</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was.</a:t>
            </a:r>
          </a:p>
          <a:p>
            <a:pPr marL="342900" indent="-342900">
              <a:buFont typeface="+mj-lt"/>
              <a:buAutoNum type="arabicPeriod"/>
            </a:pPr>
            <a:r>
              <a:rPr lang="en-US" sz="2600" spc="10" dirty="0">
                <a:solidFill>
                  <a:prstClr val="black"/>
                </a:solidFill>
                <a:latin typeface="Avenir Book" charset="0"/>
                <a:ea typeface="Avenir Book" charset="0"/>
                <a:cs typeface="Avenir Book" charset="0"/>
              </a:rPr>
              <a:t>What</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did</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you</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learn</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that</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was</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new</a:t>
            </a:r>
            <a:r>
              <a:rPr lang="en-US" sz="2600" spc="85" dirty="0">
                <a:solidFill>
                  <a:prstClr val="black"/>
                </a:solidFill>
                <a:latin typeface="Avenir Book" charset="0"/>
                <a:ea typeface="Avenir Book" charset="0"/>
                <a:cs typeface="Avenir Book" charset="0"/>
              </a:rPr>
              <a:t> </a:t>
            </a:r>
            <a:r>
              <a:rPr lang="en-US" sz="2600" i="1" spc="5" dirty="0">
                <a:solidFill>
                  <a:prstClr val="black"/>
                </a:solidFill>
                <a:latin typeface="Avenir Book" charset="0"/>
                <a:ea typeface="Avenir Book" charset="0"/>
                <a:cs typeface="Avenir Book" charset="0"/>
              </a:rPr>
              <a:t>and</a:t>
            </a:r>
            <a:r>
              <a:rPr lang="en-US" sz="2600" i="1" spc="130" dirty="0">
                <a:solidFill>
                  <a:prstClr val="black"/>
                </a:solidFill>
                <a:latin typeface="Avenir Book" charset="0"/>
                <a:ea typeface="Avenir Book" charset="0"/>
                <a:cs typeface="Avenir Book" charset="0"/>
              </a:rPr>
              <a:t> </a:t>
            </a:r>
            <a:r>
              <a:rPr lang="en-US" sz="2600" i="1" spc="10" dirty="0">
                <a:solidFill>
                  <a:prstClr val="black"/>
                </a:solidFill>
                <a:latin typeface="Avenir Book" charset="0"/>
                <a:ea typeface="Avenir Book" charset="0"/>
                <a:cs typeface="Avenir Book" charset="0"/>
              </a:rPr>
              <a:t>important</a:t>
            </a:r>
            <a:r>
              <a:rPr lang="en-US" sz="2600" i="1"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about</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the</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topic</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from</a:t>
            </a:r>
            <a:r>
              <a:rPr lang="en-US" sz="2600" spc="100" dirty="0">
                <a:solidFill>
                  <a:prstClr val="black"/>
                </a:solidFill>
                <a:latin typeface="Avenir Book" charset="0"/>
                <a:ea typeface="Avenir Book" charset="0"/>
                <a:cs typeface="Avenir Book" charset="0"/>
              </a:rPr>
              <a:t> </a:t>
            </a:r>
            <a:r>
              <a:rPr lang="en-US" sz="2600" i="1" spc="10" dirty="0">
                <a:solidFill>
                  <a:prstClr val="black"/>
                </a:solidFill>
                <a:latin typeface="Avenir Book" charset="0"/>
                <a:ea typeface="Avenir Book" charset="0"/>
                <a:cs typeface="Avenir Book" charset="0"/>
              </a:rPr>
              <a:t>this</a:t>
            </a:r>
            <a:r>
              <a:rPr lang="en-US" sz="2600" i="1"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resource?</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Read</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each</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selection</a:t>
            </a:r>
            <a:r>
              <a:rPr lang="en-US" sz="2600" spc="7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in</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the</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set,</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one</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at</a:t>
            </a:r>
            <a:r>
              <a:rPr lang="en-US" sz="2600" spc="6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a:t>
            </a:r>
            <a:r>
              <a:rPr lang="en-US" sz="2600" spc="7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time.</a:t>
            </a:r>
          </a:p>
          <a:p>
            <a:pPr marL="342900" indent="-342900">
              <a:buFont typeface="+mj-lt"/>
              <a:buAutoNum type="arabicPeriod"/>
            </a:pPr>
            <a:r>
              <a:rPr lang="en-US" sz="2600" spc="10" dirty="0">
                <a:solidFill>
                  <a:prstClr val="black"/>
                </a:solidFill>
                <a:latin typeface="Avenir Book" charset="0"/>
                <a:ea typeface="Avenir Book" charset="0"/>
                <a:cs typeface="Avenir Book" charset="0"/>
              </a:rPr>
              <a:t>Write,</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draw,</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or</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list</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what</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you</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learned</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from</a:t>
            </a:r>
            <a:r>
              <a:rPr lang="en-US" sz="2600" spc="9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the</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text</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about</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(topic).</a:t>
            </a:r>
          </a:p>
          <a:p>
            <a:pPr marL="342900" indent="-342900">
              <a:buFont typeface="+mj-lt"/>
              <a:buAutoNum type="arabicPeriod"/>
            </a:pPr>
            <a:r>
              <a:rPr lang="en-US" sz="2600" spc="10" dirty="0">
                <a:solidFill>
                  <a:prstClr val="black"/>
                </a:solidFill>
                <a:latin typeface="Avenir Book" charset="0"/>
                <a:ea typeface="Avenir Book" charset="0"/>
                <a:cs typeface="Avenir Book" charset="0"/>
              </a:rPr>
              <a:t>Then</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write,</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draw,</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or</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list</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how</a:t>
            </a:r>
            <a:r>
              <a:rPr lang="en-US" sz="2600" spc="9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this</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new</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resource</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added</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to</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what</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you</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learned</a:t>
            </a:r>
            <a:r>
              <a:rPr lang="en-US" sz="2600" spc="85"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from</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the</a:t>
            </a:r>
            <a:r>
              <a:rPr lang="en-US" sz="2600" spc="9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last</a:t>
            </a:r>
            <a:r>
              <a:rPr lang="en-US" sz="2600" spc="80" dirty="0">
                <a:solidFill>
                  <a:prstClr val="black"/>
                </a:solidFill>
                <a:latin typeface="Avenir Book" charset="0"/>
                <a:ea typeface="Avenir Book" charset="0"/>
                <a:cs typeface="Avenir Book" charset="0"/>
              </a:rPr>
              <a:t> </a:t>
            </a:r>
            <a:r>
              <a:rPr lang="en-US" sz="2600" spc="10" dirty="0">
                <a:solidFill>
                  <a:prstClr val="black"/>
                </a:solidFill>
                <a:latin typeface="Avenir Book" charset="0"/>
                <a:ea typeface="Avenir Book" charset="0"/>
                <a:cs typeface="Avenir Book" charset="0"/>
              </a:rPr>
              <a:t>resource(s).</a:t>
            </a:r>
            <a:br>
              <a:rPr lang="en-US" sz="2600" spc="10" dirty="0">
                <a:solidFill>
                  <a:prstClr val="black"/>
                </a:solidFill>
                <a:latin typeface="Avenir Book" charset="0"/>
                <a:ea typeface="Avenir Book" charset="0"/>
                <a:cs typeface="Avenir Book" charset="0"/>
              </a:rPr>
            </a:br>
            <a:endParaRPr lang="en-US" sz="2600" dirty="0">
              <a:solidFill>
                <a:prstClr val="black"/>
              </a:solidFill>
              <a:latin typeface="Avenir Book" charset="0"/>
              <a:ea typeface="Avenir Book" charset="0"/>
              <a:cs typeface="Avenir Book" charset="0"/>
            </a:endParaRPr>
          </a:p>
        </p:txBody>
      </p:sp>
    </p:spTree>
    <p:extLst>
      <p:ext uri="{BB962C8B-B14F-4D97-AF65-F5344CB8AC3E}">
        <p14:creationId xmlns:p14="http://schemas.microsoft.com/office/powerpoint/2010/main" val="6971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8818"/>
            <a:ext cx="8229600" cy="1143000"/>
          </a:xfrm>
        </p:spPr>
        <p:txBody>
          <a:bodyPr>
            <a:noAutofit/>
          </a:bodyPr>
          <a:lstStyle/>
          <a:p>
            <a:pPr algn="ctr"/>
            <a:r>
              <a:rPr lang="en-US" sz="8000">
                <a:solidFill>
                  <a:schemeClr val="tx1">
                    <a:lumMod val="75000"/>
                    <a:lumOff val="25000"/>
                  </a:schemeClr>
                </a:solidFill>
                <a:latin typeface="Avenir Book" charset="0"/>
                <a:ea typeface="Avenir Book" charset="0"/>
                <a:cs typeface="Avenir Book" charset="0"/>
              </a:rPr>
              <a:t>Why?</a:t>
            </a:r>
          </a:p>
        </p:txBody>
      </p:sp>
      <p:sp>
        <p:nvSpPr>
          <p:cNvPr id="3" name="Content Placeholder 2"/>
          <p:cNvSpPr>
            <a:spLocks noGrp="1"/>
          </p:cNvSpPr>
          <p:nvPr>
            <p:ph idx="1"/>
          </p:nvPr>
        </p:nvSpPr>
        <p:spPr>
          <a:xfrm>
            <a:off x="228600" y="1755348"/>
            <a:ext cx="8686800" cy="4075001"/>
          </a:xfrm>
        </p:spPr>
        <p:txBody>
          <a:bodyPr>
            <a:normAutofit lnSpcReduction="10000"/>
          </a:bodyPr>
          <a:lstStyle/>
          <a:p>
            <a:r>
              <a:rPr lang="en-US" sz="3200">
                <a:solidFill>
                  <a:schemeClr val="tx1">
                    <a:lumMod val="75000"/>
                    <a:lumOff val="25000"/>
                  </a:schemeClr>
                </a:solidFill>
                <a:latin typeface="Avenir Book" charset="0"/>
                <a:ea typeface="Avenir Book" charset="0"/>
                <a:cs typeface="Avenir Book" charset="0"/>
              </a:rPr>
              <a:t>How is it that tests so early can predict results so many years later?</a:t>
            </a:r>
          </a:p>
          <a:p>
            <a:r>
              <a:rPr lang="en-US" sz="3200">
                <a:solidFill>
                  <a:schemeClr val="tx1">
                    <a:lumMod val="75000"/>
                    <a:lumOff val="25000"/>
                  </a:schemeClr>
                </a:solidFill>
                <a:latin typeface="Avenir Book" charset="0"/>
                <a:ea typeface="Avenir Book" charset="0"/>
                <a:cs typeface="Avenir Book" charset="0"/>
              </a:rPr>
              <a:t>What are we </a:t>
            </a:r>
            <a:r>
              <a:rPr lang="en-US" sz="3200" b="1">
                <a:solidFill>
                  <a:schemeClr val="tx1">
                    <a:lumMod val="75000"/>
                    <a:lumOff val="25000"/>
                  </a:schemeClr>
                </a:solidFill>
                <a:latin typeface="Avenir Book" charset="0"/>
                <a:ea typeface="Avenir Book" charset="0"/>
                <a:cs typeface="Avenir Book" charset="0"/>
              </a:rPr>
              <a:t>doing </a:t>
            </a:r>
            <a:r>
              <a:rPr lang="en-US" sz="3200">
                <a:solidFill>
                  <a:schemeClr val="tx1">
                    <a:lumMod val="75000"/>
                    <a:lumOff val="25000"/>
                  </a:schemeClr>
                </a:solidFill>
                <a:latin typeface="Avenir Book" charset="0"/>
                <a:ea typeface="Avenir Book" charset="0"/>
                <a:cs typeface="Avenir Book" charset="0"/>
              </a:rPr>
              <a:t>in schools that might be perpetuating these trends?</a:t>
            </a:r>
          </a:p>
          <a:p>
            <a:r>
              <a:rPr lang="en-US" sz="3200">
                <a:solidFill>
                  <a:schemeClr val="tx1">
                    <a:lumMod val="75000"/>
                    <a:lumOff val="25000"/>
                  </a:schemeClr>
                </a:solidFill>
                <a:latin typeface="Avenir Book" charset="0"/>
                <a:ea typeface="Avenir Book" charset="0"/>
                <a:cs typeface="Avenir Book" charset="0"/>
              </a:rPr>
              <a:t>What are we </a:t>
            </a:r>
            <a:r>
              <a:rPr lang="en-US" sz="3200" b="1">
                <a:solidFill>
                  <a:schemeClr val="tx1">
                    <a:lumMod val="75000"/>
                    <a:lumOff val="25000"/>
                  </a:schemeClr>
                </a:solidFill>
                <a:latin typeface="Avenir Book" charset="0"/>
                <a:ea typeface="Avenir Book" charset="0"/>
                <a:cs typeface="Avenir Book" charset="0"/>
              </a:rPr>
              <a:t>not doing </a:t>
            </a:r>
            <a:r>
              <a:rPr lang="en-US" sz="3200">
                <a:solidFill>
                  <a:schemeClr val="tx1">
                    <a:lumMod val="75000"/>
                    <a:lumOff val="25000"/>
                  </a:schemeClr>
                </a:solidFill>
                <a:latin typeface="Avenir Book" charset="0"/>
                <a:ea typeface="Avenir Book" charset="0"/>
                <a:cs typeface="Avenir Book" charset="0"/>
              </a:rPr>
              <a:t>in schools that might be perpetuating these trends?</a:t>
            </a:r>
          </a:p>
          <a:p>
            <a:r>
              <a:rPr lang="en-US" sz="3200">
                <a:solidFill>
                  <a:schemeClr val="tx1">
                    <a:lumMod val="75000"/>
                    <a:lumOff val="25000"/>
                  </a:schemeClr>
                </a:solidFill>
                <a:latin typeface="Avenir Book" charset="0"/>
                <a:ea typeface="Avenir Book" charset="0"/>
                <a:cs typeface="Avenir Book" charset="0"/>
              </a:rPr>
              <a:t>Why does the gap between struggling and proficient readers </a:t>
            </a:r>
            <a:r>
              <a:rPr lang="en-US" sz="3200" b="1">
                <a:solidFill>
                  <a:schemeClr val="tx1">
                    <a:lumMod val="75000"/>
                    <a:lumOff val="25000"/>
                  </a:schemeClr>
                </a:solidFill>
                <a:latin typeface="Avenir Book" charset="0"/>
                <a:ea typeface="Avenir Book" charset="0"/>
                <a:cs typeface="Avenir Book" charset="0"/>
              </a:rPr>
              <a:t>increase</a:t>
            </a:r>
            <a:r>
              <a:rPr lang="en-US" sz="3200">
                <a:solidFill>
                  <a:schemeClr val="tx1">
                    <a:lumMod val="75000"/>
                    <a:lumOff val="25000"/>
                  </a:schemeClr>
                </a:solidFill>
                <a:latin typeface="Avenir Book" charset="0"/>
                <a:ea typeface="Avenir Book" charset="0"/>
                <a:cs typeface="Avenir Book" charset="0"/>
              </a:rPr>
              <a:t> the longer they are in school?</a:t>
            </a:r>
          </a:p>
          <a:p>
            <a:pPr marL="0" indent="0">
              <a:buNone/>
            </a:pPr>
            <a:endParaRPr lang="en-US"/>
          </a:p>
        </p:txBody>
      </p:sp>
    </p:spTree>
    <p:extLst>
      <p:ext uri="{BB962C8B-B14F-4D97-AF65-F5344CB8AC3E}">
        <p14:creationId xmlns:p14="http://schemas.microsoft.com/office/powerpoint/2010/main" val="400805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5164"/>
            <a:ext cx="8229600" cy="1143000"/>
          </a:xfrm>
        </p:spPr>
        <p:txBody>
          <a:bodyPr>
            <a:normAutofit/>
          </a:bodyPr>
          <a:lstStyle/>
          <a:p>
            <a:r>
              <a:rPr lang="en-US" sz="3600">
                <a:latin typeface="Avenir Book" charset="0"/>
                <a:ea typeface="Avenir Book" charset="0"/>
                <a:cs typeface="Avenir Book" charset="0"/>
              </a:rPr>
              <a:t>Sample Student Response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335020"/>
              </p:ext>
            </p:extLst>
          </p:nvPr>
        </p:nvGraphicFramePr>
        <p:xfrm>
          <a:off x="1120531" y="1472996"/>
          <a:ext cx="6694424" cy="4281853"/>
        </p:xfrm>
        <a:graphic>
          <a:graphicData uri="http://schemas.openxmlformats.org/drawingml/2006/table">
            <a:tbl>
              <a:tblPr firstRow="1" firstCol="1" lastRow="1" lastCol="1" bandRow="1" bandCol="1"/>
              <a:tblGrid>
                <a:gridCol w="1557862">
                  <a:extLst>
                    <a:ext uri="{9D8B030D-6E8A-4147-A177-3AD203B41FA5}">
                      <a16:colId xmlns:a16="http://schemas.microsoft.com/office/drawing/2014/main" val="20000"/>
                    </a:ext>
                  </a:extLst>
                </a:gridCol>
                <a:gridCol w="2457141">
                  <a:extLst>
                    <a:ext uri="{9D8B030D-6E8A-4147-A177-3AD203B41FA5}">
                      <a16:colId xmlns:a16="http://schemas.microsoft.com/office/drawing/2014/main" val="20001"/>
                    </a:ext>
                  </a:extLst>
                </a:gridCol>
                <a:gridCol w="2679421">
                  <a:extLst>
                    <a:ext uri="{9D8B030D-6E8A-4147-A177-3AD203B41FA5}">
                      <a16:colId xmlns:a16="http://schemas.microsoft.com/office/drawing/2014/main" val="20002"/>
                    </a:ext>
                  </a:extLst>
                </a:gridCol>
              </a:tblGrid>
              <a:tr h="160768">
                <a:tc>
                  <a:txBody>
                    <a:bodyPr/>
                    <a:lstStyle/>
                    <a:p>
                      <a:pPr marL="0" marR="0" algn="ctr">
                        <a:spcBef>
                          <a:spcPts val="25"/>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Title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270" algn="ctr">
                        <a:spcBef>
                          <a:spcPts val="25"/>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Write,</a:t>
                      </a:r>
                      <a:r>
                        <a:rPr lang="en-US" sz="900" b="1" spc="8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Draw,</a:t>
                      </a:r>
                      <a:r>
                        <a:rPr lang="en-US" sz="900" b="1" spc="9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or</a:t>
                      </a:r>
                      <a:r>
                        <a:rPr lang="en-US" sz="900" b="1" spc="9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List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633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7595" marR="104140" indent="-975360">
                        <a:lnSpc>
                          <a:spcPct val="104000"/>
                        </a:lnSpc>
                        <a:spcBef>
                          <a:spcPts val="25"/>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New</a:t>
                      </a:r>
                      <a:r>
                        <a:rPr lang="en-US" sz="900" b="1" spc="12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and</a:t>
                      </a:r>
                      <a:r>
                        <a:rPr lang="en-US" sz="900" b="1" spc="11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important</a:t>
                      </a:r>
                      <a:r>
                        <a:rPr lang="en-US" sz="900" b="1" spc="11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learning</a:t>
                      </a:r>
                      <a:r>
                        <a:rPr lang="en-US" sz="900" b="1" spc="11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about</a:t>
                      </a:r>
                      <a:r>
                        <a:rPr lang="en-US" sz="900" b="1" spc="10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the</a:t>
                      </a:r>
                      <a:r>
                        <a:rPr lang="en-US" sz="900" b="1" spc="15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t</a:t>
                      </a:r>
                      <a:r>
                        <a:rPr lang="en-US" sz="900" b="1" spc="5">
                          <a:effectLst/>
                          <a:latin typeface="Calibri" panose="020F0502020204030204" pitchFamily="34" charset="0"/>
                          <a:ea typeface="Calibri" panose="020F0502020204030204" pitchFamily="34" charset="0"/>
                          <a:cs typeface="Times New Roman" panose="02020603050405020304" pitchFamily="18" charset="0"/>
                        </a:rPr>
                        <a:t>op</a:t>
                      </a:r>
                      <a:r>
                        <a:rPr lang="en-US" sz="900" b="1">
                          <a:effectLst/>
                          <a:latin typeface="Calibri" panose="020F0502020204030204" pitchFamily="34" charset="0"/>
                          <a:ea typeface="Calibri" panose="020F0502020204030204" pitchFamily="34" charset="0"/>
                          <a:cs typeface="Times New Roman" panose="02020603050405020304" pitchFamily="18" charset="0"/>
                        </a:rPr>
                        <a:t>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7725" marR="257175" indent="-593090">
                        <a:lnSpc>
                          <a:spcPct val="104000"/>
                        </a:lnSpc>
                        <a:spcBef>
                          <a:spcPts val="25"/>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How</a:t>
                      </a:r>
                      <a:r>
                        <a:rPr lang="en-US" sz="900" b="1" spc="8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does</a:t>
                      </a:r>
                      <a:r>
                        <a:rPr lang="en-US" sz="900" b="1" spc="7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this</a:t>
                      </a:r>
                      <a:r>
                        <a:rPr lang="en-US" sz="900" b="1" spc="7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resource</a:t>
                      </a:r>
                      <a:r>
                        <a:rPr lang="en-US" sz="900" b="1" spc="8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add</a:t>
                      </a:r>
                      <a:r>
                        <a:rPr lang="en-US" sz="900" b="1" spc="8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to</a:t>
                      </a:r>
                      <a:r>
                        <a:rPr lang="en-US" sz="900" b="1" spc="80">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what</a:t>
                      </a:r>
                      <a:r>
                        <a:rPr lang="en-US" sz="900" b="1" spc="7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I</a:t>
                      </a:r>
                      <a:r>
                        <a:rPr lang="en-US" sz="900" b="1" spc="12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learned</a:t>
                      </a:r>
                      <a:r>
                        <a:rPr lang="en-US" sz="900" b="1" spc="235">
                          <a:effectLst/>
                          <a:latin typeface="Calibri" panose="020F0502020204030204" pitchFamily="34" charset="0"/>
                          <a:ea typeface="Calibri" panose="020F0502020204030204" pitchFamily="34" charset="0"/>
                          <a:cs typeface="Times New Roman" panose="02020603050405020304" pitchFamily="18" charset="0"/>
                        </a:rPr>
                        <a:t> </a:t>
                      </a:r>
                      <a:r>
                        <a:rPr lang="en-US" sz="900" b="1">
                          <a:effectLst/>
                          <a:latin typeface="Calibri" panose="020F0502020204030204" pitchFamily="34" charset="0"/>
                          <a:ea typeface="Calibri" panose="020F0502020204030204" pitchFamily="34" charset="0"/>
                          <a:cs typeface="Times New Roman" panose="02020603050405020304" pitchFamily="18" charset="0"/>
                        </a:rPr>
                        <a:t>already?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1893">
                <a:tc>
                  <a:txBody>
                    <a:bodyPr/>
                    <a:lstStyle/>
                    <a:p>
                      <a:pPr marL="294640" marR="314960" indent="-228600">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   </a:t>
                      </a:r>
                      <a:r>
                        <a:rPr lang="en-US" sz="900" spc="17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“For</a:t>
                      </a:r>
                      <a:r>
                        <a:rPr lang="en-US" sz="900" spc="5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the</a:t>
                      </a:r>
                      <a:r>
                        <a:rPr lang="en-US" sz="900" spc="6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World’s</a:t>
                      </a:r>
                      <a:r>
                        <a:rPr lang="en-US" sz="900" spc="11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Poor,</a:t>
                      </a:r>
                      <a:r>
                        <a:rPr lang="en-US" sz="900" spc="20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Drinking</a:t>
                      </a:r>
                      <a:r>
                        <a:rPr lang="en-US" sz="900" spc="11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11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Can</a:t>
                      </a:r>
                      <a:r>
                        <a:rPr lang="en-US" sz="900" spc="11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Kill”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48920">
                        <a:lnSpc>
                          <a:spcPct val="104000"/>
                        </a:lnSpc>
                        <a:spcBef>
                          <a:spcPts val="70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lack</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clean</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drinking</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affects</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about</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800</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million</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people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world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7455">
                <a:tc>
                  <a:txBody>
                    <a:bodyPr/>
                    <a:lstStyle/>
                    <a:p>
                      <a:pPr marL="294640" marR="192405" indent="-228600">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   </a:t>
                      </a:r>
                      <a:r>
                        <a:rPr lang="en-US" sz="900" spc="14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“Millions</a:t>
                      </a:r>
                      <a:r>
                        <a:rPr lang="en-US" sz="900" spc="4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Lack</a:t>
                      </a:r>
                      <a:r>
                        <a:rPr lang="en-US" sz="900" spc="4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Safe</a:t>
                      </a:r>
                      <a:r>
                        <a:rPr lang="en-US" sz="900" spc="14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69875">
                        <a:lnSpc>
                          <a:spcPct val="104000"/>
                        </a:lnSpc>
                        <a:spcBef>
                          <a:spcPts val="70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Lack</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clean</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drinking</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affects</a:t>
                      </a:r>
                      <a:r>
                        <a:rPr lang="en-US" sz="900" spc="11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people</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different</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places</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different</a:t>
                      </a:r>
                      <a:r>
                        <a:rPr lang="en-US" sz="900" spc="150">
                          <a:effectLst/>
                          <a:latin typeface="Calibri" panose="020F0502020204030204" pitchFamily="34" charset="0"/>
                          <a:ea typeface="Calibri" panose="020F0502020204030204" pitchFamily="34" charset="0"/>
                          <a:cs typeface="Times New Roman" panose="02020603050405020304" pitchFamily="18" charset="0"/>
                        </a:rPr>
                        <a:t> </a:t>
                      </a:r>
                      <a:r>
                        <a:rPr lang="en-US" sz="900" spc="5">
                          <a:effectLst/>
                          <a:latin typeface="Calibri" panose="020F0502020204030204" pitchFamily="34" charset="0"/>
                          <a:ea typeface="Calibri" panose="020F0502020204030204" pitchFamily="34" charset="0"/>
                          <a:cs typeface="Times New Roman" panose="02020603050405020304" pitchFamily="18" charset="0"/>
                        </a:rPr>
                        <a:t>w</a:t>
                      </a:r>
                      <a:r>
                        <a:rPr lang="en-US" sz="900">
                          <a:effectLst/>
                          <a:latin typeface="Calibri" panose="020F0502020204030204" pitchFamily="34" charset="0"/>
                          <a:ea typeface="Calibri" panose="020F0502020204030204" pitchFamily="34" charset="0"/>
                          <a:cs typeface="Times New Roman" panose="02020603050405020304" pitchFamily="18" charset="0"/>
                        </a:rPr>
                        <a:t>ays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03835">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maps</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show</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all</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different</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places</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3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800</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million</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people</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affected</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live;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4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facts</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describe</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many</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ways</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people</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are</a:t>
                      </a:r>
                      <a:r>
                        <a:rPr lang="en-US" sz="900" spc="15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affected</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by</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lack</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clean</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992">
                <a:tc>
                  <a:txBody>
                    <a:bodyPr/>
                    <a:lstStyle/>
                    <a:p>
                      <a:pPr marL="66040" marR="0">
                        <a:spcBef>
                          <a:spcPts val="25"/>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   </a:t>
                      </a:r>
                      <a:r>
                        <a:rPr lang="en-US" sz="900" spc="18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“The</a:t>
                      </a:r>
                      <a:r>
                        <a:rPr lang="en-US" sz="900" spc="6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6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Cycle”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spcBef>
                          <a:spcPts val="79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cycle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61340">
                        <a:lnSpc>
                          <a:spcPct val="104000"/>
                        </a:lnSpc>
                        <a:spcBef>
                          <a:spcPts val="12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How</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cycle</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works</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on</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earth</a:t>
                      </a:r>
                      <a:r>
                        <a:rPr lang="en-US" sz="900" spc="14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everyday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8884">
                <a:tc>
                  <a:txBody>
                    <a:bodyPr/>
                    <a:lstStyle/>
                    <a:p>
                      <a:pPr marL="294640" marR="381635" indent="-228600">
                        <a:lnSpc>
                          <a:spcPct val="104000"/>
                        </a:lnSpc>
                        <a:spcBef>
                          <a:spcPts val="5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   </a:t>
                      </a:r>
                      <a:r>
                        <a:rPr lang="en-US" sz="900" spc="19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6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12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Everywhere!”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spcBef>
                          <a:spcPts val="79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many</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sources</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on</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earth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83845">
                        <a:lnSpc>
                          <a:spcPct val="102000"/>
                        </a:lnSpc>
                        <a:spcBef>
                          <a:spcPts val="14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Even</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though</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is</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everywhere,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not</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all</a:t>
                      </a:r>
                      <a:r>
                        <a:rPr lang="en-US" sz="900" spc="15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can</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be</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used</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as</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clean</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1893">
                <a:tc>
                  <a:txBody>
                    <a:bodyPr/>
                    <a:lstStyle/>
                    <a:p>
                      <a:pPr marL="294640" marR="400050" indent="-228600">
                        <a:lnSpc>
                          <a:spcPct val="104000"/>
                        </a:lnSpc>
                        <a:spcBef>
                          <a:spcPts val="25"/>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5.   </a:t>
                      </a:r>
                      <a:r>
                        <a:rPr lang="en-US" sz="900" i="1" spc="19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Hydrology:</a:t>
                      </a:r>
                      <a:r>
                        <a:rPr lang="en-US" sz="900" i="1" spc="6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The</a:t>
                      </a:r>
                      <a:r>
                        <a:rPr lang="en-US" sz="900" i="1" spc="12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Study</a:t>
                      </a:r>
                      <a:r>
                        <a:rPr lang="en-US" sz="900" i="1" spc="11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of</a:t>
                      </a:r>
                      <a:r>
                        <a:rPr lang="en-US" sz="900" i="1" spc="10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94640">
                        <a:lnSpc>
                          <a:spcPct val="104000"/>
                        </a:lnSpc>
                        <a:spcBef>
                          <a:spcPts val="70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This</a:t>
                      </a:r>
                      <a:r>
                        <a:rPr lang="en-US" sz="900" spc="12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story</a:t>
                      </a:r>
                      <a:r>
                        <a:rPr lang="en-US" sz="900" spc="13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provides</a:t>
                      </a:r>
                      <a:r>
                        <a:rPr lang="en-US" sz="900" spc="12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basic</a:t>
                      </a:r>
                      <a:r>
                        <a:rPr lang="en-US" sz="900" spc="13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information</a:t>
                      </a:r>
                      <a:r>
                        <a:rPr lang="en-US" sz="900" spc="13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about</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study</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109855">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This</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book</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explains</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science</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behind</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13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how</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affects</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history</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future.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1893">
                <a:tc>
                  <a:txBody>
                    <a:bodyPr/>
                    <a:lstStyle/>
                    <a:p>
                      <a:pPr marL="294640" marR="200660" indent="-228600">
                        <a:lnSpc>
                          <a:spcPct val="104000"/>
                        </a:lnSpc>
                        <a:spcBef>
                          <a:spcPts val="25"/>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6.   </a:t>
                      </a:r>
                      <a:r>
                        <a:rPr lang="en-US" sz="900" i="1" spc="14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A</a:t>
                      </a:r>
                      <a:r>
                        <a:rPr lang="en-US" sz="900" i="1" spc="55">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Drop</a:t>
                      </a:r>
                      <a:r>
                        <a:rPr lang="en-US" sz="900" i="1" spc="5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Around</a:t>
                      </a:r>
                      <a:r>
                        <a:rPr lang="en-US" sz="900" i="1" spc="55">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the</a:t>
                      </a:r>
                      <a:r>
                        <a:rPr lang="en-US" sz="900" i="1" spc="110">
                          <a:effectLst/>
                          <a:latin typeface="Calibri" panose="020F0502020204030204" pitchFamily="34" charset="0"/>
                          <a:ea typeface="Calibri" panose="020F0502020204030204" pitchFamily="34" charset="0"/>
                          <a:cs typeface="Times New Roman" panose="02020603050405020304" pitchFamily="18" charset="0"/>
                        </a:rPr>
                        <a:t> </a:t>
                      </a:r>
                      <a:r>
                        <a:rPr lang="en-US" sz="900" i="1">
                          <a:effectLst/>
                          <a:latin typeface="Calibri" panose="020F0502020204030204" pitchFamily="34" charset="0"/>
                          <a:ea typeface="Calibri" panose="020F0502020204030204" pitchFamily="34" charset="0"/>
                          <a:cs typeface="Times New Roman" panose="02020603050405020304" pitchFamily="18" charset="0"/>
                        </a:rPr>
                        <a:t>World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2865" marR="0">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gets</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used</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over</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over</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on</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earth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196215">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This</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story</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gives</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lot</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examples</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pictures</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how</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cycle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matters</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to</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everyone</a:t>
                      </a:r>
                      <a:r>
                        <a:rPr lang="en-US" sz="900" spc="12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12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everything</a:t>
                      </a:r>
                      <a:r>
                        <a:rPr lang="en-US" sz="900" spc="12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on</a:t>
                      </a:r>
                      <a:r>
                        <a:rPr lang="en-US" sz="900" spc="12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earth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47861">
                <a:tc>
                  <a:txBody>
                    <a:bodyPr/>
                    <a:lstStyle/>
                    <a:p>
                      <a:pPr marL="294640" marR="103505" indent="-228600">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   </a:t>
                      </a:r>
                      <a:r>
                        <a:rPr lang="en-US" sz="900" spc="21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“Researchers</a:t>
                      </a:r>
                      <a:r>
                        <a:rPr lang="en-US" sz="900" spc="12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Discover</a:t>
                      </a:r>
                      <a:r>
                        <a:rPr lang="en-US" sz="900" spc="19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Huge</a:t>
                      </a:r>
                      <a:r>
                        <a:rPr lang="en-US" sz="900" spc="10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Underground </a:t>
                      </a:r>
                      <a:r>
                        <a:rPr lang="en-US" sz="900" spc="3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13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Reserve</a:t>
                      </a:r>
                      <a:r>
                        <a:rPr lang="en-US" sz="900" spc="11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in</a:t>
                      </a:r>
                      <a:r>
                        <a:rPr lang="en-US" sz="900" spc="11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Africa”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333375">
                        <a:lnSpc>
                          <a:spcPct val="104000"/>
                        </a:lnSpc>
                        <a:spcBef>
                          <a:spcPts val="70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There</a:t>
                      </a:r>
                      <a:r>
                        <a:rPr lang="en-US" sz="900" spc="11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is</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underground</a:t>
                      </a:r>
                      <a:r>
                        <a:rPr lang="en-US" sz="900" spc="11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and</a:t>
                      </a:r>
                      <a:r>
                        <a:rPr lang="en-US" sz="900" spc="13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researchers</a:t>
                      </a:r>
                      <a:r>
                        <a:rPr lang="en-US" sz="900" spc="9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are</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trying</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to</a:t>
                      </a:r>
                      <a:r>
                        <a:rPr lang="en-US" sz="900" spc="10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learn</a:t>
                      </a:r>
                      <a:r>
                        <a:rPr lang="en-US" sz="900" spc="10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more</a:t>
                      </a:r>
                      <a:r>
                        <a:rPr lang="en-US" sz="900" spc="15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about</a:t>
                      </a:r>
                      <a:r>
                        <a:rPr lang="en-US" sz="900" spc="1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13360" algn="just">
                        <a:lnSpc>
                          <a:spcPct val="104000"/>
                        </a:lnSpc>
                        <a:spcBef>
                          <a:spcPts val="70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Hydrologist</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can</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use</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their</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expertise</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to</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find</a:t>
                      </a:r>
                      <a:r>
                        <a:rPr lang="en-US" sz="900" spc="1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out</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more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about</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underground</a:t>
                      </a:r>
                      <a:r>
                        <a:rPr lang="en-US" sz="900" spc="9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a:t>
                      </a:r>
                      <a:r>
                        <a:rPr lang="en-US" sz="900" spc="13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Africa. </a:t>
                      </a:r>
                      <a:r>
                        <a:rPr lang="en-US" sz="900" spc="14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It</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could</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help</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millions</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of</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8884">
                <a:tc>
                  <a:txBody>
                    <a:bodyPr/>
                    <a:lstStyle/>
                    <a:p>
                      <a:pPr marL="294640" marR="83185" indent="-228600">
                        <a:lnSpc>
                          <a:spcPct val="104000"/>
                        </a:lnSpc>
                        <a:spcBef>
                          <a:spcPts val="25"/>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   </a:t>
                      </a:r>
                      <a:r>
                        <a:rPr lang="en-US" sz="900" spc="16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“What</a:t>
                      </a:r>
                      <a:r>
                        <a:rPr lang="en-US" sz="900" spc="5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is</a:t>
                      </a:r>
                      <a:r>
                        <a:rPr lang="en-US" sz="900" spc="5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Your</a:t>
                      </a:r>
                      <a:r>
                        <a:rPr lang="en-US" sz="900" spc="55">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Water</a:t>
                      </a:r>
                      <a:r>
                        <a:rPr lang="en-US" sz="900" spc="13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Footprint?”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spcBef>
                          <a:spcPts val="795"/>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how</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much</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r>
                        <a:rPr lang="en-US" sz="900" spc="6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a:t>
                      </a:r>
                      <a:r>
                        <a:rPr lang="en-US" sz="900" spc="6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use</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in</a:t>
                      </a:r>
                      <a:r>
                        <a:rPr lang="en-US" sz="900" spc="6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my</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life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330200">
                        <a:lnSpc>
                          <a:spcPct val="104000"/>
                        </a:lnSpc>
                        <a:spcBef>
                          <a:spcPts val="12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the</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website</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gave</a:t>
                      </a:r>
                      <a:r>
                        <a:rPr lang="en-US" sz="900" spc="7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me</a:t>
                      </a:r>
                      <a:r>
                        <a:rPr lang="en-US" sz="900" spc="8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ideas</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for</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how</a:t>
                      </a:r>
                      <a:r>
                        <a:rPr lang="en-US" sz="900" spc="85">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I</a:t>
                      </a:r>
                      <a:r>
                        <a:rPr lang="en-US" sz="900" spc="7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can</a:t>
                      </a:r>
                      <a:r>
                        <a:rPr lang="en-US" sz="900" spc="12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conserve</a:t>
                      </a:r>
                      <a:r>
                        <a:rPr lang="en-US" sz="900" spc="210">
                          <a:effectLst/>
                          <a:latin typeface="Calibri" panose="020F0502020204030204" pitchFamily="34" charset="0"/>
                          <a:ea typeface="Calibri" panose="020F0502020204030204" pitchFamily="34" charset="0"/>
                          <a:cs typeface="Times New Roman" panose="02020603050405020304" pitchFamily="18" charset="0"/>
                        </a:rPr>
                        <a:t> </a:t>
                      </a:r>
                      <a:r>
                        <a:rPr lang="en-US" sz="900">
                          <a:effectLst/>
                          <a:latin typeface="Calibri" panose="020F0502020204030204" pitchFamily="34" charset="0"/>
                          <a:ea typeface="Calibri" panose="020F0502020204030204" pitchFamily="34" charset="0"/>
                          <a:cs typeface="Times New Roman" panose="02020603050405020304" pitchFamily="18" charset="0"/>
                        </a:rPr>
                        <a:t>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43139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805" y="142613"/>
            <a:ext cx="8229600" cy="771787"/>
          </a:xfrm>
        </p:spPr>
        <p:txBody>
          <a:bodyPr/>
          <a:lstStyle/>
          <a:p>
            <a:r>
              <a:rPr lang="en-US">
                <a:latin typeface="Avenir Book" charset="0"/>
                <a:ea typeface="Avenir Book" charset="0"/>
                <a:cs typeface="Avenir Book" charset="0"/>
              </a:rPr>
              <a:t>A Picture of Knowledge</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9794" y="768554"/>
            <a:ext cx="6358855" cy="5125675"/>
          </a:xfrm>
          <a:ln w="12700">
            <a:solidFill>
              <a:schemeClr val="accent1"/>
            </a:solidFill>
          </a:ln>
        </p:spPr>
      </p:pic>
      <p:sp>
        <p:nvSpPr>
          <p:cNvPr id="5" name="TextBox 4"/>
          <p:cNvSpPr txBox="1"/>
          <p:nvPr/>
        </p:nvSpPr>
        <p:spPr>
          <a:xfrm>
            <a:off x="6820250" y="1862356"/>
            <a:ext cx="1904155" cy="4031873"/>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1600">
                <a:solidFill>
                  <a:prstClr val="black"/>
                </a:solidFill>
                <a:latin typeface="Lucida Sans" panose="020B0602030504020204" pitchFamily="34" charset="0"/>
              </a:rPr>
              <a:t>Works well with resources that provide a lot of varied information</a:t>
            </a:r>
          </a:p>
          <a:p>
            <a:pPr marL="285750" indent="-285750">
              <a:buFont typeface="Arial" panose="020B0604020202020204" pitchFamily="34" charset="0"/>
              <a:buChar char="•"/>
            </a:pPr>
            <a:endParaRPr lang="en-US" sz="1600">
              <a:solidFill>
                <a:prstClr val="black"/>
              </a:solidFill>
              <a:latin typeface="Lucida Sans" panose="020B0602030504020204" pitchFamily="34" charset="0"/>
            </a:endParaRPr>
          </a:p>
          <a:p>
            <a:pPr marL="285750" indent="-285750">
              <a:buFont typeface="Arial" panose="020B0604020202020204" pitchFamily="34" charset="0"/>
              <a:buChar char="•"/>
            </a:pPr>
            <a:r>
              <a:rPr lang="en-US" sz="1600">
                <a:solidFill>
                  <a:prstClr val="black"/>
                </a:solidFill>
                <a:latin typeface="Lucida Sans" panose="020B0602030504020204" pitchFamily="34" charset="0"/>
              </a:rPr>
              <a:t>Resources that provide an overview of a topic</a:t>
            </a:r>
          </a:p>
          <a:p>
            <a:pPr marL="285750" indent="-285750">
              <a:buFont typeface="Arial" panose="020B0604020202020204" pitchFamily="34" charset="0"/>
              <a:buChar char="•"/>
            </a:pPr>
            <a:endParaRPr lang="en-US" sz="1600">
              <a:solidFill>
                <a:prstClr val="black"/>
              </a:solidFill>
              <a:latin typeface="Lucida Sans" panose="020B0602030504020204" pitchFamily="34" charset="0"/>
            </a:endParaRPr>
          </a:p>
          <a:p>
            <a:pPr marL="285750" indent="-285750">
              <a:buFont typeface="Arial" panose="020B0604020202020204" pitchFamily="34" charset="0"/>
              <a:buChar char="•"/>
            </a:pPr>
            <a:r>
              <a:rPr lang="en-US" sz="1600">
                <a:solidFill>
                  <a:prstClr val="black"/>
                </a:solidFill>
                <a:latin typeface="Lucida Sans" panose="020B0602030504020204" pitchFamily="34" charset="0"/>
              </a:rPr>
              <a:t>Resources that contain many facts and basic information</a:t>
            </a:r>
          </a:p>
        </p:txBody>
      </p:sp>
    </p:spTree>
    <p:extLst>
      <p:ext uri="{BB962C8B-B14F-4D97-AF65-F5344CB8AC3E}">
        <p14:creationId xmlns:p14="http://schemas.microsoft.com/office/powerpoint/2010/main" val="47857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3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979714"/>
            <a:ext cx="7886700" cy="4539343"/>
          </a:xfrm>
        </p:spPr>
        <p:txBody>
          <a:bodyPr>
            <a:normAutofit lnSpcReduction="10000"/>
          </a:bodyPr>
          <a:lstStyle/>
          <a:p>
            <a:r>
              <a:rPr lang="en-US" sz="2800" dirty="0">
                <a:solidFill>
                  <a:schemeClr val="accent5"/>
                </a:solidFill>
              </a:rPr>
              <a:t>Square: </a:t>
            </a:r>
            <a:r>
              <a:rPr lang="en-US" sz="2800" dirty="0"/>
              <a:t>What one thing did you read that was interesting to you?</a:t>
            </a:r>
            <a:br>
              <a:rPr lang="en-US" sz="2800" dirty="0"/>
            </a:br>
            <a:endParaRPr lang="en-US" sz="2800" dirty="0"/>
          </a:p>
          <a:p>
            <a:r>
              <a:rPr lang="en-US" sz="2800" dirty="0">
                <a:solidFill>
                  <a:schemeClr val="accent5"/>
                </a:solidFill>
              </a:rPr>
              <a:t>Triangle: </a:t>
            </a:r>
            <a:r>
              <a:rPr lang="en-US" sz="2800" dirty="0"/>
              <a:t>What one thing did you read that taught you something new?</a:t>
            </a:r>
            <a:br>
              <a:rPr lang="en-US" sz="2800" dirty="0"/>
            </a:br>
            <a:endParaRPr lang="en-US" sz="2800" dirty="0"/>
          </a:p>
          <a:p>
            <a:r>
              <a:rPr lang="en-US" sz="2800" dirty="0">
                <a:solidFill>
                  <a:schemeClr val="accent5"/>
                </a:solidFill>
              </a:rPr>
              <a:t>Circle: </a:t>
            </a:r>
            <a:r>
              <a:rPr lang="en-US" sz="2800" dirty="0"/>
              <a:t>What did you read that made you want to learn more?</a:t>
            </a:r>
            <a:br>
              <a:rPr lang="en-US" sz="2800" dirty="0"/>
            </a:br>
            <a:endParaRPr lang="en-US" sz="2800" dirty="0"/>
          </a:p>
          <a:p>
            <a:r>
              <a:rPr lang="en-US" sz="2800" dirty="0">
                <a:solidFill>
                  <a:schemeClr val="accent5"/>
                </a:solidFill>
              </a:rPr>
              <a:t>Question Mark: </a:t>
            </a:r>
            <a:r>
              <a:rPr lang="en-US" sz="2800" dirty="0"/>
              <a:t>What is still confusing to you? What do you still wonder about?</a:t>
            </a:r>
          </a:p>
        </p:txBody>
      </p:sp>
    </p:spTree>
    <p:extLst>
      <p:ext uri="{BB962C8B-B14F-4D97-AF65-F5344CB8AC3E}">
        <p14:creationId xmlns:p14="http://schemas.microsoft.com/office/powerpoint/2010/main" val="2003517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venir Book" charset="0"/>
                <a:ea typeface="Avenir Book" charset="0"/>
                <a:cs typeface="Avenir Book" charset="0"/>
              </a:rPr>
              <a:t>Sample work</a:t>
            </a:r>
          </a:p>
        </p:txBody>
      </p:sp>
      <p:pic>
        <p:nvPicPr>
          <p:cNvPr id="12" name="Content Placeholder 11" descr="APictureofKnowledge.png"/>
          <p:cNvPicPr>
            <a:picLocks noGrp="1" noChangeAspect="1"/>
          </p:cNvPicPr>
          <p:nvPr>
            <p:ph idx="1"/>
          </p:nvPr>
        </p:nvPicPr>
        <p:blipFill>
          <a:blip r:embed="rId4">
            <a:extLst>
              <a:ext uri="{28A0092B-C50C-407E-A947-70E740481C1C}">
                <a14:useLocalDpi xmlns:a14="http://schemas.microsoft.com/office/drawing/2010/main" val="0"/>
              </a:ext>
            </a:extLst>
          </a:blip>
          <a:srcRect t="716" b="716"/>
          <a:stretch>
            <a:fillRect/>
          </a:stretch>
        </p:blipFill>
        <p:spPr>
          <a:xfrm>
            <a:off x="1184992" y="1349828"/>
            <a:ext cx="7060483" cy="4446965"/>
          </a:xfrm>
        </p:spPr>
      </p:pic>
    </p:spTree>
    <p:extLst>
      <p:ext uri="{BB962C8B-B14F-4D97-AF65-F5344CB8AC3E}">
        <p14:creationId xmlns:p14="http://schemas.microsoft.com/office/powerpoint/2010/main" val="355242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62025" y="2607778"/>
            <a:ext cx="7342188" cy="3026260"/>
          </a:xfrm>
        </p:spPr>
        <p:txBody>
          <a:bodyPr>
            <a:normAutofit/>
          </a:bodyPr>
          <a:lstStyle/>
          <a:p>
            <a:r>
              <a:rPr lang="en-US" sz="4000">
                <a:latin typeface="Avenir Book" charset="0"/>
                <a:ea typeface="Avenir Book" charset="0"/>
                <a:cs typeface="Avenir Book" charset="0"/>
                <a:hlinkClick r:id="rId4"/>
              </a:rPr>
              <a:t>Text Set Project</a:t>
            </a:r>
            <a:endParaRPr lang="en-US" sz="4000">
              <a:latin typeface="Avenir Book" charset="0"/>
              <a:ea typeface="Avenir Book" charset="0"/>
              <a:cs typeface="Avenir Book" charset="0"/>
            </a:endParaRPr>
          </a:p>
          <a:p>
            <a:endParaRPr lang="en-US"/>
          </a:p>
        </p:txBody>
      </p:sp>
    </p:spTree>
    <p:extLst>
      <p:ext uri="{BB962C8B-B14F-4D97-AF65-F5344CB8AC3E}">
        <p14:creationId xmlns:p14="http://schemas.microsoft.com/office/powerpoint/2010/main" val="147548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venir Book" charset="0"/>
                <a:ea typeface="Avenir Book" charset="0"/>
                <a:cs typeface="Avenir Book" charset="0"/>
              </a:rPr>
              <a:t>WV Library Commission</a:t>
            </a:r>
          </a:p>
        </p:txBody>
      </p:sp>
      <p:sp>
        <p:nvSpPr>
          <p:cNvPr id="3" name="Content Placeholder 2"/>
          <p:cNvSpPr>
            <a:spLocks noGrp="1"/>
          </p:cNvSpPr>
          <p:nvPr>
            <p:ph idx="1"/>
          </p:nvPr>
        </p:nvSpPr>
        <p:spPr>
          <a:xfrm>
            <a:off x="994116" y="2219059"/>
            <a:ext cx="7345363" cy="3931920"/>
          </a:xfrm>
        </p:spPr>
        <p:txBody>
          <a:bodyPr>
            <a:normAutofit/>
          </a:bodyPr>
          <a:lstStyle/>
          <a:p>
            <a:pPr algn="ctr"/>
            <a:r>
              <a:rPr lang="en-US" sz="3600" dirty="0">
                <a:latin typeface="Avenir Book" charset="0"/>
                <a:ea typeface="Avenir Book" charset="0"/>
                <a:cs typeface="Avenir Book" charset="0"/>
                <a:hlinkClick r:id="rId4"/>
              </a:rPr>
              <a:t>Text Set Lending Library - Request Form</a:t>
            </a:r>
            <a:endParaRPr lang="en-US" sz="3600" dirty="0">
              <a:latin typeface="Avenir Book" charset="0"/>
              <a:ea typeface="Avenir Book" charset="0"/>
              <a:cs typeface="Avenir Book" charset="0"/>
            </a:endParaRPr>
          </a:p>
          <a:p>
            <a:pPr algn="ctr"/>
            <a:endParaRPr lang="en-US" sz="4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1208" y="3695818"/>
            <a:ext cx="3644900" cy="2235200"/>
          </a:xfrm>
          <a:prstGeom prst="rect">
            <a:avLst/>
          </a:prstGeom>
        </p:spPr>
      </p:pic>
    </p:spTree>
    <p:extLst>
      <p:ext uri="{BB962C8B-B14F-4D97-AF65-F5344CB8AC3E}">
        <p14:creationId xmlns:p14="http://schemas.microsoft.com/office/powerpoint/2010/main" val="969636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None/>
            </a:pPr>
            <a:r>
              <a:rPr lang="en-US"/>
              <a:t>Book Baskets, Libraries, and Book Bags </a:t>
            </a:r>
          </a:p>
        </p:txBody>
      </p:sp>
      <p:pic>
        <p:nvPicPr>
          <p:cNvPr id="255" name="Shape 255" descr="organizebooklabels.jpg"/>
          <p:cNvPicPr preferRelativeResize="0"/>
          <p:nvPr/>
        </p:nvPicPr>
        <p:blipFill rotWithShape="1">
          <a:blip r:embed="rId3">
            <a:alphaModFix/>
          </a:blip>
          <a:srcRect l="49929"/>
          <a:stretch/>
        </p:blipFill>
        <p:spPr>
          <a:xfrm rot="3">
            <a:off x="6147749" y="2146501"/>
            <a:ext cx="2891724" cy="3208571"/>
          </a:xfrm>
          <a:prstGeom prst="rect">
            <a:avLst/>
          </a:prstGeom>
          <a:noFill/>
          <a:ln>
            <a:noFill/>
          </a:ln>
        </p:spPr>
      </p:pic>
      <p:pic>
        <p:nvPicPr>
          <p:cNvPr id="256" name="Shape 256" descr="Book Cart.jpg"/>
          <p:cNvPicPr preferRelativeResize="0"/>
          <p:nvPr/>
        </p:nvPicPr>
        <p:blipFill>
          <a:blip r:embed="rId4">
            <a:alphaModFix/>
          </a:blip>
          <a:stretch>
            <a:fillRect/>
          </a:stretch>
        </p:blipFill>
        <p:spPr>
          <a:xfrm rot="-2">
            <a:off x="79426" y="2080862"/>
            <a:ext cx="2505974" cy="3339849"/>
          </a:xfrm>
          <a:prstGeom prst="rect">
            <a:avLst/>
          </a:prstGeom>
          <a:noFill/>
          <a:ln>
            <a:noFill/>
          </a:ln>
        </p:spPr>
      </p:pic>
      <p:pic>
        <p:nvPicPr>
          <p:cNvPr id="257" name="Shape 257" descr="Children's book shelf.jpg"/>
          <p:cNvPicPr preferRelativeResize="0"/>
          <p:nvPr/>
        </p:nvPicPr>
        <p:blipFill>
          <a:blip r:embed="rId5">
            <a:alphaModFix/>
          </a:blip>
          <a:stretch>
            <a:fillRect/>
          </a:stretch>
        </p:blipFill>
        <p:spPr>
          <a:xfrm>
            <a:off x="3089202" y="1417650"/>
            <a:ext cx="2682182" cy="4777152"/>
          </a:xfrm>
          <a:prstGeom prst="rect">
            <a:avLst/>
          </a:prstGeom>
          <a:noFill/>
          <a:ln>
            <a:noFill/>
          </a:ln>
        </p:spPr>
      </p:pic>
    </p:spTree>
    <p:extLst>
      <p:ext uri="{BB962C8B-B14F-4D97-AF65-F5344CB8AC3E}">
        <p14:creationId xmlns:p14="http://schemas.microsoft.com/office/powerpoint/2010/main" val="464212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Time to change the libraries!</a:t>
            </a:r>
          </a:p>
        </p:txBody>
      </p:sp>
      <p:sp>
        <p:nvSpPr>
          <p:cNvPr id="365" name="Shape 365"/>
          <p:cNvSpPr txBox="1">
            <a:spLocks noGrp="1"/>
          </p:cNvSpPr>
          <p:nvPr>
            <p:ph type="body" idx="1"/>
          </p:nvPr>
        </p:nvSpPr>
        <p:spPr>
          <a:xfrm>
            <a:off x="457200" y="1331550"/>
            <a:ext cx="8229600" cy="4526100"/>
          </a:xfrm>
          <a:prstGeom prst="rect">
            <a:avLst/>
          </a:prstGeom>
        </p:spPr>
        <p:txBody>
          <a:bodyPr lIns="91425" tIns="91425" rIns="91425" bIns="91425" anchor="t" anchorCtr="0">
            <a:noAutofit/>
          </a:bodyPr>
          <a:lstStyle/>
          <a:p>
            <a:pPr lvl="0">
              <a:spcBef>
                <a:spcPts val="0"/>
              </a:spcBef>
              <a:buNone/>
            </a:pPr>
            <a:r>
              <a:rPr lang="en-US" sz="2000"/>
              <a:t>Instead of levels-- try TOPICS!</a:t>
            </a:r>
          </a:p>
          <a:p>
            <a:pPr lvl="0">
              <a:spcBef>
                <a:spcPts val="0"/>
              </a:spcBef>
              <a:buNone/>
            </a:pPr>
            <a:endParaRPr sz="2000"/>
          </a:p>
          <a:p>
            <a:pPr lvl="0">
              <a:spcBef>
                <a:spcPts val="0"/>
              </a:spcBef>
              <a:buNone/>
            </a:pPr>
            <a:r>
              <a:rPr lang="en-US" sz="2000"/>
              <a:t>  Let’s see what happens to students’ reading engagement, enthusiasm, and motivation when they select books based on what they want to read about, rather than their level!</a:t>
            </a:r>
          </a:p>
          <a:p>
            <a:pPr marL="152400" lvl="0" indent="0">
              <a:spcBef>
                <a:spcPts val="0"/>
              </a:spcBef>
              <a:buNone/>
            </a:pPr>
            <a:endParaRPr sz="2000" b="1"/>
          </a:p>
        </p:txBody>
      </p:sp>
      <p:pic>
        <p:nvPicPr>
          <p:cNvPr id="366" name="Shape 366" descr="Book_Basket_Graphic.jpg"/>
          <p:cNvPicPr preferRelativeResize="0"/>
          <p:nvPr/>
        </p:nvPicPr>
        <p:blipFill>
          <a:blip r:embed="rId3">
            <a:alphaModFix/>
          </a:blip>
          <a:stretch>
            <a:fillRect/>
          </a:stretch>
        </p:blipFill>
        <p:spPr>
          <a:xfrm>
            <a:off x="1912025" y="3319499"/>
            <a:ext cx="4961774" cy="2791000"/>
          </a:xfrm>
          <a:prstGeom prst="rect">
            <a:avLst/>
          </a:prstGeom>
          <a:noFill/>
          <a:ln>
            <a:noFill/>
          </a:ln>
        </p:spPr>
      </p:pic>
    </p:spTree>
    <p:extLst>
      <p:ext uri="{BB962C8B-B14F-4D97-AF65-F5344CB8AC3E}">
        <p14:creationId xmlns:p14="http://schemas.microsoft.com/office/powerpoint/2010/main" val="50886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43191" y="141403"/>
            <a:ext cx="8799209" cy="5987022"/>
          </a:xfrm>
        </p:spPr>
        <p:txBody>
          <a:bodyPr vert="horz" lIns="91440" tIns="45720" rIns="91440" bIns="45720" rtlCol="0" anchor="t">
            <a:normAutofit fontScale="92500" lnSpcReduction="20000"/>
          </a:bodyPr>
          <a:lstStyle/>
          <a:p>
            <a:r>
              <a:rPr lang="en-US" sz="4500" dirty="0"/>
              <a:t>Text Sets</a:t>
            </a:r>
            <a:endParaRPr lang="en-US" dirty="0"/>
          </a:p>
          <a:p>
            <a:pPr algn="l"/>
            <a:r>
              <a:rPr lang="en-US" sz="2200" dirty="0" smtClean="0">
                <a:solidFill>
                  <a:schemeClr val="tx1"/>
                </a:solidFill>
                <a:hlinkClick r:id="rId3"/>
              </a:rPr>
              <a:t>Book Baskets</a:t>
            </a:r>
            <a:endParaRPr lang="en-US" sz="2200" dirty="0" smtClean="0">
              <a:solidFill>
                <a:schemeClr val="tx1"/>
              </a:solidFill>
            </a:endParaRPr>
          </a:p>
          <a:p>
            <a:pPr marL="342900" indent="-342900" algn="l">
              <a:buFont typeface="Arial" panose="020B0604020202020204" pitchFamily="34" charset="0"/>
              <a:buChar char="•"/>
            </a:pPr>
            <a:r>
              <a:rPr lang="en-US" sz="2000" dirty="0" smtClean="0"/>
              <a:t>Library of informational texts organized by topic</a:t>
            </a:r>
          </a:p>
          <a:p>
            <a:pPr marL="342900" indent="-342900" algn="l">
              <a:spcAft>
                <a:spcPts val="1200"/>
              </a:spcAft>
              <a:buFont typeface="Arial" panose="020B0604020202020204" pitchFamily="34" charset="0"/>
              <a:buChar char="•"/>
            </a:pPr>
            <a:r>
              <a:rPr lang="en-US" sz="2000" dirty="0" smtClean="0">
                <a:solidFill>
                  <a:schemeClr val="tx1"/>
                </a:solidFill>
              </a:rPr>
              <a:t>Each basket is organized from least complex to most complex</a:t>
            </a:r>
          </a:p>
          <a:p>
            <a:pPr algn="l"/>
            <a:r>
              <a:rPr lang="en-US" sz="2200" dirty="0" smtClean="0">
                <a:hlinkClick r:id="rId4"/>
              </a:rPr>
              <a:t>Companion Text Sets</a:t>
            </a:r>
            <a:r>
              <a:rPr lang="en-US" sz="2200" dirty="0" smtClean="0"/>
              <a:t> </a:t>
            </a:r>
          </a:p>
          <a:p>
            <a:pPr marL="342900" indent="-342900" algn="l">
              <a:buFont typeface="Arial" panose="020B0604020202020204" pitchFamily="34" charset="0"/>
              <a:buChar char="•"/>
            </a:pPr>
            <a:r>
              <a:rPr lang="en-US" sz="2000" dirty="0" smtClean="0"/>
              <a:t>Set of related texts that go along with an existing close reading lesson to build additional knowledge about the topic</a:t>
            </a:r>
          </a:p>
          <a:p>
            <a:pPr marL="342900" indent="-342900" algn="l">
              <a:spcAft>
                <a:spcPts val="1200"/>
              </a:spcAft>
              <a:buFont typeface="Arial" panose="020B0604020202020204" pitchFamily="34" charset="0"/>
              <a:buChar char="•"/>
            </a:pPr>
            <a:r>
              <a:rPr lang="en-US" sz="2000" dirty="0" smtClean="0">
                <a:solidFill>
                  <a:schemeClr val="tx1"/>
                </a:solidFill>
              </a:rPr>
              <a:t>Include short culminating writing tasks</a:t>
            </a:r>
          </a:p>
          <a:p>
            <a:pPr algn="l"/>
            <a:r>
              <a:rPr lang="en-US" sz="2200" dirty="0" smtClean="0">
                <a:solidFill>
                  <a:schemeClr val="tx1"/>
                </a:solidFill>
                <a:hlinkClick r:id="rId5"/>
              </a:rPr>
              <a:t>Expert </a:t>
            </a:r>
            <a:r>
              <a:rPr lang="en-US" sz="2200" dirty="0">
                <a:solidFill>
                  <a:schemeClr val="tx1"/>
                </a:solidFill>
                <a:hlinkClick r:id="rId5"/>
              </a:rPr>
              <a:t>Packs</a:t>
            </a:r>
            <a:endParaRPr lang="en-US" sz="2200" dirty="0">
              <a:solidFill>
                <a:schemeClr val="tx1"/>
              </a:solidFill>
            </a:endParaRPr>
          </a:p>
          <a:p>
            <a:pPr marL="342900" indent="-342900" algn="l">
              <a:buFont typeface="Arial" panose="020B0604020202020204" pitchFamily="34" charset="0"/>
              <a:buChar char="•"/>
            </a:pPr>
            <a:r>
              <a:rPr lang="en-US" sz="2000" dirty="0" smtClean="0">
                <a:solidFill>
                  <a:schemeClr val="tx1"/>
                </a:solidFill>
              </a:rPr>
              <a:t>Build knowledge to create “experts” on an informational topic</a:t>
            </a:r>
          </a:p>
          <a:p>
            <a:pPr marL="342900" indent="-342900" algn="l">
              <a:buFont typeface="Arial" panose="020B0604020202020204" pitchFamily="34" charset="0"/>
              <a:buChar char="•"/>
            </a:pPr>
            <a:r>
              <a:rPr lang="en-US" sz="2000" dirty="0" smtClean="0">
                <a:solidFill>
                  <a:schemeClr val="tx1"/>
                </a:solidFill>
              </a:rPr>
              <a:t>Include </a:t>
            </a:r>
            <a:r>
              <a:rPr lang="en-US" sz="2000" dirty="0">
                <a:solidFill>
                  <a:schemeClr val="tx1"/>
                </a:solidFill>
              </a:rPr>
              <a:t>an annotated bibliography and </a:t>
            </a:r>
            <a:r>
              <a:rPr lang="en-US" sz="2000" dirty="0" smtClean="0">
                <a:solidFill>
                  <a:schemeClr val="tx1"/>
                </a:solidFill>
              </a:rPr>
              <a:t>text complexity that </a:t>
            </a:r>
            <a:r>
              <a:rPr lang="en-US" sz="2000" dirty="0">
                <a:solidFill>
                  <a:schemeClr val="tx1"/>
                </a:solidFill>
              </a:rPr>
              <a:t>gradually increases </a:t>
            </a:r>
            <a:endParaRPr lang="en-US" sz="2000" dirty="0" smtClean="0">
              <a:solidFill>
                <a:schemeClr val="tx1"/>
              </a:solidFill>
            </a:endParaRPr>
          </a:p>
          <a:p>
            <a:pPr marL="342900" indent="-342900" algn="l">
              <a:spcAft>
                <a:spcPts val="1200"/>
              </a:spcAft>
              <a:buFont typeface="Arial" panose="020B0604020202020204" pitchFamily="34" charset="0"/>
              <a:buChar char="•"/>
            </a:pPr>
            <a:r>
              <a:rPr lang="en-US" sz="2000" dirty="0" smtClean="0"/>
              <a:t>Offer</a:t>
            </a:r>
            <a:r>
              <a:rPr lang="en-US" sz="2000" dirty="0" smtClean="0">
                <a:solidFill>
                  <a:schemeClr val="tx1"/>
                </a:solidFill>
              </a:rPr>
              <a:t> activities </a:t>
            </a:r>
            <a:r>
              <a:rPr lang="en-US" sz="2000" dirty="0">
                <a:solidFill>
                  <a:schemeClr val="tx1"/>
                </a:solidFill>
              </a:rPr>
              <a:t>that can be structured in a variety of </a:t>
            </a:r>
            <a:r>
              <a:rPr lang="en-US" sz="2000" dirty="0" smtClean="0">
                <a:solidFill>
                  <a:schemeClr val="tx1"/>
                </a:solidFill>
              </a:rPr>
              <a:t>ways</a:t>
            </a:r>
            <a:endParaRPr lang="en-US" dirty="0">
              <a:solidFill>
                <a:schemeClr val="tx1"/>
              </a:solidFill>
            </a:endParaRPr>
          </a:p>
          <a:p>
            <a:pPr algn="l"/>
            <a:r>
              <a:rPr lang="en-US" sz="2200" dirty="0">
                <a:solidFill>
                  <a:schemeClr val="tx1"/>
                </a:solidFill>
                <a:hlinkClick r:id="rId6"/>
              </a:rPr>
              <a:t>Research Packs</a:t>
            </a:r>
            <a:endParaRPr lang="en-US" sz="2200" dirty="0">
              <a:solidFill>
                <a:schemeClr val="tx1"/>
              </a:solidFill>
            </a:endParaRPr>
          </a:p>
          <a:p>
            <a:pPr marL="342900" indent="-342900" algn="l">
              <a:buFont typeface="Arial" panose="020B0604020202020204" pitchFamily="34" charset="0"/>
              <a:buChar char="•"/>
            </a:pPr>
            <a:r>
              <a:rPr lang="en-US" sz="2000" dirty="0">
                <a:solidFill>
                  <a:schemeClr val="tx1"/>
                </a:solidFill>
              </a:rPr>
              <a:t>Build knowledge in preparation for </a:t>
            </a:r>
            <a:r>
              <a:rPr lang="en-US" sz="2000" dirty="0" smtClean="0">
                <a:solidFill>
                  <a:schemeClr val="tx1"/>
                </a:solidFill>
              </a:rPr>
              <a:t>writing about a Next Gen. science topic</a:t>
            </a:r>
            <a:endParaRPr lang="en-US" sz="2000" dirty="0">
              <a:solidFill>
                <a:schemeClr val="tx1"/>
              </a:solidFill>
            </a:endParaRPr>
          </a:p>
          <a:p>
            <a:pPr marL="342900" indent="-342900" algn="l">
              <a:buFont typeface="Arial" panose="020B0604020202020204" pitchFamily="34" charset="0"/>
              <a:buChar char="•"/>
            </a:pPr>
            <a:r>
              <a:rPr lang="en-US" sz="2000" dirty="0" smtClean="0">
                <a:solidFill>
                  <a:schemeClr val="tx1"/>
                </a:solidFill>
              </a:rPr>
              <a:t>Include </a:t>
            </a:r>
            <a:r>
              <a:rPr lang="en-US" sz="2000" dirty="0">
                <a:solidFill>
                  <a:schemeClr val="tx1"/>
                </a:solidFill>
              </a:rPr>
              <a:t>writing component with scaffolds for teachers and students</a:t>
            </a:r>
          </a:p>
          <a:p>
            <a:pPr marL="342900" indent="-342900" algn="l">
              <a:buFont typeface="Arial" panose="020B0604020202020204" pitchFamily="34" charset="0"/>
              <a:buChar char="•"/>
            </a:pPr>
            <a:r>
              <a:rPr lang="en-US" sz="2000" dirty="0"/>
              <a:t>Encourage a g</a:t>
            </a:r>
            <a:r>
              <a:rPr lang="en-US" sz="2000" dirty="0">
                <a:solidFill>
                  <a:schemeClr val="tx1"/>
                </a:solidFill>
              </a:rPr>
              <a:t>radual release of responsibility with whole group, small group, and individual activities</a:t>
            </a:r>
          </a:p>
          <a:p>
            <a:endParaRPr lang="en-US" dirty="0">
              <a:solidFill>
                <a:schemeClr val="tx1"/>
              </a:solidFill>
            </a:endParaRPr>
          </a:p>
        </p:txBody>
      </p:sp>
    </p:spTree>
    <p:extLst>
      <p:ext uri="{BB962C8B-B14F-4D97-AF65-F5344CB8AC3E}">
        <p14:creationId xmlns:p14="http://schemas.microsoft.com/office/powerpoint/2010/main" val="3854602927"/>
      </p:ext>
    </p:extLst>
  </p:cSld>
  <p:clrMapOvr>
    <a:masterClrMapping/>
  </p:clrMapOvr>
  <mc:AlternateContent xmlns:mc="http://schemas.openxmlformats.org/markup-compatibility/2006" xmlns:p14="http://schemas.microsoft.com/office/powerpoint/2010/main">
    <mc:Choice Requires="p14">
      <p:transition spd="slow" p14:dur="2000" advClick="0" advTm="163953"/>
    </mc:Choice>
    <mc:Fallback xmlns="">
      <p:transition spd="slow" advClick="0" advTm="16395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Screen Shot 2014-12-08 at 7.20.47 AM.png"/>
          <p:cNvPicPr>
            <a:picLocks noGrp="1" noChangeAspect="1"/>
          </p:cNvPicPr>
          <p:nvPr>
            <p:ph idx="1"/>
          </p:nvPr>
        </p:nvPicPr>
        <p:blipFill rotWithShape="1">
          <a:blip r:embed="rId4">
            <a:extLst>
              <a:ext uri="{28A0092B-C50C-407E-A947-70E740481C1C}">
                <a14:useLocalDpi xmlns:a14="http://schemas.microsoft.com/office/drawing/2010/main" val="0"/>
              </a:ext>
            </a:extLst>
          </a:blip>
          <a:srcRect l="-583" t="-5080" r="764" b="445"/>
          <a:stretch/>
        </p:blipFill>
        <p:spPr>
          <a:xfrm>
            <a:off x="1476475" y="224539"/>
            <a:ext cx="6161078" cy="5568881"/>
          </a:xfrm>
        </p:spPr>
      </p:pic>
    </p:spTree>
    <p:extLst>
      <p:ext uri="{BB962C8B-B14F-4D97-AF65-F5344CB8AC3E}">
        <p14:creationId xmlns:p14="http://schemas.microsoft.com/office/powerpoint/2010/main" val="929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800">
                <a:solidFill>
                  <a:schemeClr val="tx1">
                    <a:lumMod val="75000"/>
                    <a:lumOff val="25000"/>
                  </a:schemeClr>
                </a:solidFill>
                <a:latin typeface="Avenir Book" charset="0"/>
                <a:ea typeface="Avenir Book" charset="0"/>
                <a:cs typeface="Avenir Book" charset="0"/>
              </a:rPr>
              <a:t>What are </a:t>
            </a:r>
            <a:r>
              <a:rPr lang="en-US" sz="4800" b="1">
                <a:solidFill>
                  <a:schemeClr val="tx1">
                    <a:lumMod val="75000"/>
                    <a:lumOff val="25000"/>
                  </a:schemeClr>
                </a:solidFill>
                <a:latin typeface="Avenir Book" charset="0"/>
                <a:ea typeface="Avenir Book" charset="0"/>
                <a:cs typeface="Avenir Book" charset="0"/>
              </a:rPr>
              <a:t>not</a:t>
            </a:r>
            <a:r>
              <a:rPr lang="en-US" sz="4800">
                <a:solidFill>
                  <a:schemeClr val="tx1">
                    <a:lumMod val="75000"/>
                    <a:lumOff val="25000"/>
                  </a:schemeClr>
                </a:solidFill>
                <a:latin typeface="Avenir Book" charset="0"/>
                <a:ea typeface="Avenir Book" charset="0"/>
                <a:cs typeface="Avenir Book" charset="0"/>
              </a:rPr>
              <a:t> the causes?</a:t>
            </a:r>
          </a:p>
        </p:txBody>
      </p:sp>
      <p:sp>
        <p:nvSpPr>
          <p:cNvPr id="3" name="Content Placeholder 2"/>
          <p:cNvSpPr>
            <a:spLocks noGrp="1"/>
          </p:cNvSpPr>
          <p:nvPr>
            <p:ph idx="1"/>
          </p:nvPr>
        </p:nvSpPr>
        <p:spPr>
          <a:xfrm>
            <a:off x="304800" y="1830044"/>
            <a:ext cx="8458200" cy="4436532"/>
          </a:xfrm>
        </p:spPr>
        <p:txBody>
          <a:bodyPr>
            <a:noAutofit/>
          </a:bodyPr>
          <a:lstStyle/>
          <a:p>
            <a:r>
              <a:rPr lang="en-US" sz="3600">
                <a:solidFill>
                  <a:schemeClr val="tx1">
                    <a:lumMod val="75000"/>
                    <a:lumOff val="25000"/>
                  </a:schemeClr>
                </a:solidFill>
                <a:latin typeface="Avenir Book" charset="0"/>
                <a:ea typeface="Avenir Book" charset="0"/>
                <a:cs typeface="Avenir Book" charset="0"/>
              </a:rPr>
              <a:t>Lack of critical thinking </a:t>
            </a:r>
          </a:p>
          <a:p>
            <a:endParaRPr lang="en-US" sz="3600">
              <a:solidFill>
                <a:schemeClr val="tx1">
                  <a:lumMod val="75000"/>
                  <a:lumOff val="25000"/>
                </a:schemeClr>
              </a:solidFill>
              <a:latin typeface="Avenir Book" charset="0"/>
              <a:ea typeface="Avenir Book" charset="0"/>
              <a:cs typeface="Avenir Book" charset="0"/>
            </a:endParaRPr>
          </a:p>
          <a:p>
            <a:r>
              <a:rPr lang="en-US" sz="3600">
                <a:solidFill>
                  <a:schemeClr val="tx1">
                    <a:lumMod val="75000"/>
                    <a:lumOff val="25000"/>
                  </a:schemeClr>
                </a:solidFill>
                <a:latin typeface="Avenir Book" charset="0"/>
                <a:ea typeface="Avenir Book" charset="0"/>
                <a:cs typeface="Avenir Book" charset="0"/>
              </a:rPr>
              <a:t>Failure to know or use comprehension strategies</a:t>
            </a:r>
          </a:p>
          <a:p>
            <a:endParaRPr lang="en-US" sz="3600">
              <a:solidFill>
                <a:schemeClr val="tx1">
                  <a:lumMod val="75000"/>
                  <a:lumOff val="25000"/>
                </a:schemeClr>
              </a:solidFill>
              <a:latin typeface="Avenir Book" charset="0"/>
              <a:ea typeface="Avenir Book" charset="0"/>
              <a:cs typeface="Avenir Book" charset="0"/>
            </a:endParaRPr>
          </a:p>
          <a:p>
            <a:r>
              <a:rPr lang="en-US" sz="3600">
                <a:solidFill>
                  <a:schemeClr val="tx1">
                    <a:lumMod val="75000"/>
                    <a:lumOff val="25000"/>
                  </a:schemeClr>
                </a:solidFill>
                <a:latin typeface="Avenir Book" charset="0"/>
                <a:ea typeface="Avenir Book" charset="0"/>
                <a:cs typeface="Avenir Book" charset="0"/>
              </a:rPr>
              <a:t>Failure to master the standards</a:t>
            </a:r>
          </a:p>
          <a:p>
            <a:endParaRPr lang="en-US" sz="4000">
              <a:solidFill>
                <a:schemeClr val="tx1">
                  <a:lumMod val="75000"/>
                  <a:lumOff val="25000"/>
                </a:schemeClr>
              </a:solidFill>
            </a:endParaRPr>
          </a:p>
        </p:txBody>
      </p:sp>
    </p:spTree>
    <p:extLst>
      <p:ext uri="{BB962C8B-B14F-4D97-AF65-F5344CB8AC3E}">
        <p14:creationId xmlns:p14="http://schemas.microsoft.com/office/powerpoint/2010/main" val="41012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lbaker\AppData\Local\Microsoft\Windows\Temporary Internet Files\Content.IE5\DVXN2K9U\MC9004392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803" y="313349"/>
            <a:ext cx="4572000" cy="270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lbaker\AppData\Local\Microsoft\Windows\Temporary Internet Files\Content.IE5\VZT0QDXE\MC90038404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2657" y="1433337"/>
            <a:ext cx="1560513" cy="14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05" y="4560156"/>
            <a:ext cx="1400963" cy="12499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972" y="4798503"/>
            <a:ext cx="1602297" cy="1011613"/>
          </a:xfrm>
          <a:prstGeom prst="rect">
            <a:avLst/>
          </a:prstGeom>
        </p:spPr>
      </p:pic>
      <p:sp>
        <p:nvSpPr>
          <p:cNvPr id="8" name="TextBox 7"/>
          <p:cNvSpPr txBox="1"/>
          <p:nvPr/>
        </p:nvSpPr>
        <p:spPr>
          <a:xfrm>
            <a:off x="2055536" y="4756065"/>
            <a:ext cx="4975225" cy="954107"/>
          </a:xfrm>
          <a:prstGeom prst="rect">
            <a:avLst/>
          </a:prstGeom>
          <a:noFill/>
        </p:spPr>
        <p:txBody>
          <a:bodyPr wrap="square" rtlCol="0">
            <a:spAutoFit/>
          </a:bodyPr>
          <a:lstStyle/>
          <a:p>
            <a:pPr algn="ctr"/>
            <a:r>
              <a:rPr lang="en-US" sz="2800" dirty="0">
                <a:solidFill>
                  <a:schemeClr val="bg1">
                    <a:lumMod val="50000"/>
                  </a:schemeClr>
                </a:solidFill>
              </a:rPr>
              <a:t>Tracy Komorowski</a:t>
            </a:r>
          </a:p>
          <a:p>
            <a:pPr algn="ctr"/>
            <a:r>
              <a:rPr lang="en-US" sz="2800" dirty="0">
                <a:solidFill>
                  <a:schemeClr val="bg1">
                    <a:lumMod val="50000"/>
                  </a:schemeClr>
                </a:solidFill>
              </a:rPr>
              <a:t>tbkomorowski@k12.wv.us</a:t>
            </a:r>
          </a:p>
        </p:txBody>
      </p:sp>
      <p:sp>
        <p:nvSpPr>
          <p:cNvPr id="5" name="TextBox 4"/>
          <p:cNvSpPr txBox="1"/>
          <p:nvPr/>
        </p:nvSpPr>
        <p:spPr>
          <a:xfrm>
            <a:off x="1473798" y="3582099"/>
            <a:ext cx="6390041" cy="954107"/>
          </a:xfrm>
          <a:prstGeom prst="rect">
            <a:avLst/>
          </a:prstGeom>
          <a:noFill/>
        </p:spPr>
        <p:txBody>
          <a:bodyPr wrap="square" rtlCol="0" anchor="t">
            <a:spAutoFit/>
          </a:bodyPr>
          <a:lstStyle/>
          <a:p>
            <a:pPr algn="ctr"/>
            <a:r>
              <a:rPr lang="en-US" sz="2800" dirty="0">
                <a:solidFill>
                  <a:schemeClr val="bg1">
                    <a:lumMod val="50000"/>
                  </a:schemeClr>
                </a:solidFill>
              </a:rPr>
              <a:t>Christy Schwartz</a:t>
            </a:r>
          </a:p>
          <a:p>
            <a:pPr algn="ctr"/>
            <a:r>
              <a:rPr lang="en-US" sz="2800" dirty="0">
                <a:solidFill>
                  <a:schemeClr val="bg1">
                    <a:lumMod val="50000"/>
                  </a:schemeClr>
                </a:solidFill>
              </a:rPr>
              <a:t>cschwartz@k12.wv.us</a:t>
            </a:r>
          </a:p>
        </p:txBody>
      </p:sp>
    </p:spTree>
    <p:extLst>
      <p:ext uri="{BB962C8B-B14F-4D97-AF65-F5344CB8AC3E}">
        <p14:creationId xmlns:p14="http://schemas.microsoft.com/office/powerpoint/2010/main" val="23567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0113" y="2510710"/>
            <a:ext cx="7345362" cy="1676400"/>
          </a:xfrm>
        </p:spPr>
        <p:txBody>
          <a:bodyPr>
            <a:normAutofit fontScale="90000"/>
          </a:bodyPr>
          <a:lstStyle/>
          <a:p>
            <a:r>
              <a:rPr lang="en-US" sz="7300">
                <a:latin typeface="Avenir Book" charset="0"/>
                <a:ea typeface="Avenir Book" charset="0"/>
                <a:cs typeface="Avenir Book" charset="0"/>
              </a:rPr>
              <a:t>Quick Quiz: </a:t>
            </a:r>
            <a:r>
              <a:rPr lang="en-US">
                <a:latin typeface="Avenir Book" charset="0"/>
                <a:ea typeface="Avenir Book" charset="0"/>
                <a:cs typeface="Avenir Book" charset="0"/>
              </a:rPr>
              <a:t/>
            </a:r>
            <a:br>
              <a:rPr lang="en-US">
                <a:latin typeface="Avenir Book" charset="0"/>
                <a:ea typeface="Avenir Book" charset="0"/>
                <a:cs typeface="Avenir Book" charset="0"/>
              </a:rPr>
            </a:br>
            <a:r>
              <a:rPr lang="en-US">
                <a:latin typeface="Avenir Book" charset="0"/>
                <a:ea typeface="Avenir Book" charset="0"/>
                <a:cs typeface="Avenir Book" charset="0"/>
              </a:rPr>
              <a:t>WHICH IS HARDER?</a:t>
            </a:r>
          </a:p>
        </p:txBody>
      </p:sp>
    </p:spTree>
    <p:extLst>
      <p:ext uri="{BB962C8B-B14F-4D97-AF65-F5344CB8AC3E}">
        <p14:creationId xmlns:p14="http://schemas.microsoft.com/office/powerpoint/2010/main" val="75784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17"/>
            <a:ext cx="8229600" cy="1143000"/>
          </a:xfrm>
        </p:spPr>
        <p:txBody>
          <a:bodyPr>
            <a:noAutofit/>
          </a:bodyPr>
          <a:lstStyle/>
          <a:p>
            <a:r>
              <a:rPr lang="en-US" sz="4400" b="1">
                <a:solidFill>
                  <a:schemeClr val="tx1">
                    <a:lumMod val="75000"/>
                    <a:lumOff val="25000"/>
                  </a:schemeClr>
                </a:solidFill>
                <a:latin typeface="Avenir Book" charset="0"/>
                <a:ea typeface="Avenir Book" charset="0"/>
                <a:cs typeface="Avenir Book" charset="0"/>
              </a:rPr>
              <a:t>Question 1: Literal Meaning</a:t>
            </a:r>
            <a:br>
              <a:rPr lang="en-US" sz="4400" b="1">
                <a:solidFill>
                  <a:schemeClr val="tx1">
                    <a:lumMod val="75000"/>
                    <a:lumOff val="25000"/>
                  </a:schemeClr>
                </a:solidFill>
                <a:latin typeface="Avenir Book" charset="0"/>
                <a:ea typeface="Avenir Book" charset="0"/>
                <a:cs typeface="Avenir Book" charset="0"/>
              </a:rPr>
            </a:br>
            <a:r>
              <a:rPr lang="en-US" sz="3200" i="1">
                <a:solidFill>
                  <a:schemeClr val="tx1">
                    <a:lumMod val="75000"/>
                    <a:lumOff val="25000"/>
                  </a:schemeClr>
                </a:solidFill>
                <a:latin typeface="Avenir Book" charset="0"/>
                <a:ea typeface="Avenir Book" charset="0"/>
                <a:cs typeface="Avenir Book" charset="0"/>
              </a:rPr>
              <a:t>Low on Bloom’s Taxonomy</a:t>
            </a:r>
          </a:p>
        </p:txBody>
      </p:sp>
      <p:sp>
        <p:nvSpPr>
          <p:cNvPr id="3" name="Content Placeholder 2"/>
          <p:cNvSpPr>
            <a:spLocks noGrp="1"/>
          </p:cNvSpPr>
          <p:nvPr>
            <p:ph idx="1"/>
          </p:nvPr>
        </p:nvSpPr>
        <p:spPr>
          <a:xfrm>
            <a:off x="457200" y="2312987"/>
            <a:ext cx="8229600" cy="4525963"/>
          </a:xfrm>
        </p:spPr>
        <p:txBody>
          <a:bodyPr>
            <a:normAutofit/>
          </a:bodyPr>
          <a:lstStyle/>
          <a:p>
            <a:pPr marL="0" indent="0">
              <a:buNone/>
            </a:pPr>
            <a:r>
              <a:rPr lang="en-US" sz="4000">
                <a:solidFill>
                  <a:schemeClr val="tx1">
                    <a:lumMod val="75000"/>
                    <a:lumOff val="25000"/>
                  </a:schemeClr>
                </a:solidFill>
                <a:latin typeface="Avenir Book" charset="0"/>
                <a:ea typeface="Avenir Book" charset="0"/>
                <a:cs typeface="Avenir Book" charset="0"/>
              </a:rPr>
              <a:t>Restate the following sentence in your own words:</a:t>
            </a:r>
            <a:endParaRPr lang="en-US">
              <a:solidFill>
                <a:schemeClr val="tx1">
                  <a:lumMod val="75000"/>
                  <a:lumOff val="25000"/>
                </a:schemeClr>
              </a:solidFill>
              <a:latin typeface="Avenir Book" charset="0"/>
              <a:ea typeface="Avenir Book" charset="0"/>
              <a:cs typeface="Avenir Book" charset="0"/>
            </a:endParaRPr>
          </a:p>
          <a:p>
            <a:pPr marL="0" indent="0" algn="r">
              <a:buNone/>
            </a:pPr>
            <a:r>
              <a:rPr lang="en-US"/>
              <a:t>		</a:t>
            </a:r>
          </a:p>
        </p:txBody>
      </p:sp>
    </p:spTree>
    <p:extLst>
      <p:ext uri="{BB962C8B-B14F-4D97-AF65-F5344CB8AC3E}">
        <p14:creationId xmlns:p14="http://schemas.microsoft.com/office/powerpoint/2010/main" val="322422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542" y="847288"/>
            <a:ext cx="8538894" cy="4672668"/>
          </a:xfrm>
        </p:spPr>
        <p:txBody>
          <a:bodyPr>
            <a:noAutofit/>
          </a:bodyPr>
          <a:lstStyle/>
          <a:p>
            <a:pPr marL="0" indent="0">
              <a:buNone/>
            </a:pPr>
            <a:r>
              <a:rPr lang="en-US" sz="3400">
                <a:solidFill>
                  <a:schemeClr val="tx1">
                    <a:lumMod val="75000"/>
                    <a:lumOff val="25000"/>
                  </a:schemeClr>
                </a:solidFill>
                <a:latin typeface="Avenir Book" charset="0"/>
                <a:ea typeface="Avenir Book" charset="0"/>
                <a:cs typeface="Avenir Book" charset="0"/>
              </a:rPr>
              <a:t>“</a:t>
            </a:r>
            <a:r>
              <a:rPr lang="en-US" sz="3200">
                <a:solidFill>
                  <a:schemeClr val="tx1">
                    <a:lumMod val="75000"/>
                    <a:lumOff val="25000"/>
                  </a:schemeClr>
                </a:solidFill>
                <a:latin typeface="Avenir Book" charset="0"/>
                <a:ea typeface="Avenir Book" charset="0"/>
                <a:cs typeface="Avenir Book" charset="0"/>
              </a:rPr>
              <a:t>The former render possible </a:t>
            </a:r>
            <a:r>
              <a:rPr lang="en-US" sz="3200" i="1">
                <a:solidFill>
                  <a:schemeClr val="tx1">
                    <a:lumMod val="75000"/>
                    <a:lumOff val="25000"/>
                  </a:schemeClr>
                </a:solidFill>
                <a:latin typeface="Avenir Book" charset="0"/>
                <a:ea typeface="Avenir Book" charset="0"/>
                <a:cs typeface="Avenir Book" charset="0"/>
              </a:rPr>
              <a:t>theoretical</a:t>
            </a:r>
            <a:r>
              <a:rPr lang="en-US" sz="3200">
                <a:solidFill>
                  <a:schemeClr val="tx1">
                    <a:lumMod val="75000"/>
                    <a:lumOff val="25000"/>
                  </a:schemeClr>
                </a:solidFill>
                <a:latin typeface="Avenir Book" charset="0"/>
                <a:ea typeface="Avenir Book" charset="0"/>
                <a:cs typeface="Avenir Book" charset="0"/>
              </a:rPr>
              <a:t> cognition according to principles </a:t>
            </a:r>
            <a:r>
              <a:rPr lang="en-US" sz="3200" i="1">
                <a:solidFill>
                  <a:schemeClr val="tx1">
                    <a:lumMod val="75000"/>
                    <a:lumOff val="25000"/>
                  </a:schemeClr>
                </a:solidFill>
                <a:latin typeface="Avenir Book" charset="0"/>
                <a:ea typeface="Avenir Book" charset="0"/>
                <a:cs typeface="Avenir Book" charset="0"/>
              </a:rPr>
              <a:t>a priori;</a:t>
            </a:r>
            <a:r>
              <a:rPr lang="en-US" sz="3200">
                <a:solidFill>
                  <a:schemeClr val="tx1">
                    <a:lumMod val="75000"/>
                    <a:lumOff val="25000"/>
                  </a:schemeClr>
                </a:solidFill>
                <a:latin typeface="Avenir Book" charset="0"/>
                <a:ea typeface="Avenir Book" charset="0"/>
                <a:cs typeface="Avenir Book" charset="0"/>
              </a:rPr>
              <a:t> the latter in respect of this theoretical cognition only supplies in itself a negative principle (that of mere contrast), but on the other hand it furnishes fundamental propositions which extend the sphere of the determination of the will and are therefore called practical.”</a:t>
            </a:r>
            <a:r>
              <a:rPr lang="en-US" sz="3200">
                <a:solidFill>
                  <a:schemeClr val="tx1">
                    <a:lumMod val="75000"/>
                    <a:lumOff val="25000"/>
                  </a:schemeClr>
                </a:solidFill>
              </a:rPr>
              <a:t> </a:t>
            </a:r>
          </a:p>
        </p:txBody>
      </p:sp>
    </p:spTree>
    <p:extLst>
      <p:ext uri="{BB962C8B-B14F-4D97-AF65-F5344CB8AC3E}">
        <p14:creationId xmlns:p14="http://schemas.microsoft.com/office/powerpoint/2010/main" val="25137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08"/>
            <a:ext cx="8229600" cy="1143000"/>
          </a:xfrm>
        </p:spPr>
        <p:txBody>
          <a:bodyPr>
            <a:noAutofit/>
          </a:bodyPr>
          <a:lstStyle/>
          <a:p>
            <a:r>
              <a:rPr lang="en-US" sz="4400" b="1">
                <a:solidFill>
                  <a:schemeClr val="tx1">
                    <a:lumMod val="75000"/>
                    <a:lumOff val="25000"/>
                  </a:schemeClr>
                </a:solidFill>
                <a:latin typeface="Avenir Book" charset="0"/>
                <a:ea typeface="Avenir Book" charset="0"/>
                <a:cs typeface="Avenir Book" charset="0"/>
              </a:rPr>
              <a:t>Question 2: Synthesis</a:t>
            </a:r>
            <a:br>
              <a:rPr lang="en-US" sz="4400" b="1">
                <a:solidFill>
                  <a:schemeClr val="tx1">
                    <a:lumMod val="75000"/>
                    <a:lumOff val="25000"/>
                  </a:schemeClr>
                </a:solidFill>
                <a:latin typeface="Avenir Book" charset="0"/>
                <a:ea typeface="Avenir Book" charset="0"/>
                <a:cs typeface="Avenir Book" charset="0"/>
              </a:rPr>
            </a:br>
            <a:r>
              <a:rPr lang="en-US" sz="3200" i="1">
                <a:solidFill>
                  <a:schemeClr val="tx1">
                    <a:lumMod val="75000"/>
                    <a:lumOff val="25000"/>
                  </a:schemeClr>
                </a:solidFill>
                <a:latin typeface="Avenir Book" charset="0"/>
                <a:ea typeface="Avenir Book" charset="0"/>
                <a:cs typeface="Avenir Book" charset="0"/>
              </a:rPr>
              <a:t>High on Bloom’s Taxonomy</a:t>
            </a:r>
          </a:p>
        </p:txBody>
      </p:sp>
      <p:sp>
        <p:nvSpPr>
          <p:cNvPr id="3" name="Content Placeholder 2"/>
          <p:cNvSpPr>
            <a:spLocks noGrp="1"/>
          </p:cNvSpPr>
          <p:nvPr>
            <p:ph idx="1"/>
          </p:nvPr>
        </p:nvSpPr>
        <p:spPr>
          <a:xfrm>
            <a:off x="476250" y="2332037"/>
            <a:ext cx="8229600" cy="4525963"/>
          </a:xfrm>
        </p:spPr>
        <p:txBody>
          <a:bodyPr>
            <a:normAutofit/>
          </a:bodyPr>
          <a:lstStyle/>
          <a:p>
            <a:pPr marL="0" indent="0">
              <a:buNone/>
            </a:pPr>
            <a:r>
              <a:rPr lang="en-US" sz="4000">
                <a:solidFill>
                  <a:schemeClr val="tx1">
                    <a:lumMod val="75000"/>
                    <a:lumOff val="25000"/>
                  </a:schemeClr>
                </a:solidFill>
                <a:latin typeface="Avenir Book" charset="0"/>
                <a:ea typeface="Avenir Book" charset="0"/>
                <a:cs typeface="Avenir Book" charset="0"/>
              </a:rPr>
              <a:t>Read the following passage, then write a letter to the editor defending the moral values the main character displays with regard to animals.</a:t>
            </a:r>
            <a:endParaRPr lang="en-US" sz="4000" b="1">
              <a:solidFill>
                <a:schemeClr val="tx1">
                  <a:lumMod val="75000"/>
                  <a:lumOff val="25000"/>
                </a:schemeClr>
              </a:solidFill>
              <a:latin typeface="Avenir Book" charset="0"/>
              <a:ea typeface="Avenir Book" charset="0"/>
              <a:cs typeface="Avenir Book" charset="0"/>
            </a:endParaRPr>
          </a:p>
          <a:p>
            <a:pPr marL="0" indent="0" algn="r">
              <a:buNone/>
            </a:pPr>
            <a:endParaRPr lang="en-US"/>
          </a:p>
          <a:p>
            <a:pPr marL="0" indent="0" algn="r">
              <a:buNone/>
            </a:pPr>
            <a:r>
              <a:rPr lang="en-US"/>
              <a:t>		</a:t>
            </a:r>
          </a:p>
        </p:txBody>
      </p:sp>
    </p:spTree>
    <p:extLst>
      <p:ext uri="{BB962C8B-B14F-4D97-AF65-F5344CB8AC3E}">
        <p14:creationId xmlns:p14="http://schemas.microsoft.com/office/powerpoint/2010/main" val="267414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4632"/>
            <a:ext cx="8686800" cy="4623767"/>
          </a:xfrm>
        </p:spPr>
        <p:txBody>
          <a:bodyPr>
            <a:noAutofit/>
          </a:bodyPr>
          <a:lstStyle/>
          <a:p>
            <a:pPr marL="0" indent="0">
              <a:buNone/>
            </a:pPr>
            <a:r>
              <a:rPr lang="en-US" sz="3400">
                <a:latin typeface="Avenir Book" charset="0"/>
                <a:ea typeface="Avenir Book" charset="0"/>
                <a:cs typeface="Avenir Book" charset="0"/>
              </a:rPr>
              <a:t>“Where's Papa going with that ax?" said Fern to her mother as they were setting the table for breakfast.</a:t>
            </a:r>
          </a:p>
          <a:p>
            <a:pPr marL="0" indent="0">
              <a:buNone/>
            </a:pPr>
            <a:r>
              <a:rPr lang="en-US" sz="3400">
                <a:latin typeface="Avenir Book" charset="0"/>
                <a:ea typeface="Avenir Book" charset="0"/>
                <a:cs typeface="Avenir Book" charset="0"/>
              </a:rPr>
              <a:t>"Out to the hog house," replied Mrs. Arable. "Some pigs were born last night.“</a:t>
            </a:r>
          </a:p>
          <a:p>
            <a:pPr marL="0" indent="0">
              <a:buNone/>
            </a:pPr>
            <a:r>
              <a:rPr lang="en-US" sz="3400">
                <a:latin typeface="Avenir Book" charset="0"/>
                <a:ea typeface="Avenir Book" charset="0"/>
                <a:cs typeface="Avenir Book" charset="0"/>
              </a:rPr>
              <a:t>"I don't see why he needs an ax," continued Fern, who was only eight.</a:t>
            </a:r>
          </a:p>
        </p:txBody>
      </p:sp>
    </p:spTree>
    <p:extLst>
      <p:ext uri="{BB962C8B-B14F-4D97-AF65-F5344CB8AC3E}">
        <p14:creationId xmlns:p14="http://schemas.microsoft.com/office/powerpoint/2010/main" val="295322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5C96F30CBDB248A2F61FB5C3975F8E" ma:contentTypeVersion="7" ma:contentTypeDescription="Create a new document." ma:contentTypeScope="" ma:versionID="15f3d549aa7c0f876affd4daf4a1ceb2">
  <xsd:schema xmlns:xsd="http://www.w3.org/2001/XMLSchema" xmlns:xs="http://www.w3.org/2001/XMLSchema" xmlns:p="http://schemas.microsoft.com/office/2006/metadata/properties" xmlns:ns2="62a3b72a-13f3-494c-99b3-262e99a1bd2b" xmlns:ns3="dfae624e-5b15-4ce2-8a63-ed2e78323047" targetNamespace="http://schemas.microsoft.com/office/2006/metadata/properties" ma:root="true" ma:fieldsID="e0c72b033f72fda8ec635d25f529bbfb" ns2:_="" ns3:_="">
    <xsd:import namespace="62a3b72a-13f3-494c-99b3-262e99a1bd2b"/>
    <xsd:import namespace="dfae624e-5b15-4ce2-8a63-ed2e7832304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3b72a-13f3-494c-99b3-262e99a1b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fae624e-5b15-4ce2-8a63-ed2e7832304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63410-22D4-43C9-AFA6-2A2EBA6376B5}">
  <ds:schemaRefs>
    <ds:schemaRef ds:uri="http://schemas.microsoft.com/sharepoint/v3/contenttype/forms"/>
  </ds:schemaRefs>
</ds:datastoreItem>
</file>

<file path=customXml/itemProps2.xml><?xml version="1.0" encoding="utf-8"?>
<ds:datastoreItem xmlns:ds="http://schemas.openxmlformats.org/officeDocument/2006/customXml" ds:itemID="{CB9FD53D-D4E5-4EA9-9BD2-8102E0EE2CAE}">
  <ds:schemaRefs>
    <ds:schemaRef ds:uri="http://purl.org/dc/elements/1.1/"/>
    <ds:schemaRef ds:uri="http://schemas.microsoft.com/office/2006/metadata/properties"/>
    <ds:schemaRef ds:uri="dfae624e-5b15-4ce2-8a63-ed2e7832304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2a3b72a-13f3-494c-99b3-262e99a1bd2b"/>
    <ds:schemaRef ds:uri="http://www.w3.org/XML/1998/namespace"/>
  </ds:schemaRefs>
</ds:datastoreItem>
</file>

<file path=customXml/itemProps3.xml><?xml version="1.0" encoding="utf-8"?>
<ds:datastoreItem xmlns:ds="http://schemas.openxmlformats.org/officeDocument/2006/customXml" ds:itemID="{5151E369-0B8E-4E71-97FB-AE91AFE09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3b72a-13f3-494c-99b3-262e99a1bd2b"/>
    <ds:schemaRef ds:uri="dfae624e-5b15-4ce2-8a63-ed2e78323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TotalTime>
  <Words>4456</Words>
  <Application>Microsoft Office PowerPoint</Application>
  <PresentationFormat>On-screen Show (4:3)</PresentationFormat>
  <Paragraphs>401</Paragraphs>
  <Slides>40</Slides>
  <Notes>39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Avenir Book</vt:lpstr>
      <vt:lpstr>Calibri</vt:lpstr>
      <vt:lpstr>Calibri Light</vt:lpstr>
      <vt:lpstr>Lucida Sans</vt:lpstr>
      <vt:lpstr>Times New Roman</vt:lpstr>
      <vt:lpstr>Office Theme</vt:lpstr>
      <vt:lpstr>1_Office Theme</vt:lpstr>
      <vt:lpstr>Text Sets:  Building Knowledge and Vocabulary</vt:lpstr>
      <vt:lpstr>Five Essential Studies</vt:lpstr>
      <vt:lpstr>Why?</vt:lpstr>
      <vt:lpstr>What are not the causes?</vt:lpstr>
      <vt:lpstr>Quick Quiz:  WHICH IS HARDER?</vt:lpstr>
      <vt:lpstr>Question 1: Literal Meaning Low on Bloom’s Taxonomy</vt:lpstr>
      <vt:lpstr>PowerPoint Presentation</vt:lpstr>
      <vt:lpstr>Question 2: Synthesis High on Bloom’s Taxonomy</vt:lpstr>
      <vt:lpstr>PowerPoint Presentation</vt:lpstr>
      <vt:lpstr>PowerPoint Presentation</vt:lpstr>
      <vt:lpstr>PowerPoint Presentation</vt:lpstr>
      <vt:lpstr>What are not the causes?</vt:lpstr>
      <vt:lpstr>Everyone knows knowledge plays a role in comprehension, but how big of a role?</vt:lpstr>
      <vt:lpstr>“The Baseball Study,”  Recht &amp; Leslie (1988)</vt:lpstr>
      <vt:lpstr>“The Baseball Study,”   Recht &amp; Leslie (1988)</vt:lpstr>
      <vt:lpstr>PowerPoint Presentation</vt:lpstr>
      <vt:lpstr>Findings</vt:lpstr>
      <vt:lpstr>A student doesn’t have ONE level.  Each student has MANY LEVELS  depending on topic &amp; knowledge.</vt:lpstr>
      <vt:lpstr>Vocabulary</vt:lpstr>
      <vt:lpstr>Vocabulary</vt:lpstr>
      <vt:lpstr>Imagine what it’s like to be a student with vocabulary and knowledge deficits…</vt:lpstr>
      <vt:lpstr>PowerPoint Presentation</vt:lpstr>
      <vt:lpstr>PowerPoint Presentation</vt:lpstr>
      <vt:lpstr>We owe our students a better experience reading than this.  We have to help them get the vocabulary and knowledge of the world they need to be able to read complex text.</vt:lpstr>
      <vt:lpstr>PowerPoint Presentation</vt:lpstr>
      <vt:lpstr>Not all high-volume reading is equally effective</vt:lpstr>
      <vt:lpstr>Text Sets – Expert Packs </vt:lpstr>
      <vt:lpstr>Activities</vt:lpstr>
      <vt:lpstr>Rolling Knowledge Journal</vt:lpstr>
      <vt:lpstr>Sample Student Response</vt:lpstr>
      <vt:lpstr>A Picture of Knowledge</vt:lpstr>
      <vt:lpstr>PowerPoint Presentation</vt:lpstr>
      <vt:lpstr>Sample work</vt:lpstr>
      <vt:lpstr>PowerPoint Presentation</vt:lpstr>
      <vt:lpstr>WV Library Commission</vt:lpstr>
      <vt:lpstr>Book Baskets, Libraries, and Book Bags </vt:lpstr>
      <vt:lpstr>Time to change the libraries!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Sets:  Building Knowledge and Vocabulary</dc:title>
  <dc:creator>Schwartz, Christy</dc:creator>
  <cp:lastModifiedBy>Schwartz, Christy</cp:lastModifiedBy>
  <cp:revision>18</cp:revision>
  <dcterms:modified xsi:type="dcterms:W3CDTF">2018-04-16T12:49:16Z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0x010100385C96F30CBDB248A2F61FB5C3975F8E</vt:lpwstr>
  </property>
</Properties>
</file>