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710" r:id="rId6"/>
    <p:sldMasterId id="2147483723" r:id="rId7"/>
  </p:sldMasterIdLst>
  <p:notesMasterIdLst>
    <p:notesMasterId r:id="rId47"/>
  </p:notesMasterIdLst>
  <p:handoutMasterIdLst>
    <p:handoutMasterId r:id="rId48"/>
  </p:handoutMasterIdLst>
  <p:sldIdLst>
    <p:sldId id="257" r:id="rId8"/>
    <p:sldId id="426" r:id="rId9"/>
    <p:sldId id="427" r:id="rId10"/>
    <p:sldId id="428" r:id="rId11"/>
    <p:sldId id="429" r:id="rId12"/>
    <p:sldId id="349" r:id="rId13"/>
    <p:sldId id="430" r:id="rId14"/>
    <p:sldId id="356" r:id="rId15"/>
    <p:sldId id="357" r:id="rId16"/>
    <p:sldId id="431" r:id="rId17"/>
    <p:sldId id="359" r:id="rId18"/>
    <p:sldId id="360" r:id="rId19"/>
    <p:sldId id="362" r:id="rId20"/>
    <p:sldId id="364" r:id="rId21"/>
    <p:sldId id="365" r:id="rId22"/>
    <p:sldId id="367" r:id="rId23"/>
    <p:sldId id="368" r:id="rId24"/>
    <p:sldId id="369" r:id="rId25"/>
    <p:sldId id="432" r:id="rId26"/>
    <p:sldId id="433" r:id="rId27"/>
    <p:sldId id="344" r:id="rId28"/>
    <p:sldId id="345" r:id="rId29"/>
    <p:sldId id="434" r:id="rId30"/>
    <p:sldId id="435" r:id="rId31"/>
    <p:sldId id="267" r:id="rId32"/>
    <p:sldId id="436" r:id="rId33"/>
    <p:sldId id="437" r:id="rId34"/>
    <p:sldId id="273" r:id="rId35"/>
    <p:sldId id="438" r:id="rId36"/>
    <p:sldId id="272" r:id="rId37"/>
    <p:sldId id="270" r:id="rId38"/>
    <p:sldId id="439" r:id="rId39"/>
    <p:sldId id="440" r:id="rId40"/>
    <p:sldId id="441" r:id="rId41"/>
    <p:sldId id="442" r:id="rId42"/>
    <p:sldId id="443" r:id="rId43"/>
    <p:sldId id="444" r:id="rId44"/>
    <p:sldId id="445" r:id="rId45"/>
    <p:sldId id="446" r:id="rId4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7599"/>
  </p:normalViewPr>
  <p:slideViewPr>
    <p:cSldViewPr snapToGrid="0">
      <p:cViewPr varScale="1">
        <p:scale>
          <a:sx n="84" d="100"/>
          <a:sy n="84" d="100"/>
        </p:scale>
        <p:origin x="11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2725C-5617-48F0-B6F3-84A395D1638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6D65493-1F9F-4F9B-9CFB-22742D63028F}">
      <dgm:prSet phldrT="[Text]"/>
      <dgm:spPr>
        <a:xfrm>
          <a:off x="5654" y="154399"/>
          <a:ext cx="2571167" cy="151648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Environment</a:t>
          </a:r>
        </a:p>
      </dgm:t>
    </dgm:pt>
    <dgm:pt modelId="{459033A3-0A9F-4BB5-A8E3-D41616F7F6C5}" type="parTrans" cxnId="{858DA7F4-C8E9-48CA-8A87-E4B951B47E44}">
      <dgm:prSet/>
      <dgm:spPr/>
      <dgm:t>
        <a:bodyPr/>
        <a:lstStyle/>
        <a:p>
          <a:endParaRPr lang="en-US"/>
        </a:p>
      </dgm:t>
    </dgm:pt>
    <dgm:pt modelId="{28752F27-66F6-46AA-BEA3-CCEF0717197C}" type="sibTrans" cxnId="{858DA7F4-C8E9-48CA-8A87-E4B951B47E44}">
      <dgm:prSet/>
      <dgm:spPr>
        <a:xfrm>
          <a:off x="2966602" y="339820"/>
          <a:ext cx="826333" cy="640146"/>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B8785855-6224-49C6-A9EC-EF68BC8BECA0}">
      <dgm:prSet phldrT="[Text]"/>
      <dgm:spPr>
        <a:xfrm>
          <a:off x="532279" y="1165387"/>
          <a:ext cx="2571167" cy="282993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Flow of Movement</a:t>
          </a:r>
        </a:p>
      </dgm:t>
    </dgm:pt>
    <dgm:pt modelId="{189C4D1A-BD63-43F8-8167-C4302F018E10}" type="parTrans" cxnId="{5FF205CF-1F76-4D7C-B0F0-394068A4EDCB}">
      <dgm:prSet/>
      <dgm:spPr/>
      <dgm:t>
        <a:bodyPr/>
        <a:lstStyle/>
        <a:p>
          <a:endParaRPr lang="en-US"/>
        </a:p>
      </dgm:t>
    </dgm:pt>
    <dgm:pt modelId="{3D41DA36-34AE-49C4-AF9A-37FE26ABA008}" type="sibTrans" cxnId="{5FF205CF-1F76-4D7C-B0F0-394068A4EDCB}">
      <dgm:prSet/>
      <dgm:spPr/>
      <dgm:t>
        <a:bodyPr/>
        <a:lstStyle/>
        <a:p>
          <a:endParaRPr lang="en-US"/>
        </a:p>
      </dgm:t>
    </dgm:pt>
    <dgm:pt modelId="{81EEFCFC-4ADD-4CD5-AA1C-E656D5DF334B}">
      <dgm:prSet phldrT="[Text]"/>
      <dgm:spPr>
        <a:xfrm>
          <a:off x="4135941" y="154399"/>
          <a:ext cx="2571167" cy="151648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Classroom Management</a:t>
          </a:r>
        </a:p>
      </dgm:t>
    </dgm:pt>
    <dgm:pt modelId="{2C3DE6B2-5F19-4398-BEC4-7AA41B1795F7}" type="parTrans" cxnId="{9BC4E355-E9BF-427E-A561-EB0900AD01B3}">
      <dgm:prSet/>
      <dgm:spPr/>
      <dgm:t>
        <a:bodyPr/>
        <a:lstStyle/>
        <a:p>
          <a:endParaRPr lang="en-US"/>
        </a:p>
      </dgm:t>
    </dgm:pt>
    <dgm:pt modelId="{DBBC6D6B-CB27-4888-9E12-7372AA04A8BE}" type="sibTrans" cxnId="{9BC4E355-E9BF-427E-A561-EB0900AD01B3}">
      <dgm:prSet/>
      <dgm:spPr>
        <a:xfrm>
          <a:off x="7096888" y="339820"/>
          <a:ext cx="826333" cy="640146"/>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81A4899C-BC9E-470D-B70F-78504854B850}">
      <dgm:prSet phldrT="[Text]"/>
      <dgm:spPr>
        <a:xfrm>
          <a:off x="4662566" y="1165387"/>
          <a:ext cx="2571167" cy="282993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Routines and procedures</a:t>
          </a:r>
        </a:p>
      </dgm:t>
    </dgm:pt>
    <dgm:pt modelId="{E64B9C4C-0014-4505-9D4D-13E73E8B4931}" type="parTrans" cxnId="{3C33DF81-09AC-4A44-8C64-832F679DF8CF}">
      <dgm:prSet/>
      <dgm:spPr/>
      <dgm:t>
        <a:bodyPr/>
        <a:lstStyle/>
        <a:p>
          <a:endParaRPr lang="en-US"/>
        </a:p>
      </dgm:t>
    </dgm:pt>
    <dgm:pt modelId="{78D19310-D268-4564-AD48-9311488BD2E3}" type="sibTrans" cxnId="{3C33DF81-09AC-4A44-8C64-832F679DF8CF}">
      <dgm:prSet/>
      <dgm:spPr/>
      <dgm:t>
        <a:bodyPr/>
        <a:lstStyle/>
        <a:p>
          <a:endParaRPr lang="en-US"/>
        </a:p>
      </dgm:t>
    </dgm:pt>
    <dgm:pt modelId="{7804E299-E79B-46CE-8C7E-84BEDAC18BFA}">
      <dgm:prSet phldrT="[Text]"/>
      <dgm:spPr>
        <a:xfrm>
          <a:off x="8266227" y="154399"/>
          <a:ext cx="2571167" cy="151648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Differentiation</a:t>
          </a:r>
        </a:p>
      </dgm:t>
    </dgm:pt>
    <dgm:pt modelId="{DA00111C-3A52-466A-91DF-63C2A4248069}" type="parTrans" cxnId="{506051C0-A6E8-4A9F-9E70-A89E9D90D49B}">
      <dgm:prSet/>
      <dgm:spPr/>
      <dgm:t>
        <a:bodyPr/>
        <a:lstStyle/>
        <a:p>
          <a:endParaRPr lang="en-US"/>
        </a:p>
      </dgm:t>
    </dgm:pt>
    <dgm:pt modelId="{A650E9DA-A046-4379-992C-0C081B6C396C}" type="sibTrans" cxnId="{506051C0-A6E8-4A9F-9E70-A89E9D90D49B}">
      <dgm:prSet/>
      <dgm:spPr/>
      <dgm:t>
        <a:bodyPr/>
        <a:lstStyle/>
        <a:p>
          <a:endParaRPr lang="en-US"/>
        </a:p>
      </dgm:t>
    </dgm:pt>
    <dgm:pt modelId="{976FAE39-126E-465B-9A3F-9046B1E5ECFA}">
      <dgm:prSet phldrT="[Text]"/>
      <dgm:spPr>
        <a:xfrm>
          <a:off x="8792852" y="1165387"/>
          <a:ext cx="2571167" cy="282993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Data-driven</a:t>
          </a:r>
        </a:p>
      </dgm:t>
    </dgm:pt>
    <dgm:pt modelId="{5D65DC5F-5799-49CF-ABF2-24ED945EFBDE}" type="parTrans" cxnId="{6CC47081-38F9-47AC-8C9A-0C3B64B565C7}">
      <dgm:prSet/>
      <dgm:spPr/>
      <dgm:t>
        <a:bodyPr/>
        <a:lstStyle/>
        <a:p>
          <a:endParaRPr lang="en-US"/>
        </a:p>
      </dgm:t>
    </dgm:pt>
    <dgm:pt modelId="{459BA818-201B-4112-85E5-336648A6BC25}" type="sibTrans" cxnId="{6CC47081-38F9-47AC-8C9A-0C3B64B565C7}">
      <dgm:prSet/>
      <dgm:spPr/>
      <dgm:t>
        <a:bodyPr/>
        <a:lstStyle/>
        <a:p>
          <a:endParaRPr lang="en-US"/>
        </a:p>
      </dgm:t>
    </dgm:pt>
    <dgm:pt modelId="{C26E79CC-88E6-4A69-9E60-AD468FABD8A9}">
      <dgm:prSet phldrT="[Text]"/>
      <dgm:spPr>
        <a:xfrm>
          <a:off x="532279" y="1165387"/>
          <a:ext cx="2571167" cy="282993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Materials</a:t>
          </a:r>
        </a:p>
      </dgm:t>
    </dgm:pt>
    <dgm:pt modelId="{272B01F9-B6BF-4241-92DC-74A89862680C}" type="parTrans" cxnId="{F6B27710-D394-4A56-8F60-E5DF86735320}">
      <dgm:prSet/>
      <dgm:spPr/>
      <dgm:t>
        <a:bodyPr/>
        <a:lstStyle/>
        <a:p>
          <a:endParaRPr lang="en-US"/>
        </a:p>
      </dgm:t>
    </dgm:pt>
    <dgm:pt modelId="{5AED442D-5CD6-4FAA-AC7C-D38E72DBE490}" type="sibTrans" cxnId="{F6B27710-D394-4A56-8F60-E5DF86735320}">
      <dgm:prSet/>
      <dgm:spPr/>
      <dgm:t>
        <a:bodyPr/>
        <a:lstStyle/>
        <a:p>
          <a:endParaRPr lang="en-US"/>
        </a:p>
      </dgm:t>
    </dgm:pt>
    <dgm:pt modelId="{A359B27E-0509-413E-93C7-AB8EF5C4E419}">
      <dgm:prSet phldrT="[Text]"/>
      <dgm:spPr>
        <a:xfrm>
          <a:off x="532279" y="1165387"/>
          <a:ext cx="2571167" cy="282993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Supports learning goals</a:t>
          </a:r>
        </a:p>
      </dgm:t>
    </dgm:pt>
    <dgm:pt modelId="{EB5E3B75-3FB0-442F-80F0-C0D1755594D4}" type="parTrans" cxnId="{8C668494-9674-4B5F-B538-EAA1DC4C0D6E}">
      <dgm:prSet/>
      <dgm:spPr/>
      <dgm:t>
        <a:bodyPr/>
        <a:lstStyle/>
        <a:p>
          <a:endParaRPr lang="en-US"/>
        </a:p>
      </dgm:t>
    </dgm:pt>
    <dgm:pt modelId="{2CA1C6D2-A0E7-4679-B8B8-31F331DFBC7E}" type="sibTrans" cxnId="{8C668494-9674-4B5F-B538-EAA1DC4C0D6E}">
      <dgm:prSet/>
      <dgm:spPr/>
      <dgm:t>
        <a:bodyPr/>
        <a:lstStyle/>
        <a:p>
          <a:endParaRPr lang="en-US"/>
        </a:p>
      </dgm:t>
    </dgm:pt>
    <dgm:pt modelId="{E03DC3E9-95A4-45AD-98F1-C8513503B38C}">
      <dgm:prSet phldrT="[Text]"/>
      <dgm:spPr>
        <a:xfrm>
          <a:off x="4662566" y="1165387"/>
          <a:ext cx="2571167" cy="282993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Behavior</a:t>
          </a:r>
        </a:p>
      </dgm:t>
    </dgm:pt>
    <dgm:pt modelId="{20B3F5F9-3BF6-49F5-BF3E-494AAD7FB888}" type="parTrans" cxnId="{4952266F-AF66-4349-8EF6-B71709639FFC}">
      <dgm:prSet/>
      <dgm:spPr/>
      <dgm:t>
        <a:bodyPr/>
        <a:lstStyle/>
        <a:p>
          <a:endParaRPr lang="en-US"/>
        </a:p>
      </dgm:t>
    </dgm:pt>
    <dgm:pt modelId="{54176320-F068-4761-BD1B-3CA9AD8AFCE1}" type="sibTrans" cxnId="{4952266F-AF66-4349-8EF6-B71709639FFC}">
      <dgm:prSet/>
      <dgm:spPr/>
      <dgm:t>
        <a:bodyPr/>
        <a:lstStyle/>
        <a:p>
          <a:endParaRPr lang="en-US"/>
        </a:p>
      </dgm:t>
    </dgm:pt>
    <dgm:pt modelId="{979F0CA8-67C6-47DB-90CA-C6BA94EDB780}">
      <dgm:prSet phldrT="[Text]"/>
      <dgm:spPr>
        <a:xfrm>
          <a:off x="8792852" y="1165387"/>
          <a:ext cx="2571167" cy="282993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Flexible grouping</a:t>
          </a:r>
        </a:p>
      </dgm:t>
    </dgm:pt>
    <dgm:pt modelId="{253CC759-81F3-440C-9541-FACBB95CD25D}" type="parTrans" cxnId="{C3836756-A390-4A54-98D0-91C8E10022F2}">
      <dgm:prSet/>
      <dgm:spPr/>
      <dgm:t>
        <a:bodyPr/>
        <a:lstStyle/>
        <a:p>
          <a:endParaRPr lang="en-US"/>
        </a:p>
      </dgm:t>
    </dgm:pt>
    <dgm:pt modelId="{5B6DA03D-2758-47D4-A704-D6DCD7250102}" type="sibTrans" cxnId="{C3836756-A390-4A54-98D0-91C8E10022F2}">
      <dgm:prSet/>
      <dgm:spPr/>
      <dgm:t>
        <a:bodyPr/>
        <a:lstStyle/>
        <a:p>
          <a:endParaRPr lang="en-US"/>
        </a:p>
      </dgm:t>
    </dgm:pt>
    <dgm:pt modelId="{4CEF419E-2B22-47A7-86B8-906678F13D87}">
      <dgm:prSet phldrT="[Text]"/>
      <dgm:spPr>
        <a:xfrm>
          <a:off x="8792852" y="1165387"/>
          <a:ext cx="2571167" cy="2829937"/>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Aligned to learning goals</a:t>
          </a:r>
        </a:p>
      </dgm:t>
    </dgm:pt>
    <dgm:pt modelId="{1B689EF1-32CB-4001-9112-A9FA3359DA25}" type="parTrans" cxnId="{94430E32-588E-4C3C-A63D-D9436B121076}">
      <dgm:prSet/>
      <dgm:spPr/>
      <dgm:t>
        <a:bodyPr/>
        <a:lstStyle/>
        <a:p>
          <a:endParaRPr lang="en-US"/>
        </a:p>
      </dgm:t>
    </dgm:pt>
    <dgm:pt modelId="{BAB7E7FD-EC3F-4BBE-9E1E-4F09F7190F8F}" type="sibTrans" cxnId="{94430E32-588E-4C3C-A63D-D9436B121076}">
      <dgm:prSet/>
      <dgm:spPr/>
      <dgm:t>
        <a:bodyPr/>
        <a:lstStyle/>
        <a:p>
          <a:endParaRPr lang="en-US"/>
        </a:p>
      </dgm:t>
    </dgm:pt>
    <dgm:pt modelId="{C9B75DD9-6C35-4FC4-AA2E-01E1DF652CD9}">
      <dgm:prSet phldrT="[Text]"/>
      <dgm:spPr>
        <a:xfrm>
          <a:off x="4662566" y="1165387"/>
          <a:ext cx="2571167" cy="2829937"/>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Gradual release of responsibility</a:t>
          </a:r>
        </a:p>
      </dgm:t>
    </dgm:pt>
    <dgm:pt modelId="{C57D05E1-1BD7-4BD0-B823-45D5629F228A}" type="parTrans" cxnId="{40CF5FA9-BFFA-4772-937A-E02BE59E6E1E}">
      <dgm:prSet/>
      <dgm:spPr/>
      <dgm:t>
        <a:bodyPr/>
        <a:lstStyle/>
        <a:p>
          <a:endParaRPr lang="en-US"/>
        </a:p>
      </dgm:t>
    </dgm:pt>
    <dgm:pt modelId="{2C90BFD5-0E95-4DFA-AC87-CBACCB9E7E55}" type="sibTrans" cxnId="{40CF5FA9-BFFA-4772-937A-E02BE59E6E1E}">
      <dgm:prSet/>
      <dgm:spPr/>
      <dgm:t>
        <a:bodyPr/>
        <a:lstStyle/>
        <a:p>
          <a:endParaRPr lang="en-US"/>
        </a:p>
      </dgm:t>
    </dgm:pt>
    <dgm:pt modelId="{9B570E65-C238-45AF-9B31-4C84F4D2EE1C}" type="pres">
      <dgm:prSet presAssocID="{EBD2725C-5617-48F0-B6F3-84A395D1638A}" presName="linearFlow" presStyleCnt="0">
        <dgm:presLayoutVars>
          <dgm:dir/>
          <dgm:animLvl val="lvl"/>
          <dgm:resizeHandles val="exact"/>
        </dgm:presLayoutVars>
      </dgm:prSet>
      <dgm:spPr/>
    </dgm:pt>
    <dgm:pt modelId="{8DC29DB6-96F1-4184-80DC-15053C7D739C}" type="pres">
      <dgm:prSet presAssocID="{36D65493-1F9F-4F9B-9CFB-22742D63028F}" presName="composite" presStyleCnt="0"/>
      <dgm:spPr/>
    </dgm:pt>
    <dgm:pt modelId="{32572956-0857-4140-AC7B-4D29A400B2EB}" type="pres">
      <dgm:prSet presAssocID="{36D65493-1F9F-4F9B-9CFB-22742D63028F}" presName="parTx" presStyleLbl="node1" presStyleIdx="0" presStyleCnt="3">
        <dgm:presLayoutVars>
          <dgm:chMax val="0"/>
          <dgm:chPref val="0"/>
          <dgm:bulletEnabled val="1"/>
        </dgm:presLayoutVars>
      </dgm:prSet>
      <dgm:spPr/>
    </dgm:pt>
    <dgm:pt modelId="{5CCD8F4D-1AB3-4AD4-90D8-4C8F1805680E}" type="pres">
      <dgm:prSet presAssocID="{36D65493-1F9F-4F9B-9CFB-22742D63028F}" presName="parSh" presStyleLbl="node1" presStyleIdx="0" presStyleCnt="3"/>
      <dgm:spPr/>
    </dgm:pt>
    <dgm:pt modelId="{BA0A411F-2F40-47B9-8D6C-0F3D77E3BD6C}" type="pres">
      <dgm:prSet presAssocID="{36D65493-1F9F-4F9B-9CFB-22742D63028F}" presName="desTx" presStyleLbl="fgAcc1" presStyleIdx="0" presStyleCnt="3">
        <dgm:presLayoutVars>
          <dgm:bulletEnabled val="1"/>
        </dgm:presLayoutVars>
      </dgm:prSet>
      <dgm:spPr/>
    </dgm:pt>
    <dgm:pt modelId="{E6ACD763-D587-4DFD-A245-45CF445087BE}" type="pres">
      <dgm:prSet presAssocID="{28752F27-66F6-46AA-BEA3-CCEF0717197C}" presName="sibTrans" presStyleLbl="sibTrans2D1" presStyleIdx="0" presStyleCnt="2"/>
      <dgm:spPr/>
    </dgm:pt>
    <dgm:pt modelId="{1B045141-6E16-48E0-B97B-1477336646FE}" type="pres">
      <dgm:prSet presAssocID="{28752F27-66F6-46AA-BEA3-CCEF0717197C}" presName="connTx" presStyleLbl="sibTrans2D1" presStyleIdx="0" presStyleCnt="2"/>
      <dgm:spPr/>
    </dgm:pt>
    <dgm:pt modelId="{B720AF91-3958-4913-BF3F-F91BAE2DD335}" type="pres">
      <dgm:prSet presAssocID="{81EEFCFC-4ADD-4CD5-AA1C-E656D5DF334B}" presName="composite" presStyleCnt="0"/>
      <dgm:spPr/>
    </dgm:pt>
    <dgm:pt modelId="{68560C72-F623-40B1-92D0-4376BFE6FC26}" type="pres">
      <dgm:prSet presAssocID="{81EEFCFC-4ADD-4CD5-AA1C-E656D5DF334B}" presName="parTx" presStyleLbl="node1" presStyleIdx="0" presStyleCnt="3">
        <dgm:presLayoutVars>
          <dgm:chMax val="0"/>
          <dgm:chPref val="0"/>
          <dgm:bulletEnabled val="1"/>
        </dgm:presLayoutVars>
      </dgm:prSet>
      <dgm:spPr/>
    </dgm:pt>
    <dgm:pt modelId="{1ADEA955-7784-4F08-BDD9-3E0CE344DFDD}" type="pres">
      <dgm:prSet presAssocID="{81EEFCFC-4ADD-4CD5-AA1C-E656D5DF334B}" presName="parSh" presStyleLbl="node1" presStyleIdx="1" presStyleCnt="3"/>
      <dgm:spPr/>
    </dgm:pt>
    <dgm:pt modelId="{7710F8EB-5997-49AD-981A-741B5FA270DD}" type="pres">
      <dgm:prSet presAssocID="{81EEFCFC-4ADD-4CD5-AA1C-E656D5DF334B}" presName="desTx" presStyleLbl="fgAcc1" presStyleIdx="1" presStyleCnt="3">
        <dgm:presLayoutVars>
          <dgm:bulletEnabled val="1"/>
        </dgm:presLayoutVars>
      </dgm:prSet>
      <dgm:spPr>
        <a:prstGeom prst="roundRect">
          <a:avLst>
            <a:gd name="adj" fmla="val 10000"/>
          </a:avLst>
        </a:prstGeom>
      </dgm:spPr>
    </dgm:pt>
    <dgm:pt modelId="{4EA309CA-CA83-4E50-8CAB-D4566FF8885C}" type="pres">
      <dgm:prSet presAssocID="{DBBC6D6B-CB27-4888-9E12-7372AA04A8BE}" presName="sibTrans" presStyleLbl="sibTrans2D1" presStyleIdx="1" presStyleCnt="2"/>
      <dgm:spPr/>
    </dgm:pt>
    <dgm:pt modelId="{20E1E085-2BEB-4390-839B-DC846AF7241D}" type="pres">
      <dgm:prSet presAssocID="{DBBC6D6B-CB27-4888-9E12-7372AA04A8BE}" presName="connTx" presStyleLbl="sibTrans2D1" presStyleIdx="1" presStyleCnt="2"/>
      <dgm:spPr/>
    </dgm:pt>
    <dgm:pt modelId="{E4F02838-65EF-4451-BBF0-6110A7904566}" type="pres">
      <dgm:prSet presAssocID="{7804E299-E79B-46CE-8C7E-84BEDAC18BFA}" presName="composite" presStyleCnt="0"/>
      <dgm:spPr/>
    </dgm:pt>
    <dgm:pt modelId="{B8A90FA0-1675-4D7D-82E1-5BA653CEE881}" type="pres">
      <dgm:prSet presAssocID="{7804E299-E79B-46CE-8C7E-84BEDAC18BFA}" presName="parTx" presStyleLbl="node1" presStyleIdx="1" presStyleCnt="3">
        <dgm:presLayoutVars>
          <dgm:chMax val="0"/>
          <dgm:chPref val="0"/>
          <dgm:bulletEnabled val="1"/>
        </dgm:presLayoutVars>
      </dgm:prSet>
      <dgm:spPr/>
    </dgm:pt>
    <dgm:pt modelId="{75783A86-B287-47F2-9500-F999691268A1}" type="pres">
      <dgm:prSet presAssocID="{7804E299-E79B-46CE-8C7E-84BEDAC18BFA}" presName="parSh" presStyleLbl="node1" presStyleIdx="2" presStyleCnt="3"/>
      <dgm:spPr/>
    </dgm:pt>
    <dgm:pt modelId="{B2AA142D-8B18-4858-8567-725FAFFC94B6}" type="pres">
      <dgm:prSet presAssocID="{7804E299-E79B-46CE-8C7E-84BEDAC18BFA}" presName="desTx" presStyleLbl="fgAcc1" presStyleIdx="2" presStyleCnt="3">
        <dgm:presLayoutVars>
          <dgm:bulletEnabled val="1"/>
        </dgm:presLayoutVars>
      </dgm:prSet>
      <dgm:spPr/>
    </dgm:pt>
  </dgm:ptLst>
  <dgm:cxnLst>
    <dgm:cxn modelId="{9599D005-F5C3-4BB1-B90B-866B1B715224}" type="presOf" srcId="{28752F27-66F6-46AA-BEA3-CCEF0717197C}" destId="{E6ACD763-D587-4DFD-A245-45CF445087BE}" srcOrd="0" destOrd="0" presId="urn:microsoft.com/office/officeart/2005/8/layout/process3"/>
    <dgm:cxn modelId="{F1FAA308-3142-43AF-9263-320B8C4ADBE7}" type="presOf" srcId="{81EEFCFC-4ADD-4CD5-AA1C-E656D5DF334B}" destId="{68560C72-F623-40B1-92D0-4376BFE6FC26}" srcOrd="0" destOrd="0" presId="urn:microsoft.com/office/officeart/2005/8/layout/process3"/>
    <dgm:cxn modelId="{2D9CA70B-8E2F-48FE-AC87-CF472606D303}" type="presOf" srcId="{36D65493-1F9F-4F9B-9CFB-22742D63028F}" destId="{5CCD8F4D-1AB3-4AD4-90D8-4C8F1805680E}" srcOrd="1" destOrd="0" presId="urn:microsoft.com/office/officeart/2005/8/layout/process3"/>
    <dgm:cxn modelId="{F6B27710-D394-4A56-8F60-E5DF86735320}" srcId="{36D65493-1F9F-4F9B-9CFB-22742D63028F}" destId="{C26E79CC-88E6-4A69-9E60-AD468FABD8A9}" srcOrd="1" destOrd="0" parTransId="{272B01F9-B6BF-4241-92DC-74A89862680C}" sibTransId="{5AED442D-5CD6-4FAA-AC7C-D38E72DBE490}"/>
    <dgm:cxn modelId="{370B7E18-B839-421C-AE31-D7700413FCD9}" type="presOf" srcId="{976FAE39-126E-465B-9A3F-9046B1E5ECFA}" destId="{B2AA142D-8B18-4858-8567-725FAFFC94B6}" srcOrd="0" destOrd="0" presId="urn:microsoft.com/office/officeart/2005/8/layout/process3"/>
    <dgm:cxn modelId="{0056AB1D-885D-4EB3-B332-BD43CD9DBBCD}" type="presOf" srcId="{4CEF419E-2B22-47A7-86B8-906678F13D87}" destId="{B2AA142D-8B18-4858-8567-725FAFFC94B6}" srcOrd="0" destOrd="2" presId="urn:microsoft.com/office/officeart/2005/8/layout/process3"/>
    <dgm:cxn modelId="{F8990728-093D-498F-AC5B-44E173A8212A}" type="presOf" srcId="{C9B75DD9-6C35-4FC4-AA2E-01E1DF652CD9}" destId="{7710F8EB-5997-49AD-981A-741B5FA270DD}" srcOrd="0" destOrd="2" presId="urn:microsoft.com/office/officeart/2005/8/layout/process3"/>
    <dgm:cxn modelId="{94430E32-588E-4C3C-A63D-D9436B121076}" srcId="{7804E299-E79B-46CE-8C7E-84BEDAC18BFA}" destId="{4CEF419E-2B22-47A7-86B8-906678F13D87}" srcOrd="2" destOrd="0" parTransId="{1B689EF1-32CB-4001-9112-A9FA3359DA25}" sibTransId="{BAB7E7FD-EC3F-4BBE-9E1E-4F09F7190F8F}"/>
    <dgm:cxn modelId="{2249CE35-4B77-4DA5-B5C2-AA3D800483DA}" type="presOf" srcId="{81EEFCFC-4ADD-4CD5-AA1C-E656D5DF334B}" destId="{1ADEA955-7784-4F08-BDD9-3E0CE344DFDD}" srcOrd="1" destOrd="0" presId="urn:microsoft.com/office/officeart/2005/8/layout/process3"/>
    <dgm:cxn modelId="{8F76143E-CCB7-42B2-96DB-7A27B5B4C320}" type="presOf" srcId="{36D65493-1F9F-4F9B-9CFB-22742D63028F}" destId="{32572956-0857-4140-AC7B-4D29A400B2EB}" srcOrd="0" destOrd="0" presId="urn:microsoft.com/office/officeart/2005/8/layout/process3"/>
    <dgm:cxn modelId="{22BD7B40-A4BD-4AE6-BFEF-FA3E4962AAE0}" type="presOf" srcId="{DBBC6D6B-CB27-4888-9E12-7372AA04A8BE}" destId="{20E1E085-2BEB-4390-839B-DC846AF7241D}" srcOrd="1" destOrd="0" presId="urn:microsoft.com/office/officeart/2005/8/layout/process3"/>
    <dgm:cxn modelId="{9BC4E355-E9BF-427E-A561-EB0900AD01B3}" srcId="{EBD2725C-5617-48F0-B6F3-84A395D1638A}" destId="{81EEFCFC-4ADD-4CD5-AA1C-E656D5DF334B}" srcOrd="1" destOrd="0" parTransId="{2C3DE6B2-5F19-4398-BEC4-7AA41B1795F7}" sibTransId="{DBBC6D6B-CB27-4888-9E12-7372AA04A8BE}"/>
    <dgm:cxn modelId="{C3836756-A390-4A54-98D0-91C8E10022F2}" srcId="{7804E299-E79B-46CE-8C7E-84BEDAC18BFA}" destId="{979F0CA8-67C6-47DB-90CA-C6BA94EDB780}" srcOrd="1" destOrd="0" parTransId="{253CC759-81F3-440C-9541-FACBB95CD25D}" sibTransId="{5B6DA03D-2758-47D4-A704-D6DCD7250102}"/>
    <dgm:cxn modelId="{42B1F16C-3E96-4A31-95E6-76ADC538DF42}" type="presOf" srcId="{EBD2725C-5617-48F0-B6F3-84A395D1638A}" destId="{9B570E65-C238-45AF-9B31-4C84F4D2EE1C}" srcOrd="0" destOrd="0" presId="urn:microsoft.com/office/officeart/2005/8/layout/process3"/>
    <dgm:cxn modelId="{EF4FE06D-31AE-4E63-BEF8-9DA09EE3345F}" type="presOf" srcId="{DBBC6D6B-CB27-4888-9E12-7372AA04A8BE}" destId="{4EA309CA-CA83-4E50-8CAB-D4566FF8885C}" srcOrd="0" destOrd="0" presId="urn:microsoft.com/office/officeart/2005/8/layout/process3"/>
    <dgm:cxn modelId="{4952266F-AF66-4349-8EF6-B71709639FFC}" srcId="{81EEFCFC-4ADD-4CD5-AA1C-E656D5DF334B}" destId="{E03DC3E9-95A4-45AD-98F1-C8513503B38C}" srcOrd="1" destOrd="0" parTransId="{20B3F5F9-3BF6-49F5-BF3E-494AAD7FB888}" sibTransId="{54176320-F068-4761-BD1B-3CA9AD8AFCE1}"/>
    <dgm:cxn modelId="{6CC47081-38F9-47AC-8C9A-0C3B64B565C7}" srcId="{7804E299-E79B-46CE-8C7E-84BEDAC18BFA}" destId="{976FAE39-126E-465B-9A3F-9046B1E5ECFA}" srcOrd="0" destOrd="0" parTransId="{5D65DC5F-5799-49CF-ABF2-24ED945EFBDE}" sibTransId="{459BA818-201B-4112-85E5-336648A6BC25}"/>
    <dgm:cxn modelId="{3C33DF81-09AC-4A44-8C64-832F679DF8CF}" srcId="{81EEFCFC-4ADD-4CD5-AA1C-E656D5DF334B}" destId="{81A4899C-BC9E-470D-B70F-78504854B850}" srcOrd="0" destOrd="0" parTransId="{E64B9C4C-0014-4505-9D4D-13E73E8B4931}" sibTransId="{78D19310-D268-4564-AD48-9311488BD2E3}"/>
    <dgm:cxn modelId="{ADA93790-C70A-4F6E-81C7-9FAD828629D2}" type="presOf" srcId="{E03DC3E9-95A4-45AD-98F1-C8513503B38C}" destId="{7710F8EB-5997-49AD-981A-741B5FA270DD}" srcOrd="0" destOrd="1" presId="urn:microsoft.com/office/officeart/2005/8/layout/process3"/>
    <dgm:cxn modelId="{8C668494-9674-4B5F-B538-EAA1DC4C0D6E}" srcId="{36D65493-1F9F-4F9B-9CFB-22742D63028F}" destId="{A359B27E-0509-413E-93C7-AB8EF5C4E419}" srcOrd="2" destOrd="0" parTransId="{EB5E3B75-3FB0-442F-80F0-C0D1755594D4}" sibTransId="{2CA1C6D2-A0E7-4679-B8B8-31F331DFBC7E}"/>
    <dgm:cxn modelId="{F3E1D297-A8B1-4EC8-81B9-DC3CA1E484F1}" type="presOf" srcId="{C26E79CC-88E6-4A69-9E60-AD468FABD8A9}" destId="{BA0A411F-2F40-47B9-8D6C-0F3D77E3BD6C}" srcOrd="0" destOrd="1" presId="urn:microsoft.com/office/officeart/2005/8/layout/process3"/>
    <dgm:cxn modelId="{40CF5FA9-BFFA-4772-937A-E02BE59E6E1E}" srcId="{81EEFCFC-4ADD-4CD5-AA1C-E656D5DF334B}" destId="{C9B75DD9-6C35-4FC4-AA2E-01E1DF652CD9}" srcOrd="2" destOrd="0" parTransId="{C57D05E1-1BD7-4BD0-B823-45D5629F228A}" sibTransId="{2C90BFD5-0E95-4DFA-AC87-CBACCB9E7E55}"/>
    <dgm:cxn modelId="{B2DB79AD-4A59-470E-898B-B2A2F3C196C7}" type="presOf" srcId="{979F0CA8-67C6-47DB-90CA-C6BA94EDB780}" destId="{B2AA142D-8B18-4858-8567-725FAFFC94B6}" srcOrd="0" destOrd="1" presId="urn:microsoft.com/office/officeart/2005/8/layout/process3"/>
    <dgm:cxn modelId="{8A46E3AD-367B-4295-A2D8-7BFA448F74B6}" type="presOf" srcId="{28752F27-66F6-46AA-BEA3-CCEF0717197C}" destId="{1B045141-6E16-48E0-B97B-1477336646FE}" srcOrd="1" destOrd="0" presId="urn:microsoft.com/office/officeart/2005/8/layout/process3"/>
    <dgm:cxn modelId="{506051C0-A6E8-4A9F-9E70-A89E9D90D49B}" srcId="{EBD2725C-5617-48F0-B6F3-84A395D1638A}" destId="{7804E299-E79B-46CE-8C7E-84BEDAC18BFA}" srcOrd="2" destOrd="0" parTransId="{DA00111C-3A52-466A-91DF-63C2A4248069}" sibTransId="{A650E9DA-A046-4379-992C-0C081B6C396C}"/>
    <dgm:cxn modelId="{51440DC4-F815-4DAD-B3D8-00C73B5960BA}" type="presOf" srcId="{7804E299-E79B-46CE-8C7E-84BEDAC18BFA}" destId="{75783A86-B287-47F2-9500-F999691268A1}" srcOrd="1" destOrd="0" presId="urn:microsoft.com/office/officeart/2005/8/layout/process3"/>
    <dgm:cxn modelId="{B01E2ACD-32BE-4CF7-9FAB-D5CCE1897796}" type="presOf" srcId="{7804E299-E79B-46CE-8C7E-84BEDAC18BFA}" destId="{B8A90FA0-1675-4D7D-82E1-5BA653CEE881}" srcOrd="0" destOrd="0" presId="urn:microsoft.com/office/officeart/2005/8/layout/process3"/>
    <dgm:cxn modelId="{5FF205CF-1F76-4D7C-B0F0-394068A4EDCB}" srcId="{36D65493-1F9F-4F9B-9CFB-22742D63028F}" destId="{B8785855-6224-49C6-A9EC-EF68BC8BECA0}" srcOrd="0" destOrd="0" parTransId="{189C4D1A-BD63-43F8-8167-C4302F018E10}" sibTransId="{3D41DA36-34AE-49C4-AF9A-37FE26ABA008}"/>
    <dgm:cxn modelId="{60FF0FD7-1302-4B58-8B0A-617CF7E9508E}" type="presOf" srcId="{B8785855-6224-49C6-A9EC-EF68BC8BECA0}" destId="{BA0A411F-2F40-47B9-8D6C-0F3D77E3BD6C}" srcOrd="0" destOrd="0" presId="urn:microsoft.com/office/officeart/2005/8/layout/process3"/>
    <dgm:cxn modelId="{D65202E4-CAA5-40D6-9060-A339591FC8B4}" type="presOf" srcId="{81A4899C-BC9E-470D-B70F-78504854B850}" destId="{7710F8EB-5997-49AD-981A-741B5FA270DD}" srcOrd="0" destOrd="0" presId="urn:microsoft.com/office/officeart/2005/8/layout/process3"/>
    <dgm:cxn modelId="{FE56FDEB-DC65-4FE0-A8A6-A35A4B441B88}" type="presOf" srcId="{A359B27E-0509-413E-93C7-AB8EF5C4E419}" destId="{BA0A411F-2F40-47B9-8D6C-0F3D77E3BD6C}" srcOrd="0" destOrd="2" presId="urn:microsoft.com/office/officeart/2005/8/layout/process3"/>
    <dgm:cxn modelId="{858DA7F4-C8E9-48CA-8A87-E4B951B47E44}" srcId="{EBD2725C-5617-48F0-B6F3-84A395D1638A}" destId="{36D65493-1F9F-4F9B-9CFB-22742D63028F}" srcOrd="0" destOrd="0" parTransId="{459033A3-0A9F-4BB5-A8E3-D41616F7F6C5}" sibTransId="{28752F27-66F6-46AA-BEA3-CCEF0717197C}"/>
    <dgm:cxn modelId="{324699A4-A3FE-4852-B1B3-9DA193408F00}" type="presParOf" srcId="{9B570E65-C238-45AF-9B31-4C84F4D2EE1C}" destId="{8DC29DB6-96F1-4184-80DC-15053C7D739C}" srcOrd="0" destOrd="0" presId="urn:microsoft.com/office/officeart/2005/8/layout/process3"/>
    <dgm:cxn modelId="{7A4A40DC-736A-4C70-8DE7-CDB1FC79E1DA}" type="presParOf" srcId="{8DC29DB6-96F1-4184-80DC-15053C7D739C}" destId="{32572956-0857-4140-AC7B-4D29A400B2EB}" srcOrd="0" destOrd="0" presId="urn:microsoft.com/office/officeart/2005/8/layout/process3"/>
    <dgm:cxn modelId="{6E5B92FD-A32A-4841-9852-DF8C17B834E7}" type="presParOf" srcId="{8DC29DB6-96F1-4184-80DC-15053C7D739C}" destId="{5CCD8F4D-1AB3-4AD4-90D8-4C8F1805680E}" srcOrd="1" destOrd="0" presId="urn:microsoft.com/office/officeart/2005/8/layout/process3"/>
    <dgm:cxn modelId="{5855A767-7EBE-42AF-AC28-B625455FC845}" type="presParOf" srcId="{8DC29DB6-96F1-4184-80DC-15053C7D739C}" destId="{BA0A411F-2F40-47B9-8D6C-0F3D77E3BD6C}" srcOrd="2" destOrd="0" presId="urn:microsoft.com/office/officeart/2005/8/layout/process3"/>
    <dgm:cxn modelId="{E8295270-A9EE-4DDF-BAA2-E17718C1A4B9}" type="presParOf" srcId="{9B570E65-C238-45AF-9B31-4C84F4D2EE1C}" destId="{E6ACD763-D587-4DFD-A245-45CF445087BE}" srcOrd="1" destOrd="0" presId="urn:microsoft.com/office/officeart/2005/8/layout/process3"/>
    <dgm:cxn modelId="{F28CB04A-1110-4887-BBF4-A54B0DA3D18E}" type="presParOf" srcId="{E6ACD763-D587-4DFD-A245-45CF445087BE}" destId="{1B045141-6E16-48E0-B97B-1477336646FE}" srcOrd="0" destOrd="0" presId="urn:microsoft.com/office/officeart/2005/8/layout/process3"/>
    <dgm:cxn modelId="{61D0D006-3FEB-4DFD-A40E-8DEE817434FA}" type="presParOf" srcId="{9B570E65-C238-45AF-9B31-4C84F4D2EE1C}" destId="{B720AF91-3958-4913-BF3F-F91BAE2DD335}" srcOrd="2" destOrd="0" presId="urn:microsoft.com/office/officeart/2005/8/layout/process3"/>
    <dgm:cxn modelId="{5FDC9125-B84C-4564-A1E9-D52B68A246D7}" type="presParOf" srcId="{B720AF91-3958-4913-BF3F-F91BAE2DD335}" destId="{68560C72-F623-40B1-92D0-4376BFE6FC26}" srcOrd="0" destOrd="0" presId="urn:microsoft.com/office/officeart/2005/8/layout/process3"/>
    <dgm:cxn modelId="{1AE64EBA-4787-4FBB-949E-52E078AE23D5}" type="presParOf" srcId="{B720AF91-3958-4913-BF3F-F91BAE2DD335}" destId="{1ADEA955-7784-4F08-BDD9-3E0CE344DFDD}" srcOrd="1" destOrd="0" presId="urn:microsoft.com/office/officeart/2005/8/layout/process3"/>
    <dgm:cxn modelId="{84374E3D-1093-4CD5-A32B-CB7B8F32DD5B}" type="presParOf" srcId="{B720AF91-3958-4913-BF3F-F91BAE2DD335}" destId="{7710F8EB-5997-49AD-981A-741B5FA270DD}" srcOrd="2" destOrd="0" presId="urn:microsoft.com/office/officeart/2005/8/layout/process3"/>
    <dgm:cxn modelId="{EBDDC801-6D75-4118-B79A-5010A4E9CC92}" type="presParOf" srcId="{9B570E65-C238-45AF-9B31-4C84F4D2EE1C}" destId="{4EA309CA-CA83-4E50-8CAB-D4566FF8885C}" srcOrd="3" destOrd="0" presId="urn:microsoft.com/office/officeart/2005/8/layout/process3"/>
    <dgm:cxn modelId="{1DBDD7DD-91AA-4233-959E-BE2080217278}" type="presParOf" srcId="{4EA309CA-CA83-4E50-8CAB-D4566FF8885C}" destId="{20E1E085-2BEB-4390-839B-DC846AF7241D}" srcOrd="0" destOrd="0" presId="urn:microsoft.com/office/officeart/2005/8/layout/process3"/>
    <dgm:cxn modelId="{596B5410-67C8-4A3E-B99C-CD8926730671}" type="presParOf" srcId="{9B570E65-C238-45AF-9B31-4C84F4D2EE1C}" destId="{E4F02838-65EF-4451-BBF0-6110A7904566}" srcOrd="4" destOrd="0" presId="urn:microsoft.com/office/officeart/2005/8/layout/process3"/>
    <dgm:cxn modelId="{BB9B0538-918E-4CC7-99DD-52537735AE7A}" type="presParOf" srcId="{E4F02838-65EF-4451-BBF0-6110A7904566}" destId="{B8A90FA0-1675-4D7D-82E1-5BA653CEE881}" srcOrd="0" destOrd="0" presId="urn:microsoft.com/office/officeart/2005/8/layout/process3"/>
    <dgm:cxn modelId="{2AAB49B2-5A78-4EF7-86F0-2B9D3131910C}" type="presParOf" srcId="{E4F02838-65EF-4451-BBF0-6110A7904566}" destId="{75783A86-B287-47F2-9500-F999691268A1}" srcOrd="1" destOrd="0" presId="urn:microsoft.com/office/officeart/2005/8/layout/process3"/>
    <dgm:cxn modelId="{A2D1ADBD-B258-4F0E-9419-42CFF743AE2B}" type="presParOf" srcId="{E4F02838-65EF-4451-BBF0-6110A7904566}" destId="{B2AA142D-8B18-4858-8567-725FAFFC94B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D8F4D-1AB3-4AD4-90D8-4C8F1805680E}">
      <dsp:nvSpPr>
        <dsp:cNvPr id="0" name=""/>
        <dsp:cNvSpPr/>
      </dsp:nvSpPr>
      <dsp:spPr>
        <a:xfrm>
          <a:off x="5654" y="787750"/>
          <a:ext cx="2571167" cy="149527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a:solidFill>
                <a:sysClr val="window" lastClr="FFFFFF"/>
              </a:solidFill>
              <a:latin typeface="Calibri" panose="020F0502020204030204"/>
              <a:ea typeface="+mn-ea"/>
              <a:cs typeface="+mn-cs"/>
            </a:rPr>
            <a:t>Environment</a:t>
          </a:r>
        </a:p>
      </dsp:txBody>
      <dsp:txXfrm>
        <a:off x="34851" y="816947"/>
        <a:ext cx="2512773" cy="938454"/>
      </dsp:txXfrm>
    </dsp:sp>
    <dsp:sp modelId="{BA0A411F-2F40-47B9-8D6C-0F3D77E3BD6C}">
      <dsp:nvSpPr>
        <dsp:cNvPr id="0" name=""/>
        <dsp:cNvSpPr/>
      </dsp:nvSpPr>
      <dsp:spPr>
        <a:xfrm>
          <a:off x="532279" y="1784599"/>
          <a:ext cx="2571167" cy="264735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Flow of Movement</a:t>
          </a:r>
        </a:p>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Materials</a:t>
          </a:r>
        </a:p>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Supports learning goals</a:t>
          </a:r>
        </a:p>
      </dsp:txBody>
      <dsp:txXfrm>
        <a:off x="607586" y="1859906"/>
        <a:ext cx="2420553" cy="2496736"/>
      </dsp:txXfrm>
    </dsp:sp>
    <dsp:sp modelId="{E6ACD763-D587-4DFD-A245-45CF445087BE}">
      <dsp:nvSpPr>
        <dsp:cNvPr id="0" name=""/>
        <dsp:cNvSpPr/>
      </dsp:nvSpPr>
      <dsp:spPr>
        <a:xfrm>
          <a:off x="2966602" y="966101"/>
          <a:ext cx="826333" cy="640146"/>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dsp:txBody>
      <dsp:txXfrm>
        <a:off x="2966602" y="1094130"/>
        <a:ext cx="634289" cy="384088"/>
      </dsp:txXfrm>
    </dsp:sp>
    <dsp:sp modelId="{1ADEA955-7784-4F08-BDD9-3E0CE344DFDD}">
      <dsp:nvSpPr>
        <dsp:cNvPr id="0" name=""/>
        <dsp:cNvSpPr/>
      </dsp:nvSpPr>
      <dsp:spPr>
        <a:xfrm>
          <a:off x="4135941" y="787750"/>
          <a:ext cx="2571167" cy="149527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a:solidFill>
                <a:sysClr val="window" lastClr="FFFFFF"/>
              </a:solidFill>
              <a:latin typeface="Calibri" panose="020F0502020204030204"/>
              <a:ea typeface="+mn-ea"/>
              <a:cs typeface="+mn-cs"/>
            </a:rPr>
            <a:t>Classroom Management</a:t>
          </a:r>
        </a:p>
      </dsp:txBody>
      <dsp:txXfrm>
        <a:off x="4165138" y="816947"/>
        <a:ext cx="2512773" cy="938454"/>
      </dsp:txXfrm>
    </dsp:sp>
    <dsp:sp modelId="{7710F8EB-5997-49AD-981A-741B5FA270DD}">
      <dsp:nvSpPr>
        <dsp:cNvPr id="0" name=""/>
        <dsp:cNvSpPr/>
      </dsp:nvSpPr>
      <dsp:spPr>
        <a:xfrm>
          <a:off x="4662566" y="1784599"/>
          <a:ext cx="2571167" cy="264735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Routines and procedures</a:t>
          </a:r>
        </a:p>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Behavior</a:t>
          </a:r>
        </a:p>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Gradual release of responsibility</a:t>
          </a:r>
        </a:p>
      </dsp:txBody>
      <dsp:txXfrm>
        <a:off x="4737873" y="1859906"/>
        <a:ext cx="2420553" cy="2496736"/>
      </dsp:txXfrm>
    </dsp:sp>
    <dsp:sp modelId="{4EA309CA-CA83-4E50-8CAB-D4566FF8885C}">
      <dsp:nvSpPr>
        <dsp:cNvPr id="0" name=""/>
        <dsp:cNvSpPr/>
      </dsp:nvSpPr>
      <dsp:spPr>
        <a:xfrm>
          <a:off x="7096888" y="966101"/>
          <a:ext cx="826333" cy="640146"/>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Calibri" panose="020F0502020204030204"/>
            <a:ea typeface="+mn-ea"/>
            <a:cs typeface="+mn-cs"/>
          </a:endParaRPr>
        </a:p>
      </dsp:txBody>
      <dsp:txXfrm>
        <a:off x="7096888" y="1094130"/>
        <a:ext cx="634289" cy="384088"/>
      </dsp:txXfrm>
    </dsp:sp>
    <dsp:sp modelId="{75783A86-B287-47F2-9500-F999691268A1}">
      <dsp:nvSpPr>
        <dsp:cNvPr id="0" name=""/>
        <dsp:cNvSpPr/>
      </dsp:nvSpPr>
      <dsp:spPr>
        <a:xfrm>
          <a:off x="8266227" y="787750"/>
          <a:ext cx="2571167" cy="149527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a:solidFill>
                <a:sysClr val="window" lastClr="FFFFFF"/>
              </a:solidFill>
              <a:latin typeface="Calibri" panose="020F0502020204030204"/>
              <a:ea typeface="+mn-ea"/>
              <a:cs typeface="+mn-cs"/>
            </a:rPr>
            <a:t>Differentiation</a:t>
          </a:r>
        </a:p>
      </dsp:txBody>
      <dsp:txXfrm>
        <a:off x="8295424" y="816947"/>
        <a:ext cx="2512773" cy="938454"/>
      </dsp:txXfrm>
    </dsp:sp>
    <dsp:sp modelId="{B2AA142D-8B18-4858-8567-725FAFFC94B6}">
      <dsp:nvSpPr>
        <dsp:cNvPr id="0" name=""/>
        <dsp:cNvSpPr/>
      </dsp:nvSpPr>
      <dsp:spPr>
        <a:xfrm>
          <a:off x="8792852" y="1784599"/>
          <a:ext cx="2571167" cy="264735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Data-driven</a:t>
          </a:r>
        </a:p>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Flexible grouping</a:t>
          </a:r>
        </a:p>
        <a:p>
          <a:pPr marL="228600" lvl="1" indent="-228600" algn="l" defTabSz="1066800">
            <a:lnSpc>
              <a:spcPct val="90000"/>
            </a:lnSpc>
            <a:spcBef>
              <a:spcPct val="0"/>
            </a:spcBef>
            <a:spcAft>
              <a:spcPct val="15000"/>
            </a:spcAft>
            <a:buChar char="•"/>
          </a:pPr>
          <a:r>
            <a:rPr lang="en-US" sz="2400" kern="1200">
              <a:solidFill>
                <a:sysClr val="windowText" lastClr="000000">
                  <a:hueOff val="0"/>
                  <a:satOff val="0"/>
                  <a:lumOff val="0"/>
                  <a:alphaOff val="0"/>
                </a:sysClr>
              </a:solidFill>
              <a:latin typeface="Calibri" panose="020F0502020204030204"/>
              <a:ea typeface="+mn-ea"/>
              <a:cs typeface="+mn-cs"/>
            </a:rPr>
            <a:t>Aligned to learning goals</a:t>
          </a:r>
        </a:p>
      </dsp:txBody>
      <dsp:txXfrm>
        <a:off x="8868159" y="1859906"/>
        <a:ext cx="2420553" cy="24967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DCC1BBD-5D2E-4F4A-977C-B114A19F5959}" type="datetimeFigureOut">
              <a:rPr lang="en-US"/>
              <a:pPr>
                <a:defRPr/>
              </a:pPr>
              <a:t>4/30/19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4234E0C-2F99-499F-8ED5-4A9E31C3A3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DB96A15-F714-40E7-A43B-CFA5A3BDECDC}" type="datetimeFigureOut">
              <a:rPr lang="en-US"/>
              <a:pPr>
                <a:defRPr/>
              </a:pPr>
              <a:t>4/30/19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8A3965F-169D-4157-9AF9-B211FF77E8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arcishepard.org/website/SBAC%20website/Pr%20article%20How%20To%20Prepare%20Students%20for%20State%20Assessment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Christy 2 min.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72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As I began learning more about small group instruction and how to use it effectively, I began to steer clear of just using my benchmark for grouping. I began using other types of assessments. With so many different types of assessment, which ones are appropriate for helping guide instruction and group effectively?</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28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ct val="0"/>
              </a:spcAft>
            </a:pPr>
            <a:r>
              <a:rPr lang="en-US">
                <a:cs typeface="Calibri"/>
              </a:rPr>
              <a:t>Formative assessment is a</a:t>
            </a:r>
            <a:r>
              <a:rPr lang="en-US"/>
              <a:t> </a:t>
            </a:r>
            <a:r>
              <a:rPr lang="en-US" b="1"/>
              <a:t>deliberate</a:t>
            </a:r>
            <a:r>
              <a:rPr lang="en-US"/>
              <a:t> process used by teachers and students during instruction to adjust teaching and learning. It highlights the needs of each student and provides precise immediate feedback. It also helps to encourage students to assume greater </a:t>
            </a:r>
            <a:r>
              <a:rPr lang="en-US" b="1"/>
              <a:t>responsibility</a:t>
            </a:r>
            <a:r>
              <a:rPr lang="en-US"/>
              <a:t> for their learning because they are a part of the process. I wanted to share this visual of how formative assessment can be used to instruct small groups and a small sample of the variety of ways it can appear. </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27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Small group models come in various shapes and sizes. Here are a just a few that I wanted to highlight.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47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Becky 2 min.</a:t>
            </a:r>
          </a:p>
          <a:p>
            <a:r>
              <a:rPr lang="en-US" dirty="0">
                <a:cs typeface="Calibri"/>
              </a:rPr>
              <a:t>How can you tell if you've set your class up for success when implementing groups?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739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Rigor is often thought of as more work or students quietly sitting working on things. However, that is not accurate. Rigor is </a:t>
            </a:r>
            <a:r>
              <a:rPr lang="en-US"/>
              <a:t>“creating an environment in which each student is expected to learn at high levels, each student is supported so he or she can learn at high levels, and each student demonstrates learning at high levels” (Blackburn, 2013). In order to create this type of environment we need to being with setting high-expectations for all students. We need to also provide choices throughout the instruction where students can take ownership in their learning as well making sure the assignments that they are working on are relevant. If students feel that relevance in the lessons they are not going to put in the effort that is needed to produce a great product. Another way we create rigor in the classroom is through support all students to learn at high-levels. This means that we need to differentiate our instruction not the content and provide scaffolds for the students who need that extra support. We also instill rigor in the classroom when we provide opportunities for students to demonstrate high levels of learning.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511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a:t>
            </a:r>
            <a:r>
              <a:rPr lang="en-US" baseline="0"/>
              <a:t> seems very simple but children just like adults can attend and focus better when they know exactly what they will learn. </a:t>
            </a:r>
            <a:r>
              <a:rPr lang="en-US"/>
              <a:t>The first part involving</a:t>
            </a:r>
            <a:r>
              <a:rPr lang="en-US" baseline="0"/>
              <a:t> your students in the implementation part is to begin with a visual (anchor chart) that students can refer back to. So creating an I-chart with your students for each station will help define exactly what they will be learning. The title of the I-chart is the what is to be taught. It is human nature to want to know the why behind something we have to do. “What’s in it for me?” Therefore we need to clearly articulate and post why we do things So to set a purpose and create a sense of urgency we record on the I-chart the reason why or as in the picture the “goal”. Next the teacher without conversing with students lists the desired behaviors for both the students and the teacher. Next we model those behaviors. This is a great opportunity to build confidence in struggling kiddos to shine by demonstrating the desired behavior. For step 5, the teacher should take the role of modeling the least-desired behaviors and then have students model the desired behaviors. After students have successful modeled desired behaviors it is time to practice. Have students choose their own spots for practice session.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66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cs typeface="Calibri"/>
              </a:rPr>
              <a:t>When</a:t>
            </a:r>
            <a:r>
              <a:rPr lang="en-US" baseline="0">
                <a:cs typeface="Calibri"/>
              </a:rPr>
              <a:t> we talk about practicing and building stamina, are increasing our students capacity to focus on a given tasks. In the beginning to help our students build capacity as a class begin tracking the time that they can show the most-desired behaviors, then record time on a chart that is visible to everyone. This visual display of stamina grown will begin to help many students make sense of the concept of stamina. </a:t>
            </a:r>
            <a:r>
              <a:rPr lang="en-US">
                <a:cs typeface="Calibri"/>
              </a:rPr>
              <a:t>Teaching strategies for positive self-talk empowers our students to gain confidence, exceed expectation, and flourish in the classroom. This in turn will help them when they encounter challenging work by creating ways that they can boost their confidence and refocus their thoughts about what they are doing instead of only thinking about the negative aspects and giving up. By modeling persistence, we are actively showing our students those self-talk techniques in action and letting them know that it is ok to dig deep and not give up. We reinforce that idea that learning is the process of making mistakes and gaining insight from those mistakes in order to adjust what we are currently doing in order to make improvements. One of the hardest</a:t>
            </a:r>
            <a:r>
              <a:rPr lang="en-US" baseline="0">
                <a:cs typeface="Calibri"/>
              </a:rPr>
              <a:t> things for teachers is to stand back and not wonder or move about the room. So as students are involved in the building stamina the best thing teachers can do is to stay quietly in one spot, not moving. This stillness removes external stimulus for children and allows to focus on practicing. When teachers notice that a child has exhausted their stamina, teacher use a quiet signal (such as soft voice, a chime, etc…) to signal to all students that is it time to meet as a group. This is the power of calm that remove the trigger of escalation of noise as students put away materials and move to a common meeting place that was previously established. Which leads to step 10 conducting a group check-in to self-reflect on how each child felt they did during the activity. One way to go a group check-in is to have students rate themselves using their fingers as a scale on each individual expectation. Teachers can also ask students to rate how they felt they did for the whole lesson as well as getting started.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13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Christy – 2 min.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55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4" name="Shape 10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Question from released 3rd grade state assessment. </a:t>
            </a:r>
            <a:endParaRPr/>
          </a:p>
        </p:txBody>
      </p:sp>
      <p:sp>
        <p:nvSpPr>
          <p:cNvPr id="1025" name="Shape 1025"/>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Tx/>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Tx/>
                <a:buFont typeface="Calibri"/>
                <a:buNone/>
                <a:tabLst/>
                <a:defRPr/>
              </a:pPr>
              <a:t>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72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Shape 10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2" name="Shape 104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Using a text-first approach is a rough road that may not be immediately apparent, but over time this method will become more and more clear.   </a:t>
            </a:r>
            <a:endParaRPr/>
          </a:p>
        </p:txBody>
      </p:sp>
      <p:sp>
        <p:nvSpPr>
          <p:cNvPr id="1043" name="Shape 1043"/>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Tx/>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Tx/>
                <a:buFont typeface="Calibri"/>
                <a:buNone/>
                <a:tabLst/>
                <a:defRPr/>
              </a:pPr>
              <a:t>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89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552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Shape 10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0" name="Shape 10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51" name="Shape 1051"/>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Tx/>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Tx/>
                <a:buFont typeface="Calibri"/>
                <a:buNone/>
                <a:tabLst/>
                <a:defRPr/>
              </a:pPr>
              <a:t>22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596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Christy  - 2 min.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07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02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t>This instructional time is effective when students are engaged in high-quality tasks that directly reinforce what they have been taught. Students do not benefit from low-level practice or tasks that aren’t connected to current learning. Running groups and centers simultaneously takes significant management from the teacher. It is far better to have fewer groups with strong and relevant tasks than lots of groups doing varied activities that range in quality and focus. </a:t>
            </a:r>
            <a:r>
              <a:rPr lang="en-US" baseline="0"/>
              <a:t> - Student Achievement Partners Foundational Skills Guidance Documents</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42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Christy – 2</a:t>
            </a:r>
            <a:r>
              <a:rPr lang="en-US" baseline="0" dirty="0">
                <a:cs typeface="Calibri"/>
              </a:rPr>
              <a:t> min;</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76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both a continuum and a cycle in that if </a:t>
            </a:r>
            <a:r>
              <a:rPr lang="en-US" dirty="0"/>
              <a:t>there is a breakdown, you may need to revisit one of the previous areas.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97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6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a:t>
            </a:r>
            <a:r>
              <a:rPr lang="en-US" baseline="0">
                <a:cs typeface="Calibri"/>
              </a:rPr>
              <a:t> into planners and show admins what they are and explain how teachers might use them.  Explain that the 21-day planner might be useful for other grades if more explicit instruction and practice with procedures are needed – a class that has a high number of students who need extra support with behavior, for example.</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852C1-4DDF-4234-9E55-450F30147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31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Becky 4 min. Grouping is the heart of small group instruction. Knowing how and why to group students for different lessons is vital. Not every lesson has the same learning target or ending goal, therefore student should be group in a variety of ways. First, lets talk about how to group students.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45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“How and How not to Prepare Students for the New Tests” by Timothy Shanahan</a:t>
            </a:r>
          </a:p>
          <a:p>
            <a:r>
              <a:rPr lang="en-US" i="1"/>
              <a:t>The Reading Teacher</a:t>
            </a:r>
            <a:r>
              <a:rPr lang="en-US"/>
              <a:t>, </a:t>
            </a:r>
            <a:r>
              <a:rPr lang="en-US" sz="1200" b="0" i="0" kern="1200">
                <a:solidFill>
                  <a:schemeClr val="tx1"/>
                </a:solidFill>
                <a:effectLst/>
                <a:latin typeface="+mn-lt"/>
                <a:ea typeface="+mn-ea"/>
                <a:cs typeface="+mn-cs"/>
              </a:rPr>
              <a:t>Volume 68, Issue 3, November 2014, Pages 184–188</a:t>
            </a:r>
            <a:endParaRPr lang="en-US"/>
          </a:p>
          <a:p>
            <a:r>
              <a:rPr lang="en-US"/>
              <a:t>Abstract: http://onlinelibrary.wiley.com/doi/10.1002/trtr.1315/full </a:t>
            </a:r>
          </a:p>
          <a:p>
            <a:r>
              <a:rPr lang="en-US"/>
              <a:t>Full text: </a:t>
            </a:r>
            <a:r>
              <a:rPr lang="en-US">
                <a:hlinkClick r:id="rId3"/>
              </a:rPr>
              <a:t>http://marcishepard.org/website/SBAC%20website/Pr%20article%20How%20To%20Prepare%20Students%20for%20State%20Assessments.pdf</a:t>
            </a:r>
            <a:endParaRPr lang="en-US">
              <a:cs typeface="Calibri"/>
              <a:hlinkClick r:id="rId3"/>
            </a:endParaRPr>
          </a:p>
          <a:p>
            <a:endParaRPr lang="en-US">
              <a:cs typeface="Calibri"/>
            </a:endParaRPr>
          </a:p>
          <a:p>
            <a:r>
              <a:rPr lang="en-US">
                <a:cs typeface="Calibri"/>
              </a:rPr>
              <a:t>As a teacher I am guilty of using standardized testing to help form my intial groups for small group instruction. When I was a beginning teacher, there was so much pressure on benchmark scores that I was often guided by adminstrators and fellow teachers to use these for my small group instruction. The problem is standardized tests and benchmarks do not give you the whole picture of a child. They give you snapshot in a single moment in time. Additionally, the information obtained from these tests is not comprehensive. </a:t>
            </a:r>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E80BC-831E-45A3-959E-048EA8F244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53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575" y="5842000"/>
            <a:ext cx="2743200" cy="365125"/>
          </a:xfrm>
          <a:prstGeom prst="rect">
            <a:avLst/>
          </a:prstGeom>
        </p:spPr>
        <p:txBody>
          <a:bodyPr/>
          <a:lstStyle>
            <a:lvl1pPr algn="ctr" eaLnBrk="1" fontAlgn="auto" hangingPunct="1">
              <a:spcBef>
                <a:spcPts val="0"/>
              </a:spcBef>
              <a:spcAft>
                <a:spcPts val="0"/>
              </a:spcAft>
              <a:defRPr sz="1600" i="1">
                <a:solidFill>
                  <a:schemeClr val="bg1"/>
                </a:solidFill>
                <a:latin typeface="+mn-lt"/>
              </a:defRPr>
            </a:lvl1pPr>
          </a:lstStyle>
          <a:p>
            <a:pPr>
              <a:defRPr/>
            </a:pPr>
            <a:endParaRPr lang="en-US"/>
          </a:p>
        </p:txBody>
      </p:sp>
    </p:spTree>
    <p:extLst>
      <p:ext uri="{BB962C8B-B14F-4D97-AF65-F5344CB8AC3E}">
        <p14:creationId xmlns:p14="http://schemas.microsoft.com/office/powerpoint/2010/main" val="35145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EC6B4B63-22F1-42BF-B63F-52EB2219B80E}" type="slidenum">
              <a:rPr lang="en-US"/>
              <a:pPr>
                <a:defRPr/>
              </a:pPr>
              <a:t>‹#›</a:t>
            </a:fld>
            <a:endParaRPr lang="en-US"/>
          </a:p>
        </p:txBody>
      </p:sp>
    </p:spTree>
    <p:extLst>
      <p:ext uri="{BB962C8B-B14F-4D97-AF65-F5344CB8AC3E}">
        <p14:creationId xmlns:p14="http://schemas.microsoft.com/office/powerpoint/2010/main" val="59543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3DFBC48-C1A2-4337-8D0D-AAF5C8D7286D}" type="slidenum">
              <a:rPr lang="en-US"/>
              <a:pPr>
                <a:defRPr/>
              </a:pPr>
              <a:t>‹#›</a:t>
            </a:fld>
            <a:endParaRPr lang="en-US"/>
          </a:p>
        </p:txBody>
      </p:sp>
    </p:spTree>
    <p:extLst>
      <p:ext uri="{BB962C8B-B14F-4D97-AF65-F5344CB8AC3E}">
        <p14:creationId xmlns:p14="http://schemas.microsoft.com/office/powerpoint/2010/main" val="170742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90"/>
            <a:ext cx="10363200" cy="1470660"/>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7722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191648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266"/>
            <a:ext cx="10363200" cy="1362074"/>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7030"/>
            <a:ext cx="10363200" cy="1499236"/>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512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628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628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810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02920"/>
            <a:ext cx="4011084" cy="931546"/>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502920"/>
            <a:ext cx="6815667" cy="562356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4" name="Text Placeholder 3"/>
          <p:cNvSpPr>
            <a:spLocks noGrp="1"/>
          </p:cNvSpPr>
          <p:nvPr>
            <p:ph type="body" sz="half" idx="2"/>
          </p:nvPr>
        </p:nvSpPr>
        <p:spPr>
          <a:xfrm>
            <a:off x="609601" y="1434466"/>
            <a:ext cx="4011084" cy="469201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Tree>
    <p:extLst>
      <p:ext uri="{BB962C8B-B14F-4D97-AF65-F5344CB8AC3E}">
        <p14:creationId xmlns:p14="http://schemas.microsoft.com/office/powerpoint/2010/main" val="390688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690"/>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3410"/>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8291"/>
            <a:ext cx="7315200" cy="803910"/>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Tree>
    <p:extLst>
      <p:ext uri="{BB962C8B-B14F-4D97-AF65-F5344CB8AC3E}">
        <p14:creationId xmlns:p14="http://schemas.microsoft.com/office/powerpoint/2010/main" val="280894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594360"/>
            <a:ext cx="5384800" cy="451104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p:txBody>
      </p:sp>
      <p:sp>
        <p:nvSpPr>
          <p:cNvPr id="4" name="Content Placeholder 3"/>
          <p:cNvSpPr>
            <a:spLocks noGrp="1"/>
          </p:cNvSpPr>
          <p:nvPr>
            <p:ph sz="half" idx="2"/>
          </p:nvPr>
        </p:nvSpPr>
        <p:spPr>
          <a:xfrm>
            <a:off x="6197600" y="594360"/>
            <a:ext cx="5384800" cy="451104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p:txBody>
      </p:sp>
    </p:spTree>
    <p:extLst>
      <p:ext uri="{BB962C8B-B14F-4D97-AF65-F5344CB8AC3E}">
        <p14:creationId xmlns:p14="http://schemas.microsoft.com/office/powerpoint/2010/main" val="3885040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575" y="5842000"/>
            <a:ext cx="2743200" cy="365125"/>
          </a:xfrm>
          <a:prstGeom prst="rect">
            <a:avLst/>
          </a:prstGeom>
        </p:spPr>
        <p:txBody>
          <a:bodyPr/>
          <a:lstStyle>
            <a:lvl1pPr algn="ctr" eaLnBrk="1" fontAlgn="auto" hangingPunct="1">
              <a:spcBef>
                <a:spcPts val="0"/>
              </a:spcBef>
              <a:spcAft>
                <a:spcPts val="0"/>
              </a:spcAft>
              <a:defRPr sz="1600" i="1">
                <a:solidFill>
                  <a:schemeClr val="bg1"/>
                </a:solidFill>
                <a:latin typeface="+mn-lt"/>
              </a:defRPr>
            </a:lvl1pPr>
          </a:lstStyle>
          <a:p>
            <a:pPr>
              <a:defRPr/>
            </a:pPr>
            <a:endParaRPr lang="en-US"/>
          </a:p>
        </p:txBody>
      </p:sp>
    </p:spTree>
    <p:extLst>
      <p:ext uri="{BB962C8B-B14F-4D97-AF65-F5344CB8AC3E}">
        <p14:creationId xmlns:p14="http://schemas.microsoft.com/office/powerpoint/2010/main" val="15110320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6F4DC3A-3AAE-47DF-B708-B71355EDCBB4}" type="slidenum">
              <a:rPr lang="en-US"/>
              <a:pPr>
                <a:defRPr/>
              </a:pPr>
              <a:t>‹#›</a:t>
            </a:fld>
            <a:endParaRPr lang="en-US"/>
          </a:p>
        </p:txBody>
      </p:sp>
    </p:spTree>
    <p:extLst>
      <p:ext uri="{BB962C8B-B14F-4D97-AF65-F5344CB8AC3E}">
        <p14:creationId xmlns:p14="http://schemas.microsoft.com/office/powerpoint/2010/main" val="138531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6F4DC3A-3AAE-47DF-B708-B71355EDCBB4}" type="slidenum">
              <a:rPr lang="en-US"/>
              <a:pPr>
                <a:defRPr/>
              </a:pPr>
              <a:t>‹#›</a:t>
            </a:fld>
            <a:endParaRPr lang="en-US"/>
          </a:p>
        </p:txBody>
      </p:sp>
    </p:spTree>
    <p:extLst>
      <p:ext uri="{BB962C8B-B14F-4D97-AF65-F5344CB8AC3E}">
        <p14:creationId xmlns:p14="http://schemas.microsoft.com/office/powerpoint/2010/main" val="8370377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A34E5E8-D2B3-48C4-A9C5-908FFAA8EFBD}" type="slidenum">
              <a:rPr lang="en-US"/>
              <a:pPr>
                <a:defRPr/>
              </a:pPr>
              <a:t>‹#›</a:t>
            </a:fld>
            <a:endParaRPr lang="en-US"/>
          </a:p>
        </p:txBody>
      </p:sp>
    </p:spTree>
    <p:extLst>
      <p:ext uri="{BB962C8B-B14F-4D97-AF65-F5344CB8AC3E}">
        <p14:creationId xmlns:p14="http://schemas.microsoft.com/office/powerpoint/2010/main" val="2506727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CA404FD-8D2C-408A-8A5B-313ADCE03427}" type="slidenum">
              <a:rPr lang="en-US"/>
              <a:pPr>
                <a:defRPr/>
              </a:pPr>
              <a:t>‹#›</a:t>
            </a:fld>
            <a:endParaRPr lang="en-US"/>
          </a:p>
        </p:txBody>
      </p:sp>
    </p:spTree>
    <p:extLst>
      <p:ext uri="{BB962C8B-B14F-4D97-AF65-F5344CB8AC3E}">
        <p14:creationId xmlns:p14="http://schemas.microsoft.com/office/powerpoint/2010/main" val="8740654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
        <p:nvSpPr>
          <p:cNvPr id="7" name="Slide Number Placeholder 5"/>
          <p:cNvSpPr>
            <a:spLocks noGrp="1"/>
          </p:cNvSpPr>
          <p:nvPr>
            <p:ph type="sldNum" sz="quarter" idx="10"/>
          </p:nvPr>
        </p:nvSpPr>
        <p:spPr/>
        <p:txBody>
          <a:bodyPr/>
          <a:lstStyle>
            <a:lvl1pPr>
              <a:defRPr/>
            </a:lvl1pPr>
          </a:lstStyle>
          <a:p>
            <a:pPr>
              <a:defRPr/>
            </a:pPr>
            <a:fld id="{7FF1FEA0-D04D-4664-8D7C-956252F3ACA7}" type="slidenum">
              <a:rPr lang="en-US"/>
              <a:pPr>
                <a:defRPr/>
              </a:pPr>
              <a:t>‹#›</a:t>
            </a:fld>
            <a:endParaRPr lang="en-US"/>
          </a:p>
        </p:txBody>
      </p:sp>
    </p:spTree>
    <p:extLst>
      <p:ext uri="{BB962C8B-B14F-4D97-AF65-F5344CB8AC3E}">
        <p14:creationId xmlns:p14="http://schemas.microsoft.com/office/powerpoint/2010/main" val="23803045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A007AE6-190F-4396-B3CD-C00EE63A77A7}" type="slidenum">
              <a:rPr lang="en-US"/>
              <a:pPr>
                <a:defRPr/>
              </a:pPr>
              <a:t>‹#›</a:t>
            </a:fld>
            <a:endParaRPr lang="en-US"/>
          </a:p>
        </p:txBody>
      </p:sp>
    </p:spTree>
    <p:extLst>
      <p:ext uri="{BB962C8B-B14F-4D97-AF65-F5344CB8AC3E}">
        <p14:creationId xmlns:p14="http://schemas.microsoft.com/office/powerpoint/2010/main" val="26971450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8DB8510-3E9F-4365-9B10-1A4EC89767F0}" type="slidenum">
              <a:rPr lang="en-US"/>
              <a:pPr>
                <a:defRPr/>
              </a:pPr>
              <a:t>‹#›</a:t>
            </a:fld>
            <a:endParaRPr lang="en-US"/>
          </a:p>
        </p:txBody>
      </p:sp>
    </p:spTree>
    <p:extLst>
      <p:ext uri="{BB962C8B-B14F-4D97-AF65-F5344CB8AC3E}">
        <p14:creationId xmlns:p14="http://schemas.microsoft.com/office/powerpoint/2010/main" val="671419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C321224-6B1D-4DF0-8AF4-59E43BD3F21D}" type="slidenum">
              <a:rPr lang="en-US"/>
              <a:pPr>
                <a:defRPr/>
              </a:pPr>
              <a:t>‹#›</a:t>
            </a:fld>
            <a:endParaRPr lang="en-US"/>
          </a:p>
        </p:txBody>
      </p:sp>
    </p:spTree>
    <p:extLst>
      <p:ext uri="{BB962C8B-B14F-4D97-AF65-F5344CB8AC3E}">
        <p14:creationId xmlns:p14="http://schemas.microsoft.com/office/powerpoint/2010/main" val="1070418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AEAA1BA-B94D-4873-86B2-4A41BB7F32A1}" type="slidenum">
              <a:rPr lang="en-US"/>
              <a:pPr>
                <a:defRPr/>
              </a:pPr>
              <a:t>‹#›</a:t>
            </a:fld>
            <a:endParaRPr lang="en-US"/>
          </a:p>
        </p:txBody>
      </p:sp>
    </p:spTree>
    <p:extLst>
      <p:ext uri="{BB962C8B-B14F-4D97-AF65-F5344CB8AC3E}">
        <p14:creationId xmlns:p14="http://schemas.microsoft.com/office/powerpoint/2010/main" val="33291813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EC6B4B63-22F1-42BF-B63F-52EB2219B80E}" type="slidenum">
              <a:rPr lang="en-US"/>
              <a:pPr>
                <a:defRPr/>
              </a:pPr>
              <a:t>‹#›</a:t>
            </a:fld>
            <a:endParaRPr lang="en-US"/>
          </a:p>
        </p:txBody>
      </p:sp>
    </p:spTree>
    <p:extLst>
      <p:ext uri="{BB962C8B-B14F-4D97-AF65-F5344CB8AC3E}">
        <p14:creationId xmlns:p14="http://schemas.microsoft.com/office/powerpoint/2010/main" val="7759034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3DFBC48-C1A2-4337-8D0D-AAF5C8D7286D}" type="slidenum">
              <a:rPr lang="en-US"/>
              <a:pPr>
                <a:defRPr/>
              </a:pPr>
              <a:t>‹#›</a:t>
            </a:fld>
            <a:endParaRPr lang="en-US"/>
          </a:p>
        </p:txBody>
      </p:sp>
    </p:spTree>
    <p:extLst>
      <p:ext uri="{BB962C8B-B14F-4D97-AF65-F5344CB8AC3E}">
        <p14:creationId xmlns:p14="http://schemas.microsoft.com/office/powerpoint/2010/main" val="1812360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A34E5E8-D2B3-48C4-A9C5-908FFAA8EFBD}" type="slidenum">
              <a:rPr lang="en-US"/>
              <a:pPr>
                <a:defRPr/>
              </a:pPr>
              <a:t>‹#›</a:t>
            </a:fld>
            <a:endParaRPr lang="en-US"/>
          </a:p>
        </p:txBody>
      </p:sp>
    </p:spTree>
    <p:extLst>
      <p:ext uri="{BB962C8B-B14F-4D97-AF65-F5344CB8AC3E}">
        <p14:creationId xmlns:p14="http://schemas.microsoft.com/office/powerpoint/2010/main" val="42809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rPr lang="en-US"/>
              <a:t>Click to edit Master title style</a:t>
            </a:r>
            <a:endParaRP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6187386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3297880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2044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9050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97284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881674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993854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4027399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123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082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CA404FD-8D2C-408A-8A5B-313ADCE03427}" type="slidenum">
              <a:rPr lang="en-US"/>
              <a:pPr>
                <a:defRPr/>
              </a:pPr>
              <a:t>‹#›</a:t>
            </a:fld>
            <a:endParaRPr lang="en-US"/>
          </a:p>
        </p:txBody>
      </p:sp>
    </p:spTree>
    <p:extLst>
      <p:ext uri="{BB962C8B-B14F-4D97-AF65-F5344CB8AC3E}">
        <p14:creationId xmlns:p14="http://schemas.microsoft.com/office/powerpoint/2010/main" val="8040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436419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99481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
        <p:nvSpPr>
          <p:cNvPr id="7" name="Slide Number Placeholder 5"/>
          <p:cNvSpPr>
            <a:spLocks noGrp="1"/>
          </p:cNvSpPr>
          <p:nvPr>
            <p:ph type="sldNum" sz="quarter" idx="10"/>
          </p:nvPr>
        </p:nvSpPr>
        <p:spPr/>
        <p:txBody>
          <a:bodyPr/>
          <a:lstStyle>
            <a:lvl1pPr>
              <a:defRPr/>
            </a:lvl1pPr>
          </a:lstStyle>
          <a:p>
            <a:pPr>
              <a:defRPr/>
            </a:pPr>
            <a:fld id="{7FF1FEA0-D04D-4664-8D7C-956252F3ACA7}" type="slidenum">
              <a:rPr lang="en-US"/>
              <a:pPr>
                <a:defRPr/>
              </a:pPr>
              <a:t>‹#›</a:t>
            </a:fld>
            <a:endParaRPr lang="en-US"/>
          </a:p>
        </p:txBody>
      </p:sp>
    </p:spTree>
    <p:extLst>
      <p:ext uri="{BB962C8B-B14F-4D97-AF65-F5344CB8AC3E}">
        <p14:creationId xmlns:p14="http://schemas.microsoft.com/office/powerpoint/2010/main" val="429130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A007AE6-190F-4396-B3CD-C00EE63A77A7}" type="slidenum">
              <a:rPr lang="en-US"/>
              <a:pPr>
                <a:defRPr/>
              </a:pPr>
              <a:t>‹#›</a:t>
            </a:fld>
            <a:endParaRPr lang="en-US"/>
          </a:p>
        </p:txBody>
      </p:sp>
    </p:spTree>
    <p:extLst>
      <p:ext uri="{BB962C8B-B14F-4D97-AF65-F5344CB8AC3E}">
        <p14:creationId xmlns:p14="http://schemas.microsoft.com/office/powerpoint/2010/main" val="2342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8DB8510-3E9F-4365-9B10-1A4EC89767F0}" type="slidenum">
              <a:rPr lang="en-US"/>
              <a:pPr>
                <a:defRPr/>
              </a:pPr>
              <a:t>‹#›</a:t>
            </a:fld>
            <a:endParaRPr lang="en-US"/>
          </a:p>
        </p:txBody>
      </p:sp>
    </p:spTree>
    <p:extLst>
      <p:ext uri="{BB962C8B-B14F-4D97-AF65-F5344CB8AC3E}">
        <p14:creationId xmlns:p14="http://schemas.microsoft.com/office/powerpoint/2010/main" val="88117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C321224-6B1D-4DF0-8AF4-59E43BD3F21D}" type="slidenum">
              <a:rPr lang="en-US"/>
              <a:pPr>
                <a:defRPr/>
              </a:pPr>
              <a:t>‹#›</a:t>
            </a:fld>
            <a:endParaRPr lang="en-US"/>
          </a:p>
        </p:txBody>
      </p:sp>
    </p:spTree>
    <p:extLst>
      <p:ext uri="{BB962C8B-B14F-4D97-AF65-F5344CB8AC3E}">
        <p14:creationId xmlns:p14="http://schemas.microsoft.com/office/powerpoint/2010/main" val="106069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AEAA1BA-B94D-4873-86B2-4A41BB7F32A1}" type="slidenum">
              <a:rPr lang="en-US"/>
              <a:pPr>
                <a:defRPr/>
              </a:pPr>
              <a:t>‹#›</a:t>
            </a:fld>
            <a:endParaRPr lang="en-US"/>
          </a:p>
        </p:txBody>
      </p:sp>
    </p:spTree>
    <p:extLst>
      <p:ext uri="{BB962C8B-B14F-4D97-AF65-F5344CB8AC3E}">
        <p14:creationId xmlns:p14="http://schemas.microsoft.com/office/powerpoint/2010/main" val="228087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8463" y="144463"/>
            <a:ext cx="11369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98463" y="1724025"/>
            <a:ext cx="113696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0596563" y="6356350"/>
            <a:ext cx="1171575" cy="365125"/>
          </a:xfrm>
          <a:prstGeom prst="rect">
            <a:avLst/>
          </a:prstGeom>
        </p:spPr>
        <p:txBody>
          <a:bodyPr vert="horz" lIns="91440" tIns="45720" rIns="91440" bIns="45720" rtlCol="0" anchor="ctr"/>
          <a:lstStyle>
            <a:lvl1pPr algn="ctr" eaLnBrk="1" fontAlgn="auto" hangingPunct="1">
              <a:spcBef>
                <a:spcPts val="0"/>
              </a:spcBef>
              <a:spcAft>
                <a:spcPts val="0"/>
              </a:spcAft>
              <a:defRPr sz="1400" b="1" i="0" smtClean="0">
                <a:solidFill>
                  <a:schemeClr val="bg1"/>
                </a:solidFill>
                <a:latin typeface="Fira Sans Ultra" charset="0"/>
                <a:ea typeface="Fira Sans Ultra" charset="0"/>
                <a:cs typeface="Fira Sans Ultra" charset="0"/>
              </a:defRPr>
            </a:lvl1pPr>
          </a:lstStyle>
          <a:p>
            <a:pPr>
              <a:defRPr/>
            </a:pPr>
            <a:fld id="{63EF1CDC-EF74-4491-AA0F-F44C8CB006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fontAlgn="base">
        <a:lnSpc>
          <a:spcPct val="90000"/>
        </a:lnSpc>
        <a:spcBef>
          <a:spcPct val="0"/>
        </a:spcBef>
        <a:spcAft>
          <a:spcPct val="0"/>
        </a:spcAft>
        <a:defRPr sz="4400" kern="1200">
          <a:solidFill>
            <a:srgbClr val="004071"/>
          </a:solidFill>
          <a:latin typeface="Vollkorn" charset="0"/>
          <a:ea typeface="Vollkorn" charset="0"/>
          <a:cs typeface="Vollkorn" charset="0"/>
        </a:defRPr>
      </a:lvl1pPr>
      <a:lvl2pPr algn="l" rtl="0" fontAlgn="base">
        <a:lnSpc>
          <a:spcPct val="90000"/>
        </a:lnSpc>
        <a:spcBef>
          <a:spcPct val="0"/>
        </a:spcBef>
        <a:spcAft>
          <a:spcPct val="0"/>
        </a:spcAft>
        <a:defRPr sz="4400">
          <a:solidFill>
            <a:srgbClr val="004071"/>
          </a:solidFill>
          <a:latin typeface="Vollkorn"/>
          <a:ea typeface="Vollkorn"/>
          <a:cs typeface="Vollkorn"/>
        </a:defRPr>
      </a:lvl2pPr>
      <a:lvl3pPr algn="l" rtl="0" fontAlgn="base">
        <a:lnSpc>
          <a:spcPct val="90000"/>
        </a:lnSpc>
        <a:spcBef>
          <a:spcPct val="0"/>
        </a:spcBef>
        <a:spcAft>
          <a:spcPct val="0"/>
        </a:spcAft>
        <a:defRPr sz="4400">
          <a:solidFill>
            <a:srgbClr val="004071"/>
          </a:solidFill>
          <a:latin typeface="Vollkorn"/>
          <a:ea typeface="Vollkorn"/>
          <a:cs typeface="Vollkorn"/>
        </a:defRPr>
      </a:lvl3pPr>
      <a:lvl4pPr algn="l" rtl="0" fontAlgn="base">
        <a:lnSpc>
          <a:spcPct val="90000"/>
        </a:lnSpc>
        <a:spcBef>
          <a:spcPct val="0"/>
        </a:spcBef>
        <a:spcAft>
          <a:spcPct val="0"/>
        </a:spcAft>
        <a:defRPr sz="4400">
          <a:solidFill>
            <a:srgbClr val="004071"/>
          </a:solidFill>
          <a:latin typeface="Vollkorn"/>
          <a:ea typeface="Vollkorn"/>
          <a:cs typeface="Vollkorn"/>
        </a:defRPr>
      </a:lvl4pPr>
      <a:lvl5pPr algn="l" rtl="0" fontAlgn="base">
        <a:lnSpc>
          <a:spcPct val="90000"/>
        </a:lnSpc>
        <a:spcBef>
          <a:spcPct val="0"/>
        </a:spcBef>
        <a:spcAft>
          <a:spcPct val="0"/>
        </a:spcAft>
        <a:defRPr sz="4400">
          <a:solidFill>
            <a:srgbClr val="004071"/>
          </a:solidFill>
          <a:latin typeface="Vollkorn"/>
          <a:ea typeface="Vollkorn"/>
          <a:cs typeface="Vollkorn"/>
        </a:defRPr>
      </a:lvl5pPr>
      <a:lvl6pPr marL="457200" algn="l" rtl="0" fontAlgn="base">
        <a:lnSpc>
          <a:spcPct val="90000"/>
        </a:lnSpc>
        <a:spcBef>
          <a:spcPct val="0"/>
        </a:spcBef>
        <a:spcAft>
          <a:spcPct val="0"/>
        </a:spcAft>
        <a:defRPr sz="4400">
          <a:solidFill>
            <a:srgbClr val="004071"/>
          </a:solidFill>
          <a:latin typeface="Vollkorn"/>
          <a:ea typeface="Vollkorn"/>
          <a:cs typeface="Vollkorn"/>
        </a:defRPr>
      </a:lvl6pPr>
      <a:lvl7pPr marL="914400" algn="l" rtl="0" fontAlgn="base">
        <a:lnSpc>
          <a:spcPct val="90000"/>
        </a:lnSpc>
        <a:spcBef>
          <a:spcPct val="0"/>
        </a:spcBef>
        <a:spcAft>
          <a:spcPct val="0"/>
        </a:spcAft>
        <a:defRPr sz="4400">
          <a:solidFill>
            <a:srgbClr val="004071"/>
          </a:solidFill>
          <a:latin typeface="Vollkorn"/>
          <a:ea typeface="Vollkorn"/>
          <a:cs typeface="Vollkorn"/>
        </a:defRPr>
      </a:lvl7pPr>
      <a:lvl8pPr marL="1371600" algn="l" rtl="0" fontAlgn="base">
        <a:lnSpc>
          <a:spcPct val="90000"/>
        </a:lnSpc>
        <a:spcBef>
          <a:spcPct val="0"/>
        </a:spcBef>
        <a:spcAft>
          <a:spcPct val="0"/>
        </a:spcAft>
        <a:defRPr sz="4400">
          <a:solidFill>
            <a:srgbClr val="004071"/>
          </a:solidFill>
          <a:latin typeface="Vollkorn"/>
          <a:ea typeface="Vollkorn"/>
          <a:cs typeface="Vollkorn"/>
        </a:defRPr>
      </a:lvl8pPr>
      <a:lvl9pPr marL="1828800" algn="l" rtl="0" fontAlgn="base">
        <a:lnSpc>
          <a:spcPct val="90000"/>
        </a:lnSpc>
        <a:spcBef>
          <a:spcPct val="0"/>
        </a:spcBef>
        <a:spcAft>
          <a:spcPct val="0"/>
        </a:spcAft>
        <a:defRPr sz="4400">
          <a:solidFill>
            <a:srgbClr val="004071"/>
          </a:solidFill>
          <a:latin typeface="Vollkorn"/>
          <a:ea typeface="Vollkorn"/>
          <a:cs typeface="Vollkorn"/>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60636B"/>
          </a:solidFill>
          <a:latin typeface="Fira Sans" charset="0"/>
          <a:ea typeface="Fira Sans" charset="0"/>
          <a:cs typeface="Fira Sans"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60636B"/>
          </a:solidFill>
          <a:latin typeface="Fira Sans" charset="0"/>
          <a:ea typeface="Fira Sans" charset="0"/>
          <a:cs typeface="Fira Sans"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60636B"/>
          </a:solidFill>
          <a:latin typeface="Fira Sans" charset="0"/>
          <a:ea typeface="Fira Sans" charset="0"/>
          <a:cs typeface="Fira Sans"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29"/>
            <a:ext cx="12192000" cy="6857743"/>
          </a:xfrm>
          <a:prstGeom prst="rect">
            <a:avLst/>
          </a:prstGeom>
        </p:spPr>
      </p:pic>
      <p:sp>
        <p:nvSpPr>
          <p:cNvPr id="2" name="Title Placeholder 1"/>
          <p:cNvSpPr>
            <a:spLocks noGrp="1"/>
          </p:cNvSpPr>
          <p:nvPr>
            <p:ph type="title"/>
          </p:nvPr>
        </p:nvSpPr>
        <p:spPr>
          <a:xfrm>
            <a:off x="609600" y="6858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057400"/>
            <a:ext cx="10972800" cy="4526280"/>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3530195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8463" y="144463"/>
            <a:ext cx="11369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98463" y="1724025"/>
            <a:ext cx="113696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0596563" y="6356350"/>
            <a:ext cx="1171575" cy="365125"/>
          </a:xfrm>
          <a:prstGeom prst="rect">
            <a:avLst/>
          </a:prstGeom>
        </p:spPr>
        <p:txBody>
          <a:bodyPr vert="horz" lIns="91440" tIns="45720" rIns="91440" bIns="45720" rtlCol="0" anchor="ctr"/>
          <a:lstStyle>
            <a:lvl1pPr algn="ctr" eaLnBrk="1" fontAlgn="auto" hangingPunct="1">
              <a:spcBef>
                <a:spcPts val="0"/>
              </a:spcBef>
              <a:spcAft>
                <a:spcPts val="0"/>
              </a:spcAft>
              <a:defRPr sz="1400" b="1" i="0" smtClean="0">
                <a:solidFill>
                  <a:schemeClr val="bg1"/>
                </a:solidFill>
                <a:latin typeface="Fira Sans Ultra" charset="0"/>
                <a:ea typeface="Fira Sans Ultra" charset="0"/>
                <a:cs typeface="Fira Sans Ultra" charset="0"/>
              </a:defRPr>
            </a:lvl1pPr>
          </a:lstStyle>
          <a:p>
            <a:pPr>
              <a:defRPr/>
            </a:pPr>
            <a:fld id="{63EF1CDC-EF74-4491-AA0F-F44C8CB00647}" type="slidenum">
              <a:rPr lang="en-US"/>
              <a:pPr>
                <a:defRPr/>
              </a:pPr>
              <a:t>‹#›</a:t>
            </a:fld>
            <a:endParaRPr lang="en-US"/>
          </a:p>
        </p:txBody>
      </p:sp>
    </p:spTree>
    <p:extLst>
      <p:ext uri="{BB962C8B-B14F-4D97-AF65-F5344CB8AC3E}">
        <p14:creationId xmlns:p14="http://schemas.microsoft.com/office/powerpoint/2010/main" val="32074622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lvl1pPr algn="l" rtl="0" fontAlgn="base">
        <a:lnSpc>
          <a:spcPct val="90000"/>
        </a:lnSpc>
        <a:spcBef>
          <a:spcPct val="0"/>
        </a:spcBef>
        <a:spcAft>
          <a:spcPct val="0"/>
        </a:spcAft>
        <a:defRPr sz="4400" kern="1200">
          <a:solidFill>
            <a:srgbClr val="004071"/>
          </a:solidFill>
          <a:latin typeface="Vollkorn" charset="0"/>
          <a:ea typeface="Vollkorn" charset="0"/>
          <a:cs typeface="Vollkorn" charset="0"/>
        </a:defRPr>
      </a:lvl1pPr>
      <a:lvl2pPr algn="l" rtl="0" fontAlgn="base">
        <a:lnSpc>
          <a:spcPct val="90000"/>
        </a:lnSpc>
        <a:spcBef>
          <a:spcPct val="0"/>
        </a:spcBef>
        <a:spcAft>
          <a:spcPct val="0"/>
        </a:spcAft>
        <a:defRPr sz="4400">
          <a:solidFill>
            <a:srgbClr val="004071"/>
          </a:solidFill>
          <a:latin typeface="Vollkorn"/>
          <a:ea typeface="Vollkorn"/>
          <a:cs typeface="Vollkorn"/>
        </a:defRPr>
      </a:lvl2pPr>
      <a:lvl3pPr algn="l" rtl="0" fontAlgn="base">
        <a:lnSpc>
          <a:spcPct val="90000"/>
        </a:lnSpc>
        <a:spcBef>
          <a:spcPct val="0"/>
        </a:spcBef>
        <a:spcAft>
          <a:spcPct val="0"/>
        </a:spcAft>
        <a:defRPr sz="4400">
          <a:solidFill>
            <a:srgbClr val="004071"/>
          </a:solidFill>
          <a:latin typeface="Vollkorn"/>
          <a:ea typeface="Vollkorn"/>
          <a:cs typeface="Vollkorn"/>
        </a:defRPr>
      </a:lvl3pPr>
      <a:lvl4pPr algn="l" rtl="0" fontAlgn="base">
        <a:lnSpc>
          <a:spcPct val="90000"/>
        </a:lnSpc>
        <a:spcBef>
          <a:spcPct val="0"/>
        </a:spcBef>
        <a:spcAft>
          <a:spcPct val="0"/>
        </a:spcAft>
        <a:defRPr sz="4400">
          <a:solidFill>
            <a:srgbClr val="004071"/>
          </a:solidFill>
          <a:latin typeface="Vollkorn"/>
          <a:ea typeface="Vollkorn"/>
          <a:cs typeface="Vollkorn"/>
        </a:defRPr>
      </a:lvl4pPr>
      <a:lvl5pPr algn="l" rtl="0" fontAlgn="base">
        <a:lnSpc>
          <a:spcPct val="90000"/>
        </a:lnSpc>
        <a:spcBef>
          <a:spcPct val="0"/>
        </a:spcBef>
        <a:spcAft>
          <a:spcPct val="0"/>
        </a:spcAft>
        <a:defRPr sz="4400">
          <a:solidFill>
            <a:srgbClr val="004071"/>
          </a:solidFill>
          <a:latin typeface="Vollkorn"/>
          <a:ea typeface="Vollkorn"/>
          <a:cs typeface="Vollkorn"/>
        </a:defRPr>
      </a:lvl5pPr>
      <a:lvl6pPr marL="457200" algn="l" rtl="0" fontAlgn="base">
        <a:lnSpc>
          <a:spcPct val="90000"/>
        </a:lnSpc>
        <a:spcBef>
          <a:spcPct val="0"/>
        </a:spcBef>
        <a:spcAft>
          <a:spcPct val="0"/>
        </a:spcAft>
        <a:defRPr sz="4400">
          <a:solidFill>
            <a:srgbClr val="004071"/>
          </a:solidFill>
          <a:latin typeface="Vollkorn"/>
          <a:ea typeface="Vollkorn"/>
          <a:cs typeface="Vollkorn"/>
        </a:defRPr>
      </a:lvl6pPr>
      <a:lvl7pPr marL="914400" algn="l" rtl="0" fontAlgn="base">
        <a:lnSpc>
          <a:spcPct val="90000"/>
        </a:lnSpc>
        <a:spcBef>
          <a:spcPct val="0"/>
        </a:spcBef>
        <a:spcAft>
          <a:spcPct val="0"/>
        </a:spcAft>
        <a:defRPr sz="4400">
          <a:solidFill>
            <a:srgbClr val="004071"/>
          </a:solidFill>
          <a:latin typeface="Vollkorn"/>
          <a:ea typeface="Vollkorn"/>
          <a:cs typeface="Vollkorn"/>
        </a:defRPr>
      </a:lvl7pPr>
      <a:lvl8pPr marL="1371600" algn="l" rtl="0" fontAlgn="base">
        <a:lnSpc>
          <a:spcPct val="90000"/>
        </a:lnSpc>
        <a:spcBef>
          <a:spcPct val="0"/>
        </a:spcBef>
        <a:spcAft>
          <a:spcPct val="0"/>
        </a:spcAft>
        <a:defRPr sz="4400">
          <a:solidFill>
            <a:srgbClr val="004071"/>
          </a:solidFill>
          <a:latin typeface="Vollkorn"/>
          <a:ea typeface="Vollkorn"/>
          <a:cs typeface="Vollkorn"/>
        </a:defRPr>
      </a:lvl8pPr>
      <a:lvl9pPr marL="1828800" algn="l" rtl="0" fontAlgn="base">
        <a:lnSpc>
          <a:spcPct val="90000"/>
        </a:lnSpc>
        <a:spcBef>
          <a:spcPct val="0"/>
        </a:spcBef>
        <a:spcAft>
          <a:spcPct val="0"/>
        </a:spcAft>
        <a:defRPr sz="4400">
          <a:solidFill>
            <a:srgbClr val="004071"/>
          </a:solidFill>
          <a:latin typeface="Vollkorn"/>
          <a:ea typeface="Vollkorn"/>
          <a:cs typeface="Vollkorn"/>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60636B"/>
          </a:solidFill>
          <a:latin typeface="Fira Sans" charset="0"/>
          <a:ea typeface="Fira Sans" charset="0"/>
          <a:cs typeface="Fira Sans"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60636B"/>
          </a:solidFill>
          <a:latin typeface="Fira Sans" charset="0"/>
          <a:ea typeface="Fira Sans" charset="0"/>
          <a:cs typeface="Fira Sans"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60636B"/>
          </a:solidFill>
          <a:latin typeface="Fira Sans" charset="0"/>
          <a:ea typeface="Fira Sans" charset="0"/>
          <a:cs typeface="Fira Sans"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98193949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chievethecore.org/page/3176/the-problem-of-teaching-literacy-backwards-2018-july-webinar"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chievethecore.org/page/3176/the-problem-of-teaching-literacy-backwards-2018-july-webina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chievethecore.org/page/3176/the-problem-of-teaching-literacy-backwards-2018-july-webina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ctwebb@k12.wvus" TargetMode="External"/><Relationship Id="rId2" Type="http://schemas.openxmlformats.org/officeDocument/2006/relationships/hyperlink" Target="https://wvk12-my.sharepoint.com/:b:/g/personal/cschwartz_k12_wv_us/EZNX7vTai15HixIzP5xSV7wB1N5YIzFbEF2Fyey-SP_alA?e=m9i0Eh" TargetMode="External"/><Relationship Id="rId1" Type="http://schemas.openxmlformats.org/officeDocument/2006/relationships/slideLayout" Target="../slideLayouts/slideLayout2.xml"/><Relationship Id="rId6" Type="http://schemas.openxmlformats.org/officeDocument/2006/relationships/hyperlink" Target="http://wvinfodepot.org/" TargetMode="External"/><Relationship Id="rId5" Type="http://schemas.openxmlformats.org/officeDocument/2006/relationships/hyperlink" Target="https://wvk12-my.sharepoint.com/:f:/g/personal/cschwartz_k12_wv_us/ErVge1C7UI9OpRVeC7ZfrmcBIXNwFY6Ll8yGn-pteixG7g?e=OvHSyU" TargetMode="External"/><Relationship Id="rId4" Type="http://schemas.openxmlformats.org/officeDocument/2006/relationships/hyperlink" Target="https://achievethecore.org/category/1206/ela-literacy-foundational-skill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SFnMTHhKdkw" TargetMode="Externa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hyperlink" Target="https://youtu.be/Xe2nlti47kA" TargetMode="Externa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hyperlink" Target="mailto:ctwebb@k12.wv.us" TargetMode="Externa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wvk12-my.sharepoint.com/:w:/g/personal/cschwartz_k12_wv_us/EdnAW9BoG7BLu_3oPFSf984B1ABd4bEuxV2S7M5mS1O5DQ?e=ok8se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vk12-my.sharepoint.com/:w:/g/personal/cschwartz_k12_wv_us/EVPno6tJ4H5HrYn9WiHvg-0BBLMbxK2kh56KiZcEWgO2WA?e=8gUua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B317-8C0A-0447-BF8F-70F5E382FCBC}"/>
              </a:ext>
            </a:extLst>
          </p:cNvPr>
          <p:cNvSpPr>
            <a:spLocks noGrp="1"/>
          </p:cNvSpPr>
          <p:nvPr>
            <p:ph type="ctrTitle"/>
          </p:nvPr>
        </p:nvSpPr>
        <p:spPr>
          <a:xfrm>
            <a:off x="219807" y="3551172"/>
            <a:ext cx="11762644" cy="1713781"/>
          </a:xfrm>
        </p:spPr>
        <p:txBody>
          <a:bodyPr/>
          <a:lstStyle/>
          <a:p>
            <a:r>
              <a:rPr lang="en-US" dirty="0">
                <a:latin typeface="Vollkorn"/>
              </a:rPr>
              <a:t>Small Group Instruction</a:t>
            </a:r>
          </a:p>
        </p:txBody>
      </p:sp>
    </p:spTree>
    <p:extLst>
      <p:ext uri="{BB962C8B-B14F-4D97-AF65-F5344CB8AC3E}">
        <p14:creationId xmlns:p14="http://schemas.microsoft.com/office/powerpoint/2010/main" val="1791972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B317-8C0A-0447-BF8F-70F5E382FCBC}"/>
              </a:ext>
            </a:extLst>
          </p:cNvPr>
          <p:cNvSpPr>
            <a:spLocks noGrp="1"/>
          </p:cNvSpPr>
          <p:nvPr>
            <p:ph type="ctrTitle"/>
          </p:nvPr>
        </p:nvSpPr>
        <p:spPr/>
        <p:txBody>
          <a:bodyPr/>
          <a:lstStyle/>
          <a:p>
            <a:r>
              <a:rPr lang="en-US"/>
              <a:t>Effective Grouping</a:t>
            </a:r>
          </a:p>
        </p:txBody>
      </p:sp>
    </p:spTree>
    <p:extLst>
      <p:ext uri="{BB962C8B-B14F-4D97-AF65-F5344CB8AC3E}">
        <p14:creationId xmlns:p14="http://schemas.microsoft.com/office/powerpoint/2010/main" val="1530611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solidFill>
                  <a:schemeClr val="tx1"/>
                </a:solidFill>
              </a:rPr>
              <a:t>Standardized Reading Tests are</a:t>
            </a:r>
            <a:br>
              <a:rPr lang="en-US">
                <a:solidFill>
                  <a:schemeClr val="tx1"/>
                </a:solidFill>
              </a:rPr>
            </a:br>
            <a:r>
              <a:rPr lang="en-US" b="1" u="sng">
                <a:solidFill>
                  <a:schemeClr val="tx1"/>
                </a:solidFill>
                <a:latin typeface="Century Gothic" panose="020B0502020202020204" pitchFamily="34" charset="0"/>
              </a:rPr>
              <a:t>Single Factor </a:t>
            </a:r>
            <a:r>
              <a:rPr lang="en-US">
                <a:solidFill>
                  <a:schemeClr val="tx1"/>
                </a:solidFill>
                <a:latin typeface="Century Gothic" panose="020B0502020202020204" pitchFamily="34" charset="0"/>
              </a:rPr>
              <a:t>Tests</a:t>
            </a:r>
          </a:p>
        </p:txBody>
      </p:sp>
      <p:sp>
        <p:nvSpPr>
          <p:cNvPr id="2" name="TextBox 1"/>
          <p:cNvSpPr txBox="1"/>
          <p:nvPr/>
        </p:nvSpPr>
        <p:spPr>
          <a:xfrm>
            <a:off x="3163887" y="2076450"/>
            <a:ext cx="5838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99"/>
                </a:solidFill>
                <a:effectLst/>
                <a:uLnTx/>
                <a:uFillTx/>
                <a:latin typeface="Lucida Calligraphy" panose="03010101010101010101" pitchFamily="66" charset="0"/>
                <a:ea typeface="+mn-ea"/>
                <a:cs typeface="+mn-cs"/>
              </a:rPr>
              <a:t>“Standardized comprehension tests do not measure multiple skills; they measure…reading comprehension.”</a:t>
            </a:r>
          </a:p>
        </p:txBody>
      </p:sp>
    </p:spTree>
    <p:extLst>
      <p:ext uri="{BB962C8B-B14F-4D97-AF65-F5344CB8AC3E}">
        <p14:creationId xmlns:p14="http://schemas.microsoft.com/office/powerpoint/2010/main" val="1749031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112658"/>
            <a:ext cx="11369675" cy="1400175"/>
          </a:xfrm>
        </p:spPr>
        <p:txBody>
          <a:bodyPr/>
          <a:lstStyle/>
          <a:p>
            <a:r>
              <a:rPr lang="en-US"/>
              <a:t>Types of Assessments		</a:t>
            </a:r>
          </a:p>
        </p:txBody>
      </p:sp>
      <p:sp>
        <p:nvSpPr>
          <p:cNvPr id="3" name="Content Placeholder 2"/>
          <p:cNvSpPr>
            <a:spLocks noGrp="1"/>
          </p:cNvSpPr>
          <p:nvPr>
            <p:ph idx="1"/>
          </p:nvPr>
        </p:nvSpPr>
        <p:spPr>
          <a:xfrm>
            <a:off x="398462" y="1207191"/>
            <a:ext cx="11369675" cy="4149725"/>
          </a:xfrm>
        </p:spPr>
        <p:txBody>
          <a:bodyPr/>
          <a:lstStyle/>
          <a:p>
            <a:pPr marL="0" indent="0">
              <a:buNone/>
            </a:pPr>
            <a:r>
              <a:rPr lang="en-US"/>
              <a:t>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6" name="Picture 5" descr="A screenshot of a cell phone&#10;&#10;Description generated with very high confidence"/>
          <p:cNvPicPr>
            <a:picLocks noChangeAspect="1"/>
          </p:cNvPicPr>
          <p:nvPr/>
        </p:nvPicPr>
        <p:blipFill rotWithShape="1">
          <a:blip r:embed="rId3"/>
          <a:srcRect t="88" r="-143" b="3595"/>
          <a:stretch/>
        </p:blipFill>
        <p:spPr>
          <a:xfrm>
            <a:off x="1222628" y="1504723"/>
            <a:ext cx="10106200" cy="4240500"/>
          </a:xfrm>
          <a:prstGeom prst="rect">
            <a:avLst/>
          </a:prstGeom>
        </p:spPr>
      </p:pic>
    </p:spTree>
    <p:extLst>
      <p:ext uri="{BB962C8B-B14F-4D97-AF65-F5344CB8AC3E}">
        <p14:creationId xmlns:p14="http://schemas.microsoft.com/office/powerpoint/2010/main" val="3348710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Appropriate Assessments for Grouping	</a:t>
            </a:r>
          </a:p>
        </p:txBody>
      </p:sp>
      <p:sp>
        <p:nvSpPr>
          <p:cNvPr id="3" name="Content Placeholder 2"/>
          <p:cNvSpPr>
            <a:spLocks noGrp="1"/>
          </p:cNvSpPr>
          <p:nvPr>
            <p:ph idx="1"/>
          </p:nvPr>
        </p:nvSpPr>
        <p:spPr/>
        <p:txBody>
          <a:bodyPr/>
          <a:lstStyle/>
          <a:p>
            <a:pPr marL="0" indent="0">
              <a:buNone/>
            </a:pPr>
            <a:r>
              <a:rPr lang="en-US"/>
              <a:t>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59" y="1203140"/>
            <a:ext cx="6581881" cy="4736266"/>
          </a:xfrm>
          <a:prstGeom prst="rect">
            <a:avLst/>
          </a:prstGeom>
        </p:spPr>
      </p:pic>
      <p:sp>
        <p:nvSpPr>
          <p:cNvPr id="9" name="Rectangle 8"/>
          <p:cNvSpPr/>
          <p:nvPr/>
        </p:nvSpPr>
        <p:spPr>
          <a:xfrm>
            <a:off x="2860645" y="3011648"/>
            <a:ext cx="4429387" cy="2769823"/>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798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2" y="166741"/>
            <a:ext cx="11369675" cy="1400175"/>
          </a:xfrm>
        </p:spPr>
        <p:txBody>
          <a:bodyPr/>
          <a:lstStyle/>
          <a:p>
            <a:r>
              <a:rPr lang="en-US"/>
              <a:t>Small Group Models</a:t>
            </a:r>
          </a:p>
        </p:txBody>
      </p:sp>
      <p:sp>
        <p:nvSpPr>
          <p:cNvPr id="3" name="Content Placeholder 2"/>
          <p:cNvSpPr>
            <a:spLocks noGrp="1"/>
          </p:cNvSpPr>
          <p:nvPr>
            <p:ph idx="1"/>
          </p:nvPr>
        </p:nvSpPr>
        <p:spPr>
          <a:xfrm>
            <a:off x="1799425" y="1472355"/>
            <a:ext cx="8525675" cy="4149725"/>
          </a:xfrm>
        </p:spPr>
        <p:txBody>
          <a:bodyPr/>
          <a:lstStyle/>
          <a:p>
            <a:endParaRPr lang="en-US" dirty="0"/>
          </a:p>
          <a:p>
            <a:pPr marL="457200" lvl="1" indent="0">
              <a:buNone/>
            </a:pPr>
            <a:endParaRPr lang="en-US"/>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8" name="Picture 5" descr="A screenshot of a cell phone&#10;&#10;Description generated with very high confidence">
            <a:extLst>
              <a:ext uri="{FF2B5EF4-FFF2-40B4-BE49-F238E27FC236}">
                <a16:creationId xmlns:a16="http://schemas.microsoft.com/office/drawing/2014/main" id="{70E6F474-F7A7-405B-BB04-3A8FD1CCE4E2}"/>
              </a:ext>
            </a:extLst>
          </p:cNvPr>
          <p:cNvPicPr>
            <a:picLocks noChangeAspect="1"/>
          </p:cNvPicPr>
          <p:nvPr/>
        </p:nvPicPr>
        <p:blipFill rotWithShape="1">
          <a:blip r:embed="rId3"/>
          <a:srcRect b="2251"/>
          <a:stretch/>
        </p:blipFill>
        <p:spPr bwMode="auto">
          <a:xfrm>
            <a:off x="4181725" y="1107447"/>
            <a:ext cx="3844675" cy="487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395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B317-8C0A-0447-BF8F-70F5E382FCBC}"/>
              </a:ext>
            </a:extLst>
          </p:cNvPr>
          <p:cNvSpPr>
            <a:spLocks noGrp="1"/>
          </p:cNvSpPr>
          <p:nvPr>
            <p:ph type="ctrTitle"/>
          </p:nvPr>
        </p:nvSpPr>
        <p:spPr/>
        <p:txBody>
          <a:bodyPr/>
          <a:lstStyle/>
          <a:p>
            <a:r>
              <a:rPr lang="en-US"/>
              <a:t>Successful Implementation</a:t>
            </a:r>
          </a:p>
        </p:txBody>
      </p:sp>
    </p:spTree>
    <p:extLst>
      <p:ext uri="{BB962C8B-B14F-4D97-AF65-F5344CB8AC3E}">
        <p14:creationId xmlns:p14="http://schemas.microsoft.com/office/powerpoint/2010/main" val="971479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ollkorn"/>
              </a:rPr>
              <a:t>Small Groups and Rigor </a:t>
            </a:r>
          </a:p>
        </p:txBody>
      </p:sp>
      <p:sp>
        <p:nvSpPr>
          <p:cNvPr id="3" name="Content Placeholder 2"/>
          <p:cNvSpPr>
            <a:spLocks noGrp="1"/>
          </p:cNvSpPr>
          <p:nvPr>
            <p:ph idx="1"/>
          </p:nvPr>
        </p:nvSpPr>
        <p:spPr/>
        <p:txBody>
          <a:bodyPr/>
          <a:lstStyle/>
          <a:p>
            <a:r>
              <a:rPr lang="en-US"/>
              <a:t>Set high-expectations</a:t>
            </a:r>
          </a:p>
          <a:p>
            <a:r>
              <a:rPr lang="en-US"/>
              <a:t>Provide choice and relevant assignments</a:t>
            </a:r>
          </a:p>
          <a:p>
            <a:r>
              <a:rPr lang="en-US"/>
              <a:t>Support students to learn at high levels</a:t>
            </a:r>
          </a:p>
          <a:p>
            <a:pPr lvl="1"/>
            <a:r>
              <a:rPr lang="en-US"/>
              <a:t>Differentiate the instruction not the content </a:t>
            </a:r>
          </a:p>
          <a:p>
            <a:pPr lvl="1"/>
            <a:r>
              <a:rPr lang="en-US"/>
              <a:t>Scaffolding</a:t>
            </a:r>
          </a:p>
          <a:p>
            <a:r>
              <a:rPr lang="en-US"/>
              <a:t>Provide opportunities for students to demonstrate high levels of learning</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402324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10 Steps to Teaching and Learning Independence</a:t>
            </a:r>
          </a:p>
        </p:txBody>
      </p:sp>
      <p:sp>
        <p:nvSpPr>
          <p:cNvPr id="3" name="Content Placeholder 2"/>
          <p:cNvSpPr>
            <a:spLocks noGrp="1"/>
          </p:cNvSpPr>
          <p:nvPr>
            <p:ph idx="1"/>
          </p:nvPr>
        </p:nvSpPr>
        <p:spPr>
          <a:xfrm>
            <a:off x="398463" y="1724025"/>
            <a:ext cx="6535737" cy="4149725"/>
          </a:xfrm>
        </p:spPr>
        <p:txBody>
          <a:bodyPr/>
          <a:lstStyle/>
          <a:p>
            <a:pPr marL="514350" indent="-514350">
              <a:buAutoNum type="arabicPeriod"/>
            </a:pPr>
            <a:r>
              <a:rPr lang="en-US"/>
              <a:t>Identify what is to be taught</a:t>
            </a:r>
          </a:p>
          <a:p>
            <a:pPr marL="514350" indent="-514350">
              <a:buAutoNum type="arabicPeriod"/>
            </a:pPr>
            <a:r>
              <a:rPr lang="en-US"/>
              <a:t>Set a purpose and create a sense of urgency</a:t>
            </a:r>
          </a:p>
          <a:p>
            <a:pPr marL="514350" indent="-514350">
              <a:buAutoNum type="arabicPeriod"/>
            </a:pPr>
            <a:r>
              <a:rPr lang="en-US"/>
              <a:t>Record desired behaviors on I-chart</a:t>
            </a:r>
          </a:p>
          <a:p>
            <a:pPr marL="514350" indent="-514350">
              <a:buAutoNum type="arabicPeriod"/>
            </a:pPr>
            <a:r>
              <a:rPr lang="en-US"/>
              <a:t>Model most-desirable behaviors</a:t>
            </a:r>
          </a:p>
          <a:p>
            <a:pPr marL="514350" indent="-514350">
              <a:buAutoNum type="arabicPeriod"/>
            </a:pPr>
            <a:r>
              <a:rPr lang="en-US"/>
              <a:t>Model least-desirable behaviors, the most-desirable </a:t>
            </a:r>
          </a:p>
          <a:p>
            <a:pPr marL="514350" indent="-514350">
              <a:buAutoNum type="arabicPeriod"/>
            </a:pPr>
            <a:r>
              <a:rPr lang="en-US"/>
              <a:t>Place students around the room</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1026" name="Picture 2" descr="Image result for i-chart classroom"/>
          <p:cNvPicPr>
            <a:picLocks noChangeAspect="1" noChangeArrowheads="1"/>
          </p:cNvPicPr>
          <p:nvPr/>
        </p:nvPicPr>
        <p:blipFill rotWithShape="1">
          <a:blip r:embed="rId3">
            <a:extLst>
              <a:ext uri="{28A0092B-C50C-407E-A947-70E740481C1C}">
                <a14:useLocalDpi xmlns:a14="http://schemas.microsoft.com/office/drawing/2010/main" val="0"/>
              </a:ext>
            </a:extLst>
          </a:blip>
          <a:srcRect t="2448" b="5202"/>
          <a:stretch/>
        </p:blipFill>
        <p:spPr bwMode="auto">
          <a:xfrm>
            <a:off x="7636697" y="1724025"/>
            <a:ext cx="3147998" cy="365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490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79149"/>
            <a:ext cx="11369675" cy="1400175"/>
          </a:xfrm>
        </p:spPr>
        <p:txBody>
          <a:bodyPr/>
          <a:lstStyle/>
          <a:p>
            <a:r>
              <a:rPr lang="en-US"/>
              <a:t>10 Steps to Teaching and Learning Independence</a:t>
            </a:r>
          </a:p>
        </p:txBody>
      </p:sp>
      <p:sp>
        <p:nvSpPr>
          <p:cNvPr id="3" name="Content Placeholder 2"/>
          <p:cNvSpPr>
            <a:spLocks noGrp="1"/>
          </p:cNvSpPr>
          <p:nvPr>
            <p:ph idx="1"/>
          </p:nvPr>
        </p:nvSpPr>
        <p:spPr>
          <a:xfrm>
            <a:off x="398464" y="1724025"/>
            <a:ext cx="6742566" cy="4149725"/>
          </a:xfrm>
        </p:spPr>
        <p:txBody>
          <a:bodyPr/>
          <a:lstStyle/>
          <a:p>
            <a:pPr marL="514350" indent="-514350">
              <a:buFont typeface="+mj-lt"/>
              <a:buAutoNum type="arabicPeriod" startAt="7"/>
            </a:pPr>
            <a:r>
              <a:rPr lang="en-US"/>
              <a:t>Practice and build stamina</a:t>
            </a:r>
          </a:p>
          <a:p>
            <a:pPr lvl="1"/>
            <a:r>
              <a:rPr lang="en-US"/>
              <a:t>Building capacity</a:t>
            </a:r>
          </a:p>
          <a:p>
            <a:pPr lvl="1"/>
            <a:r>
              <a:rPr lang="en-US"/>
              <a:t>Positive self-talk/self-regulation</a:t>
            </a:r>
          </a:p>
          <a:p>
            <a:pPr lvl="2"/>
            <a:r>
              <a:rPr lang="en-US"/>
              <a:t>Model persistence </a:t>
            </a:r>
          </a:p>
          <a:p>
            <a:pPr marL="514350" indent="-514350">
              <a:buFont typeface="+mj-lt"/>
              <a:buAutoNum type="arabicPeriod" startAt="7"/>
            </a:pPr>
            <a:r>
              <a:rPr lang="en-US"/>
              <a:t>Stay out of the way </a:t>
            </a:r>
          </a:p>
          <a:p>
            <a:pPr lvl="1"/>
            <a:r>
              <a:rPr lang="en-US"/>
              <a:t>Train for self-reliance rather than teacher dependence</a:t>
            </a:r>
          </a:p>
          <a:p>
            <a:pPr marL="514350" indent="-514350">
              <a:buFont typeface="+mj-lt"/>
              <a:buAutoNum type="arabicPeriod" startAt="7"/>
            </a:pPr>
            <a:r>
              <a:rPr lang="en-US">
                <a:latin typeface="Fira Sans"/>
              </a:rPr>
              <a:t>Use a signal to bring them back</a:t>
            </a:r>
          </a:p>
          <a:p>
            <a:pPr marL="514350" indent="-514350">
              <a:buFont typeface="+mj-lt"/>
              <a:buAutoNum type="arabicPeriod" startAt="7"/>
            </a:pPr>
            <a:r>
              <a:rPr lang="en-US"/>
              <a:t>Conduct a group check-in</a:t>
            </a:r>
          </a:p>
          <a:p>
            <a:endParaRPr lang="en-US"/>
          </a:p>
          <a:p>
            <a:pPr marL="0" indent="0">
              <a:buNone/>
            </a:pPr>
            <a:endParaRPr lang="en-US"/>
          </a:p>
          <a:p>
            <a:pPr marL="0" indent="0">
              <a:buNone/>
            </a:pPr>
            <a:endParaRPr lang="en-US"/>
          </a:p>
          <a:p>
            <a:pPr lvl="1"/>
            <a:endParaRPr lang="en-US"/>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5" name="Picture 4" descr="Image result for daily 5 classroom"/>
          <p:cNvPicPr/>
          <p:nvPr/>
        </p:nvPicPr>
        <p:blipFill>
          <a:blip r:embed="rId3">
            <a:extLst>
              <a:ext uri="{28A0092B-C50C-407E-A947-70E740481C1C}">
                <a14:useLocalDpi xmlns:a14="http://schemas.microsoft.com/office/drawing/2010/main" val="0"/>
              </a:ext>
            </a:extLst>
          </a:blip>
          <a:srcRect/>
          <a:stretch>
            <a:fillRect/>
          </a:stretch>
        </p:blipFill>
        <p:spPr bwMode="auto">
          <a:xfrm>
            <a:off x="7141030" y="1108189"/>
            <a:ext cx="4288970" cy="2809647"/>
          </a:xfrm>
          <a:prstGeom prst="rect">
            <a:avLst/>
          </a:prstGeom>
          <a:noFill/>
          <a:ln>
            <a:noFill/>
          </a:ln>
        </p:spPr>
      </p:pic>
    </p:spTree>
    <p:extLst>
      <p:ext uri="{BB962C8B-B14F-4D97-AF65-F5344CB8AC3E}">
        <p14:creationId xmlns:p14="http://schemas.microsoft.com/office/powerpoint/2010/main" val="20192074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B317-8C0A-0447-BF8F-70F5E382FCBC}"/>
              </a:ext>
            </a:extLst>
          </p:cNvPr>
          <p:cNvSpPr>
            <a:spLocks noGrp="1"/>
          </p:cNvSpPr>
          <p:nvPr>
            <p:ph type="ctrTitle"/>
          </p:nvPr>
        </p:nvSpPr>
        <p:spPr>
          <a:xfrm>
            <a:off x="191231" y="3970272"/>
            <a:ext cx="11829319" cy="1713781"/>
          </a:xfrm>
        </p:spPr>
        <p:txBody>
          <a:bodyPr/>
          <a:lstStyle/>
          <a:p>
            <a:r>
              <a:rPr lang="en-US"/>
              <a:t>Addressing Foundational Skills vs. Comprehension</a:t>
            </a:r>
          </a:p>
        </p:txBody>
      </p:sp>
    </p:spTree>
    <p:extLst>
      <p:ext uri="{BB962C8B-B14F-4D97-AF65-F5344CB8AC3E}">
        <p14:creationId xmlns:p14="http://schemas.microsoft.com/office/powerpoint/2010/main" val="404943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a:latin typeface="Vollkorn"/>
                <a:ea typeface="Vollkorn"/>
                <a:cs typeface="Vollkorn"/>
              </a:rPr>
              <a:t>Session Goals </a:t>
            </a:r>
          </a:p>
        </p:txBody>
      </p:sp>
      <p:sp>
        <p:nvSpPr>
          <p:cNvPr id="17410" name="Content Placeholder 2"/>
          <p:cNvSpPr>
            <a:spLocks noGrp="1"/>
          </p:cNvSpPr>
          <p:nvPr>
            <p:ph idx="1"/>
          </p:nvPr>
        </p:nvSpPr>
        <p:spPr>
          <a:xfrm>
            <a:off x="398463" y="1428751"/>
            <a:ext cx="11369675" cy="4445000"/>
          </a:xfrm>
          <a:noFill/>
        </p:spPr>
        <p:txBody>
          <a:bodyPr/>
          <a:lstStyle/>
          <a:p>
            <a:r>
              <a:rPr lang="en-US" altLang="en-US" dirty="0">
                <a:latin typeface="Fira Sans"/>
                <a:ea typeface="Fira Sans"/>
                <a:cs typeface="Fira Sans"/>
              </a:rPr>
              <a:t>By the end of this session, participants will be able to:</a:t>
            </a:r>
          </a:p>
          <a:p>
            <a:pPr marL="0" indent="0">
              <a:buNone/>
            </a:pPr>
            <a:endParaRPr lang="en-US" altLang="en-US" dirty="0">
              <a:latin typeface="Fira Sans"/>
              <a:ea typeface="Fira Sans"/>
              <a:cs typeface="Fira Sans"/>
            </a:endParaRPr>
          </a:p>
          <a:p>
            <a:pPr lvl="1">
              <a:spcAft>
                <a:spcPts val="1200"/>
              </a:spcAft>
            </a:pPr>
            <a:r>
              <a:rPr lang="en-US" altLang="en-US" dirty="0">
                <a:latin typeface="Fira Sans"/>
                <a:ea typeface="Fira Sans"/>
                <a:cs typeface="Fira Sans"/>
              </a:rPr>
              <a:t>Identify the prerequisites for successful implementation of small group instruction</a:t>
            </a:r>
          </a:p>
          <a:p>
            <a:pPr lvl="1">
              <a:spcAft>
                <a:spcPts val="1200"/>
              </a:spcAft>
            </a:pPr>
            <a:r>
              <a:rPr lang="en-US" altLang="en-US" dirty="0">
                <a:latin typeface="Fira Sans"/>
                <a:ea typeface="Fira Sans"/>
                <a:cs typeface="Fira Sans"/>
              </a:rPr>
              <a:t>Effectively use assessments and grouping for both foundational skills and comprehension instruction</a:t>
            </a:r>
          </a:p>
          <a:p>
            <a:pPr lvl="1">
              <a:spcAft>
                <a:spcPts val="1200"/>
              </a:spcAft>
            </a:pPr>
            <a:r>
              <a:rPr lang="en-US" altLang="en-US" dirty="0">
                <a:latin typeface="Fira Sans"/>
                <a:ea typeface="Fira Sans"/>
                <a:cs typeface="Fira Sans"/>
              </a:rPr>
              <a:t>Successfully implement both teacher-led and student-led groups</a:t>
            </a:r>
          </a:p>
        </p:txBody>
      </p:sp>
      <p:sp>
        <p:nvSpPr>
          <p:cNvPr id="174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2151D82-94D2-4371-B6E4-CB59BD7C35FC}" type="slidenum">
              <a:rPr kumimoji="0" lang="en-US" altLang="en-US" sz="1400" b="1" i="0" u="none" strike="noStrike" kern="1200" cap="none" spc="0" normalizeH="0" baseline="0" noProof="0">
                <a:ln>
                  <a:noFill/>
                </a:ln>
                <a:solidFill>
                  <a:srgbClr val="FFFFFF"/>
                </a:solidFill>
                <a:effectLst/>
                <a:uLnTx/>
                <a:uFillTx/>
                <a:latin typeface="Fira Sans Ultra"/>
                <a:ea typeface="Fira Sans Ultra"/>
                <a:cs typeface="Fira Sans Ultra"/>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1" i="0" u="none" strike="noStrike" kern="1200" cap="none" spc="0" normalizeH="0" baseline="0" noProof="0">
              <a:ln>
                <a:noFill/>
              </a:ln>
              <a:solidFill>
                <a:srgbClr val="FFFFFF"/>
              </a:solidFill>
              <a:effectLst/>
              <a:uLnTx/>
              <a:uFillTx/>
              <a:latin typeface="Fira Sans Ultra"/>
              <a:ea typeface="Fira Sans Ultra"/>
              <a:cs typeface="Fira Sans Ultra"/>
            </a:endParaRPr>
          </a:p>
        </p:txBody>
      </p:sp>
    </p:spTree>
    <p:extLst>
      <p:ext uri="{BB962C8B-B14F-4D97-AF65-F5344CB8AC3E}">
        <p14:creationId xmlns:p14="http://schemas.microsoft.com/office/powerpoint/2010/main" val="2049456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Shape 1027"/>
          <p:cNvSpPr txBox="1">
            <a:spLocks noGrp="1"/>
          </p:cNvSpPr>
          <p:nvPr>
            <p:ph type="title"/>
          </p:nvPr>
        </p:nvSpPr>
        <p:spPr>
          <a:xfrm>
            <a:off x="929888" y="105019"/>
            <a:ext cx="10220324" cy="1143000"/>
          </a:xfrm>
          <a:prstGeom prst="rect">
            <a:avLst/>
          </a:prstGeom>
        </p:spPr>
        <p:txBody>
          <a:bodyPr spcFirstLastPara="1" vert="horz" wrap="square" lIns="91425" tIns="91425" rIns="91425" bIns="91425" numCol="1" anchor="ctr" anchorCtr="0" compatLnSpc="1">
            <a:prstTxWarp prst="textNoShape">
              <a:avLst/>
            </a:prstTxWarp>
            <a:noAutofit/>
          </a:bodyPr>
          <a:lstStyle/>
          <a:p>
            <a:pPr algn="ctr">
              <a:spcBef>
                <a:spcPts val="0"/>
              </a:spcBef>
              <a:spcAft>
                <a:spcPts val="0"/>
              </a:spcAft>
            </a:pPr>
            <a:r>
              <a:rPr lang="en-US"/>
              <a:t>Traditional Literacy Instruction Oversimplifies Reading Comprehension</a:t>
            </a:r>
            <a:endParaRPr/>
          </a:p>
        </p:txBody>
      </p:sp>
      <p:pic>
        <p:nvPicPr>
          <p:cNvPr id="1028" name="Shape 1028"/>
          <p:cNvPicPr preferRelativeResize="0"/>
          <p:nvPr/>
        </p:nvPicPr>
        <p:blipFill>
          <a:blip r:embed="rId3">
            <a:alphaModFix/>
          </a:blip>
          <a:stretch>
            <a:fillRect/>
          </a:stretch>
        </p:blipFill>
        <p:spPr>
          <a:xfrm>
            <a:off x="1952875" y="1514851"/>
            <a:ext cx="1941600" cy="1464517"/>
          </a:xfrm>
          <a:prstGeom prst="rect">
            <a:avLst/>
          </a:prstGeom>
          <a:noFill/>
          <a:ln>
            <a:noFill/>
          </a:ln>
        </p:spPr>
      </p:pic>
      <p:pic>
        <p:nvPicPr>
          <p:cNvPr id="1029" name="Shape 1029"/>
          <p:cNvPicPr preferRelativeResize="0"/>
          <p:nvPr/>
        </p:nvPicPr>
        <p:blipFill>
          <a:blip r:embed="rId4">
            <a:alphaModFix/>
          </a:blip>
          <a:stretch>
            <a:fillRect/>
          </a:stretch>
        </p:blipFill>
        <p:spPr>
          <a:xfrm>
            <a:off x="3971350" y="1310650"/>
            <a:ext cx="5945375" cy="1976425"/>
          </a:xfrm>
          <a:prstGeom prst="rect">
            <a:avLst/>
          </a:prstGeom>
          <a:noFill/>
          <a:ln>
            <a:noFill/>
          </a:ln>
        </p:spPr>
      </p:pic>
      <p:sp>
        <p:nvSpPr>
          <p:cNvPr id="1031" name="Shape 1031"/>
          <p:cNvSpPr txBox="1"/>
          <p:nvPr/>
        </p:nvSpPr>
        <p:spPr>
          <a:xfrm>
            <a:off x="2252071" y="3166664"/>
            <a:ext cx="2214300" cy="42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Lucida Sans"/>
                <a:ea typeface="Lucida Sans"/>
                <a:cs typeface="Lucida Sans"/>
                <a:sym typeface="Lucida Sans"/>
              </a:rPr>
              <a:t>Could be...</a:t>
            </a:r>
            <a:endParaRPr kumimoji="0" sz="2400" b="1" i="0" u="none" strike="noStrike" kern="1200" cap="none" spc="0" normalizeH="0" baseline="0" noProof="0">
              <a:ln>
                <a:noFill/>
              </a:ln>
              <a:solidFill>
                <a:srgbClr val="FFC000"/>
              </a:solidFill>
              <a:effectLst/>
              <a:uLnTx/>
              <a:uFillTx/>
              <a:latin typeface="Lucida Sans"/>
              <a:ea typeface="Lucida Sans"/>
              <a:cs typeface="Lucida Sans"/>
              <a:sym typeface="Lucida Sans"/>
            </a:endParaRPr>
          </a:p>
        </p:txBody>
      </p:sp>
      <p:sp>
        <p:nvSpPr>
          <p:cNvPr id="1032" name="Shape 1032"/>
          <p:cNvSpPr txBox="1"/>
          <p:nvPr/>
        </p:nvSpPr>
        <p:spPr>
          <a:xfrm>
            <a:off x="7076400" y="3598122"/>
            <a:ext cx="1941600" cy="42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4472C4"/>
                </a:solidFill>
                <a:effectLst/>
                <a:uLnTx/>
                <a:uFillTx/>
                <a:latin typeface="Lucida Sans"/>
                <a:ea typeface="Lucida Sans"/>
                <a:cs typeface="Lucida Sans"/>
                <a:sym typeface="Lucida Sans"/>
              </a:rPr>
              <a:t>Vocabulary </a:t>
            </a:r>
            <a:endParaRPr kumimoji="0" sz="2400" b="0" i="1" u="none" strike="noStrike" kern="1200" cap="none" spc="0" normalizeH="0" baseline="0" noProof="0">
              <a:ln>
                <a:noFill/>
              </a:ln>
              <a:solidFill>
                <a:srgbClr val="4472C4"/>
              </a:solidFill>
              <a:effectLst/>
              <a:uLnTx/>
              <a:uFillTx/>
              <a:latin typeface="Lucida Sans"/>
              <a:ea typeface="Lucida Sans"/>
              <a:cs typeface="Lucida Sans"/>
              <a:sym typeface="Lucida Sans"/>
            </a:endParaRPr>
          </a:p>
        </p:txBody>
      </p:sp>
      <p:sp>
        <p:nvSpPr>
          <p:cNvPr id="1033" name="Shape 1033"/>
          <p:cNvSpPr txBox="1"/>
          <p:nvPr/>
        </p:nvSpPr>
        <p:spPr>
          <a:xfrm>
            <a:off x="5720046" y="4039887"/>
            <a:ext cx="1941600" cy="425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A5A5A5"/>
                </a:solidFill>
                <a:effectLst/>
                <a:uLnTx/>
                <a:uFillTx/>
                <a:latin typeface="Lucida Sans"/>
                <a:ea typeface="Lucida Sans"/>
                <a:cs typeface="Lucida Sans"/>
                <a:sym typeface="Lucida Sans"/>
              </a:rPr>
              <a:t>Density of information presented</a:t>
            </a:r>
            <a:endParaRPr kumimoji="0" sz="2400" b="0" i="1" u="none" strike="noStrike" kern="1200" cap="none" spc="0" normalizeH="0" baseline="0" noProof="0">
              <a:ln>
                <a:noFill/>
              </a:ln>
              <a:solidFill>
                <a:srgbClr val="A5A5A5"/>
              </a:solidFill>
              <a:effectLst/>
              <a:uLnTx/>
              <a:uFillTx/>
              <a:latin typeface="Lucida Sans"/>
              <a:ea typeface="Lucida Sans"/>
              <a:cs typeface="Lucida Sans"/>
              <a:sym typeface="Lucida Sans"/>
            </a:endParaRPr>
          </a:p>
        </p:txBody>
      </p:sp>
      <p:sp>
        <p:nvSpPr>
          <p:cNvPr id="1034" name="Shape 1034"/>
          <p:cNvSpPr txBox="1"/>
          <p:nvPr/>
        </p:nvSpPr>
        <p:spPr>
          <a:xfrm>
            <a:off x="6914037" y="5071048"/>
            <a:ext cx="3386100" cy="42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70AD47"/>
                </a:solidFill>
                <a:effectLst/>
                <a:uLnTx/>
                <a:uFillTx/>
                <a:latin typeface="Lucida Sans"/>
                <a:ea typeface="Lucida Sans"/>
                <a:cs typeface="Lucida Sans"/>
                <a:sym typeface="Lucida Sans"/>
              </a:rPr>
              <a:t>Knowledge demands</a:t>
            </a:r>
            <a:endParaRPr kumimoji="0" sz="2400" b="0" i="1" u="none" strike="noStrike" kern="1200" cap="none" spc="0" normalizeH="0" baseline="0" noProof="0">
              <a:ln>
                <a:noFill/>
              </a:ln>
              <a:solidFill>
                <a:srgbClr val="70AD47"/>
              </a:solidFill>
              <a:effectLst/>
              <a:uLnTx/>
              <a:uFillTx/>
              <a:latin typeface="Lucida Sans"/>
              <a:ea typeface="Lucida Sans"/>
              <a:cs typeface="Lucida Sans"/>
              <a:sym typeface="Lucida Sans"/>
            </a:endParaRPr>
          </a:p>
        </p:txBody>
      </p:sp>
      <p:sp>
        <p:nvSpPr>
          <p:cNvPr id="1035" name="Shape 1035"/>
          <p:cNvSpPr txBox="1"/>
          <p:nvPr/>
        </p:nvSpPr>
        <p:spPr>
          <a:xfrm>
            <a:off x="9018000" y="3905985"/>
            <a:ext cx="1406700" cy="42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ED7D31"/>
                </a:solidFill>
                <a:effectLst/>
                <a:uLnTx/>
                <a:uFillTx/>
                <a:latin typeface="Lucida Sans"/>
                <a:ea typeface="Lucida Sans"/>
                <a:cs typeface="Lucida Sans"/>
                <a:sym typeface="Lucida Sans"/>
              </a:rPr>
              <a:t>Syntax</a:t>
            </a:r>
            <a:endParaRPr kumimoji="0" sz="2400" b="0" i="1" u="none" strike="noStrike" kern="1200" cap="none" spc="0" normalizeH="0" baseline="0" noProof="0">
              <a:ln>
                <a:noFill/>
              </a:ln>
              <a:solidFill>
                <a:srgbClr val="ED7D31"/>
              </a:solidFill>
              <a:effectLst/>
              <a:uLnTx/>
              <a:uFillTx/>
              <a:latin typeface="Lucida Sans"/>
              <a:ea typeface="Lucida Sans"/>
              <a:cs typeface="Lucida Sans"/>
              <a:sym typeface="Lucida Sans"/>
            </a:endParaRPr>
          </a:p>
        </p:txBody>
      </p:sp>
      <p:sp>
        <p:nvSpPr>
          <p:cNvPr id="1036" name="Shape 1036"/>
          <p:cNvSpPr txBox="1"/>
          <p:nvPr/>
        </p:nvSpPr>
        <p:spPr>
          <a:xfrm>
            <a:off x="7666129" y="4224165"/>
            <a:ext cx="1406700" cy="42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282FFB"/>
                </a:solidFill>
                <a:effectLst/>
                <a:uLnTx/>
                <a:uFillTx/>
                <a:latin typeface="Lucida Sans"/>
                <a:ea typeface="Lucida Sans"/>
                <a:cs typeface="Lucida Sans"/>
                <a:sym typeface="Lucida Sans"/>
              </a:rPr>
              <a:t>Fluency</a:t>
            </a:r>
            <a:endParaRPr kumimoji="0" sz="2400" b="0" i="1" u="none" strike="noStrike" kern="1200" cap="none" spc="0" normalizeH="0" baseline="0" noProof="0">
              <a:ln>
                <a:noFill/>
              </a:ln>
              <a:solidFill>
                <a:srgbClr val="282FFB"/>
              </a:solidFill>
              <a:effectLst/>
              <a:uLnTx/>
              <a:uFillTx/>
              <a:latin typeface="Lucida Sans"/>
              <a:ea typeface="Lucida Sans"/>
              <a:cs typeface="Lucida Sans"/>
              <a:sym typeface="Lucida Sans"/>
            </a:endParaRPr>
          </a:p>
        </p:txBody>
      </p:sp>
      <p:sp>
        <p:nvSpPr>
          <p:cNvPr id="1037" name="Shape 1037"/>
          <p:cNvSpPr txBox="1"/>
          <p:nvPr/>
        </p:nvSpPr>
        <p:spPr>
          <a:xfrm>
            <a:off x="6472137" y="3166664"/>
            <a:ext cx="3641700" cy="425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Lucida Sans"/>
                <a:ea typeface="Lucida Sans"/>
                <a:cs typeface="Lucida Sans"/>
                <a:sym typeface="Lucida Sans"/>
              </a:rPr>
              <a:t>But could also be...</a:t>
            </a:r>
            <a:endParaRPr kumimoji="0" sz="2400" b="1" i="0" u="none" strike="noStrike" kern="1200" cap="none" spc="0" normalizeH="0" baseline="0" noProof="0">
              <a:ln>
                <a:noFill/>
              </a:ln>
              <a:solidFill>
                <a:srgbClr val="FFC000"/>
              </a:solidFill>
              <a:effectLst/>
              <a:uLnTx/>
              <a:uFillTx/>
              <a:latin typeface="Lucida Sans"/>
              <a:ea typeface="Lucida Sans"/>
              <a:cs typeface="Lucida Sans"/>
              <a:sym typeface="Lucida Sans"/>
            </a:endParaRPr>
          </a:p>
        </p:txBody>
      </p:sp>
      <p:sp>
        <p:nvSpPr>
          <p:cNvPr id="1038" name="Shape 1038"/>
          <p:cNvSpPr txBox="1"/>
          <p:nvPr/>
        </p:nvSpPr>
        <p:spPr>
          <a:xfrm>
            <a:off x="6285837" y="5447778"/>
            <a:ext cx="4014300" cy="425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Lucida Sans"/>
                <a:ea typeface="Lucida Sans"/>
                <a:cs typeface="Lucida Sans"/>
                <a:sym typeface="Lucida Sans"/>
              </a:rPr>
              <a:t>...among other things.</a:t>
            </a:r>
            <a:endParaRPr kumimoji="0" sz="2400" b="1" i="0" u="none" strike="noStrike" kern="1200" cap="none" spc="0" normalizeH="0" baseline="0" noProof="0">
              <a:ln>
                <a:noFill/>
              </a:ln>
              <a:solidFill>
                <a:srgbClr val="FFC000"/>
              </a:solidFill>
              <a:effectLst/>
              <a:uLnTx/>
              <a:uFillTx/>
              <a:latin typeface="Lucida Sans"/>
              <a:ea typeface="Lucida Sans"/>
              <a:cs typeface="Lucida Sans"/>
              <a:sym typeface="Lucida Sans"/>
            </a:endParaRPr>
          </a:p>
        </p:txBody>
      </p:sp>
      <p:sp>
        <p:nvSpPr>
          <p:cNvPr id="1039" name="Shape 1039"/>
          <p:cNvSpPr txBox="1"/>
          <p:nvPr/>
        </p:nvSpPr>
        <p:spPr>
          <a:xfrm>
            <a:off x="9072829" y="4458255"/>
            <a:ext cx="1406700" cy="42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4E0E56"/>
                </a:solidFill>
                <a:effectLst/>
                <a:uLnTx/>
                <a:uFillTx/>
                <a:latin typeface="Lucida Sans"/>
                <a:ea typeface="Lucida Sans"/>
                <a:cs typeface="Lucida Sans"/>
                <a:sym typeface="Lucida Sans"/>
              </a:rPr>
              <a:t>Stamina</a:t>
            </a:r>
            <a:endParaRPr kumimoji="0" sz="2400" b="0" i="1" u="none" strike="noStrike" kern="1200" cap="none" spc="0" normalizeH="0" baseline="0" noProof="0">
              <a:ln>
                <a:noFill/>
              </a:ln>
              <a:solidFill>
                <a:srgbClr val="4E0E56"/>
              </a:solidFill>
              <a:effectLst/>
              <a:uLnTx/>
              <a:uFillTx/>
              <a:latin typeface="Lucida Sans"/>
              <a:ea typeface="Lucida Sans"/>
              <a:cs typeface="Lucida Sans"/>
              <a:sym typeface="Lucida Sans"/>
            </a:endParaRPr>
          </a:p>
        </p:txBody>
      </p:sp>
      <p:sp>
        <p:nvSpPr>
          <p:cNvPr id="2" name="TextBox 1"/>
          <p:cNvSpPr txBox="1"/>
          <p:nvPr/>
        </p:nvSpPr>
        <p:spPr>
          <a:xfrm>
            <a:off x="1644721" y="3813669"/>
            <a:ext cx="3429000" cy="1846659"/>
          </a:xfrm>
          <a:prstGeom prst="rect">
            <a:avLst/>
          </a:prstGeom>
          <a:noFill/>
          <a:ln w="5715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50000"/>
                    <a:lumOff val="50000"/>
                  </a:srgbClr>
                </a:solidFill>
                <a:effectLst/>
                <a:uLnTx/>
                <a:uFillTx/>
                <a:latin typeface="Lucida Sans" panose="020B0602030504090204" pitchFamily="34" charset="0"/>
                <a:ea typeface="+mn-ea"/>
                <a:cs typeface="+mn-cs"/>
              </a:rPr>
              <a:t>WVCCRS ELA.3.3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50000"/>
                    <a:lumOff val="50000"/>
                  </a:srgbClr>
                </a:solidFill>
                <a:effectLst/>
                <a:uLnTx/>
                <a:uFillTx/>
                <a:latin typeface="Lucida Sans" panose="020B0602030504090204" pitchFamily="34" charset="0"/>
                <a:ea typeface="+mn-ea"/>
                <a:cs typeface="+mn-cs"/>
              </a:rPr>
              <a:t>Describe characters in a literary story (e.g. their traits, motivations, or feelings) and explain how their actions contribute to the sequence of events.</a:t>
            </a:r>
          </a:p>
        </p:txBody>
      </p:sp>
      <p:sp>
        <p:nvSpPr>
          <p:cNvPr id="3" name="Rectangle 2"/>
          <p:cNvSpPr/>
          <p:nvPr/>
        </p:nvSpPr>
        <p:spPr>
          <a:xfrm>
            <a:off x="3495261" y="6186922"/>
            <a:ext cx="79943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From David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Liben’s</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SAP Webinar, </a:t>
            </a:r>
            <a:r>
              <a:rPr kumimoji="0" lang="en-US" sz="1400" b="0" i="1" u="none" strike="noStrike" kern="1200" cap="none" spc="0" normalizeH="0" baseline="0" noProof="0">
                <a:ln>
                  <a:noFill/>
                </a:ln>
                <a:solidFill>
                  <a:srgbClr val="000000"/>
                </a:solidFill>
                <a:effectLst/>
                <a:uLnTx/>
                <a:uFillTx/>
                <a:latin typeface="Calibri" panose="020F0502020204030204"/>
                <a:ea typeface="+mn-ea"/>
                <a:cs typeface="+mn-cs"/>
              </a:rPr>
              <a:t>The Problem of Teaching Literacy Backwards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hlinkClick r:id="rId5"/>
              </a:rPr>
              <a:t>https://achievethecore.org/page/3176/the-problem-of-teaching-literacy-backwards-2018-july-webinar</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2735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1981600" y="4891720"/>
            <a:ext cx="8572500" cy="921000"/>
          </a:xfrm>
          <a:prstGeom prst="rect">
            <a:avLst/>
          </a:prstGeom>
        </p:spPr>
        <p:txBody>
          <a:bodyPr spcFirstLastPara="1" vert="horz" wrap="square" lIns="91425" tIns="91425" rIns="91425" bIns="91425" numCol="1" anchor="t" anchorCtr="0" compatLnSpc="1">
            <a:prstTxWarp prst="textNoShape">
              <a:avLst/>
            </a:prstTxWarp>
            <a:noAutofit/>
          </a:bodyPr>
          <a:lstStyle/>
          <a:p>
            <a:pPr marL="342900" indent="215900" algn="ctr">
              <a:spcBef>
                <a:spcPts val="440"/>
              </a:spcBef>
              <a:spcAft>
                <a:spcPts val="0"/>
              </a:spcAft>
              <a:buNone/>
            </a:pPr>
            <a:r>
              <a:rPr lang="en-US" sz="3000"/>
              <a:t>“A smooth road in the wrong direction.” </a:t>
            </a:r>
            <a:endParaRPr sz="3000"/>
          </a:p>
          <a:p>
            <a:pPr marL="342900" indent="215900" algn="ctr">
              <a:spcBef>
                <a:spcPts val="440"/>
              </a:spcBef>
              <a:spcAft>
                <a:spcPts val="0"/>
              </a:spcAft>
              <a:buNone/>
            </a:pPr>
            <a:r>
              <a:rPr lang="en-US"/>
              <a:t>-Silas Kulkarni, Teaching Lab</a:t>
            </a:r>
            <a:endParaRPr/>
          </a:p>
        </p:txBody>
      </p:sp>
      <p:pic>
        <p:nvPicPr>
          <p:cNvPr id="1046" name="Shape 1046"/>
          <p:cNvPicPr preferRelativeResize="0"/>
          <p:nvPr/>
        </p:nvPicPr>
        <p:blipFill>
          <a:blip r:embed="rId3">
            <a:alphaModFix/>
          </a:blip>
          <a:stretch>
            <a:fillRect/>
          </a:stretch>
        </p:blipFill>
        <p:spPr>
          <a:xfrm>
            <a:off x="3567000" y="1216354"/>
            <a:ext cx="5401700" cy="3670825"/>
          </a:xfrm>
          <a:prstGeom prst="rect">
            <a:avLst/>
          </a:prstGeom>
          <a:noFill/>
          <a:ln>
            <a:noFill/>
          </a:ln>
        </p:spPr>
      </p:pic>
      <p:sp>
        <p:nvSpPr>
          <p:cNvPr id="1047" name="Shape 1047"/>
          <p:cNvSpPr txBox="1">
            <a:spLocks noGrp="1"/>
          </p:cNvSpPr>
          <p:nvPr>
            <p:ph type="body" idx="1"/>
          </p:nvPr>
        </p:nvSpPr>
        <p:spPr>
          <a:xfrm>
            <a:off x="1981600" y="186892"/>
            <a:ext cx="8572500" cy="9210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spcBef>
                <a:spcPts val="440"/>
              </a:spcBef>
              <a:spcAft>
                <a:spcPts val="0"/>
              </a:spcAft>
              <a:buNone/>
            </a:pPr>
            <a:r>
              <a:rPr lang="en-US"/>
              <a:t>Using Isolated Comprehension Skills and Strategies in a  Teach &gt; Assess &gt; Reteach Cycle... </a:t>
            </a:r>
            <a:endParaRPr/>
          </a:p>
        </p:txBody>
      </p:sp>
      <p:sp>
        <p:nvSpPr>
          <p:cNvPr id="2" name="Rectangle 1"/>
          <p:cNvSpPr/>
          <p:nvPr/>
        </p:nvSpPr>
        <p:spPr>
          <a:xfrm>
            <a:off x="3703983" y="6248545"/>
            <a:ext cx="775583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From David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Liben’s</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SAP Webinar, </a:t>
            </a:r>
            <a:r>
              <a:rPr kumimoji="0" lang="en-US" sz="1400" b="0" i="1" u="none" strike="noStrike" kern="1200" cap="none" spc="0" normalizeH="0" baseline="0" noProof="0">
                <a:ln>
                  <a:noFill/>
                </a:ln>
                <a:solidFill>
                  <a:srgbClr val="000000"/>
                </a:solidFill>
                <a:effectLst/>
                <a:uLnTx/>
                <a:uFillTx/>
                <a:latin typeface="Calibri" panose="020F0502020204030204"/>
                <a:ea typeface="+mn-ea"/>
                <a:cs typeface="+mn-cs"/>
              </a:rPr>
              <a:t>The Problem of Teaching Literacy Backwards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hlinkClick r:id="rId4"/>
              </a:rPr>
              <a:t>https://achievethecore.org/page/3176/the-problem-of-teaching-literacy-backwards-2018-july-webinar</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1907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Shape 1053"/>
          <p:cNvSpPr txBox="1">
            <a:spLocks noGrp="1"/>
          </p:cNvSpPr>
          <p:nvPr>
            <p:ph type="title"/>
          </p:nvPr>
        </p:nvSpPr>
        <p:spPr>
          <a:xfrm>
            <a:off x="2070566" y="5603"/>
            <a:ext cx="8088967" cy="1143000"/>
          </a:xfrm>
          <a:prstGeom prst="rect">
            <a:avLst/>
          </a:prstGeom>
        </p:spPr>
        <p:txBody>
          <a:bodyPr spcFirstLastPara="1" vert="horz" wrap="square" lIns="91425" tIns="91425" rIns="91425" bIns="91425" numCol="1" anchor="ctr" anchorCtr="0" compatLnSpc="1">
            <a:prstTxWarp prst="textNoShape">
              <a:avLst/>
            </a:prstTxWarp>
            <a:noAutofit/>
          </a:bodyPr>
          <a:lstStyle/>
          <a:p>
            <a:pPr>
              <a:spcBef>
                <a:spcPts val="0"/>
              </a:spcBef>
              <a:spcAft>
                <a:spcPts val="0"/>
              </a:spcAft>
            </a:pPr>
            <a:r>
              <a:rPr lang="en-US"/>
              <a:t>Literacy Instruction Backwards </a:t>
            </a:r>
            <a:endParaRPr/>
          </a:p>
        </p:txBody>
      </p:sp>
      <p:sp>
        <p:nvSpPr>
          <p:cNvPr id="1054" name="Shape 1054"/>
          <p:cNvSpPr txBox="1">
            <a:spLocks noGrp="1"/>
          </p:cNvSpPr>
          <p:nvPr>
            <p:ph type="title"/>
          </p:nvPr>
        </p:nvSpPr>
        <p:spPr>
          <a:xfrm>
            <a:off x="357184" y="3744925"/>
            <a:ext cx="11515725" cy="1143000"/>
          </a:xfrm>
          <a:prstGeom prst="rect">
            <a:avLst/>
          </a:prstGeom>
        </p:spPr>
        <p:txBody>
          <a:bodyPr spcFirstLastPara="1" vert="horz" wrap="square" lIns="91425" tIns="91425" rIns="91425" bIns="91425" numCol="1" anchor="ctr" anchorCtr="0" compatLnSpc="1">
            <a:prstTxWarp prst="textNoShape">
              <a:avLst/>
            </a:prstTxWarp>
            <a:noAutofit/>
          </a:bodyPr>
          <a:lstStyle/>
          <a:p>
            <a:pPr algn="ctr">
              <a:spcBef>
                <a:spcPts val="0"/>
              </a:spcBef>
              <a:spcAft>
                <a:spcPts val="0"/>
              </a:spcAft>
            </a:pPr>
            <a:r>
              <a:rPr lang="en-US" sz="3600"/>
              <a:t>Traditional literacy instruction isolates, teaches, assesses and reteaches comprehension skills or standards. </a:t>
            </a:r>
            <a:endParaRPr sz="3600"/>
          </a:p>
          <a:p>
            <a:pPr algn="ctr">
              <a:spcBef>
                <a:spcPts val="600"/>
              </a:spcBef>
              <a:spcAft>
                <a:spcPts val="0"/>
              </a:spcAft>
            </a:pPr>
            <a:r>
              <a:rPr lang="en-US" sz="3600"/>
              <a:t>Instead, we should use this method for foundational skills and let the text guide our reading comprehension instruction.</a:t>
            </a:r>
            <a:endParaRPr sz="3600"/>
          </a:p>
        </p:txBody>
      </p:sp>
      <p:pic>
        <p:nvPicPr>
          <p:cNvPr id="1055" name="Shape 1055"/>
          <p:cNvPicPr preferRelativeResize="0"/>
          <p:nvPr/>
        </p:nvPicPr>
        <p:blipFill>
          <a:blip r:embed="rId3">
            <a:alphaModFix/>
          </a:blip>
          <a:stretch>
            <a:fillRect/>
          </a:stretch>
        </p:blipFill>
        <p:spPr>
          <a:xfrm>
            <a:off x="2836063" y="884237"/>
            <a:ext cx="6557965" cy="1868488"/>
          </a:xfrm>
          <a:prstGeom prst="rect">
            <a:avLst/>
          </a:prstGeom>
          <a:noFill/>
          <a:ln>
            <a:noFill/>
          </a:ln>
        </p:spPr>
      </p:pic>
      <p:sp>
        <p:nvSpPr>
          <p:cNvPr id="3" name="Rectangle 2"/>
          <p:cNvSpPr/>
          <p:nvPr/>
        </p:nvSpPr>
        <p:spPr>
          <a:xfrm>
            <a:off x="3584713" y="6256356"/>
            <a:ext cx="796455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From David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Liben’s</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SAP Webinar, </a:t>
            </a:r>
            <a:r>
              <a:rPr kumimoji="0" lang="en-US" sz="1400" b="0" i="1" u="none" strike="noStrike" kern="1200" cap="none" spc="0" normalizeH="0" baseline="0" noProof="0">
                <a:ln>
                  <a:noFill/>
                </a:ln>
                <a:solidFill>
                  <a:srgbClr val="000000"/>
                </a:solidFill>
                <a:effectLst/>
                <a:uLnTx/>
                <a:uFillTx/>
                <a:latin typeface="Calibri" panose="020F0502020204030204"/>
                <a:ea typeface="+mn-ea"/>
                <a:cs typeface="+mn-cs"/>
              </a:rPr>
              <a:t>The Problem of Teaching Literacy Backwards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hlinkClick r:id="rId4"/>
              </a:rPr>
              <a:t>https://achievethecore.org/page/3176/the-problem-of-teaching-literacy-backwards-2018-july-webinar</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8994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B317-8C0A-0447-BF8F-70F5E382FCBC}"/>
              </a:ext>
            </a:extLst>
          </p:cNvPr>
          <p:cNvSpPr>
            <a:spLocks noGrp="1"/>
          </p:cNvSpPr>
          <p:nvPr>
            <p:ph type="ctrTitle"/>
          </p:nvPr>
        </p:nvSpPr>
        <p:spPr/>
        <p:txBody>
          <a:bodyPr/>
          <a:lstStyle/>
          <a:p>
            <a:r>
              <a:rPr lang="en-US"/>
              <a:t>Resources</a:t>
            </a:r>
          </a:p>
        </p:txBody>
      </p:sp>
    </p:spTree>
    <p:extLst>
      <p:ext uri="{BB962C8B-B14F-4D97-AF65-F5344CB8AC3E}">
        <p14:creationId xmlns:p14="http://schemas.microsoft.com/office/powerpoint/2010/main" val="223913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Resources</a:t>
            </a:r>
          </a:p>
        </p:txBody>
      </p:sp>
      <p:sp>
        <p:nvSpPr>
          <p:cNvPr id="3" name="Content Placeholder 2"/>
          <p:cNvSpPr>
            <a:spLocks noGrp="1"/>
          </p:cNvSpPr>
          <p:nvPr>
            <p:ph idx="1"/>
          </p:nvPr>
        </p:nvSpPr>
        <p:spPr/>
        <p:txBody>
          <a:bodyPr/>
          <a:lstStyle/>
          <a:p>
            <a:r>
              <a:rPr lang="en-US">
                <a:hlinkClick r:id="rId2"/>
              </a:rPr>
              <a:t>OEEL March Listserv with BRD table</a:t>
            </a:r>
            <a:endParaRPr lang="en-US"/>
          </a:p>
          <a:p>
            <a:pPr lvl="1"/>
            <a:r>
              <a:rPr lang="en-US"/>
              <a:t>To be added to the monthly Listserv, please email Charlotte Webb at </a:t>
            </a:r>
            <a:r>
              <a:rPr lang="en-US">
                <a:hlinkClick r:id="rId3"/>
              </a:rPr>
              <a:t>ctwebb@k12.wvus</a:t>
            </a:r>
            <a:r>
              <a:rPr lang="en-US"/>
              <a:t> </a:t>
            </a:r>
          </a:p>
          <a:p>
            <a:r>
              <a:rPr lang="en-US">
                <a:hlinkClick r:id="rId4"/>
              </a:rPr>
              <a:t>Foundational Skills Resources from SAP</a:t>
            </a:r>
            <a:endParaRPr lang="en-US"/>
          </a:p>
          <a:p>
            <a:r>
              <a:rPr lang="en-US">
                <a:hlinkClick r:id="rId5"/>
              </a:rPr>
              <a:t>Small Group Resource Folders</a:t>
            </a:r>
            <a:endParaRPr lang="en-US"/>
          </a:p>
          <a:p>
            <a:r>
              <a:rPr lang="en-US" b="1">
                <a:hlinkClick r:id="rId6"/>
              </a:rPr>
              <a:t>WV Info Depot</a:t>
            </a:r>
            <a:endParaRPr lang="en-US" b="1"/>
          </a:p>
          <a:p>
            <a:pPr indent="0">
              <a:spcBef>
                <a:spcPts val="0"/>
              </a:spcBef>
              <a:buNone/>
            </a:pPr>
            <a:r>
              <a:rPr lang="en-US" sz="1800"/>
              <a:t>To access any of the links that take you to </a:t>
            </a:r>
            <a:r>
              <a:rPr lang="en-US" sz="1800" err="1"/>
              <a:t>Ebsco</a:t>
            </a:r>
            <a:r>
              <a:rPr lang="en-US" sz="1800"/>
              <a:t> Host/</a:t>
            </a:r>
            <a:r>
              <a:rPr lang="en-US" sz="1800" err="1"/>
              <a:t>Explora</a:t>
            </a:r>
            <a:r>
              <a:rPr lang="en-US" sz="1800"/>
              <a:t> or Scholastic Go, the username is </a:t>
            </a:r>
            <a:r>
              <a:rPr lang="en-US" sz="1800" i="1"/>
              <a:t>WEST</a:t>
            </a:r>
            <a:r>
              <a:rPr lang="en-US" sz="1800"/>
              <a:t> and the password is </a:t>
            </a:r>
            <a:r>
              <a:rPr lang="en-US" sz="1800" i="1"/>
              <a:t>VIRGINIA</a:t>
            </a:r>
            <a:r>
              <a:rPr lang="en-US" sz="1800"/>
              <a:t>.  To access World Book Online, the username is </a:t>
            </a:r>
            <a:r>
              <a:rPr lang="en-US" sz="1800" i="1"/>
              <a:t>4WEST</a:t>
            </a:r>
            <a:r>
              <a:rPr lang="en-US" sz="1800"/>
              <a:t> and the password is </a:t>
            </a:r>
            <a:r>
              <a:rPr lang="en-US" sz="1800" i="1"/>
              <a:t>VIRGINIA</a:t>
            </a:r>
            <a:r>
              <a:rPr lang="en-US" sz="1800"/>
              <a:t>.  If you choose the Advanced Search feature on </a:t>
            </a:r>
            <a:r>
              <a:rPr lang="en-US" sz="1800" err="1"/>
              <a:t>Explora</a:t>
            </a:r>
            <a:r>
              <a:rPr lang="en-US" sz="1800"/>
              <a:t> (</a:t>
            </a:r>
            <a:r>
              <a:rPr lang="en-US" sz="1800" err="1"/>
              <a:t>Ebsco</a:t>
            </a:r>
            <a:r>
              <a:rPr lang="en-US" sz="1800"/>
              <a:t> Host) Primary, Middle and HS, and Novel List Plus, you can specify the Lexile level(s) of the resources you request!</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2768089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a:xfrm>
            <a:off x="374650" y="1709738"/>
            <a:ext cx="11393488" cy="2852737"/>
          </a:xfrm>
        </p:spPr>
        <p:txBody>
          <a:bodyPr/>
          <a:lstStyle/>
          <a:p>
            <a:r>
              <a:rPr lang="en-US" altLang="en-US">
                <a:latin typeface="Vollkorn"/>
                <a:ea typeface="Vollkorn"/>
                <a:cs typeface="Vollkorn"/>
              </a:rPr>
              <a:t>Reflections/Questions?</a:t>
            </a:r>
          </a:p>
        </p:txBody>
      </p:sp>
      <p:sp>
        <p:nvSpPr>
          <p:cNvPr id="4" name="Text Placeholder 3"/>
          <p:cNvSpPr>
            <a:spLocks noGrp="1"/>
          </p:cNvSpPr>
          <p:nvPr>
            <p:ph type="body" idx="1"/>
          </p:nvPr>
        </p:nvSpPr>
        <p:spPr>
          <a:xfrm>
            <a:off x="374650" y="4589463"/>
            <a:ext cx="11393488" cy="931862"/>
          </a:xfrm>
        </p:spPr>
        <p:txBody>
          <a:bodyPr rtlCol="0">
            <a:normAutofit/>
          </a:bodyPr>
          <a:lstStyle/>
          <a:p>
            <a:pPr fontAlgn="auto">
              <a:spcAft>
                <a:spcPts val="0"/>
              </a:spcAft>
              <a:buFont typeface="Arial"/>
              <a:buNone/>
              <a:defRPr/>
            </a:pPr>
            <a:endParaRPr lang="en-US"/>
          </a:p>
        </p:txBody>
      </p:sp>
      <p:sp>
        <p:nvSpPr>
          <p:cNvPr id="2560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06E6FF2-CD74-4869-9F42-972F53626D38}" type="slidenum">
              <a:rPr kumimoji="0" lang="en-US" altLang="en-US" sz="1400" b="1" i="0" u="none" strike="noStrike" kern="1200" cap="none" spc="0" normalizeH="0" baseline="0" noProof="0">
                <a:ln>
                  <a:noFill/>
                </a:ln>
                <a:solidFill>
                  <a:srgbClr val="FFFFFF"/>
                </a:solidFill>
                <a:effectLst/>
                <a:uLnTx/>
                <a:uFillTx/>
                <a:latin typeface="Fira Sans Ultra"/>
                <a:ea typeface="Fira Sans Ultra"/>
                <a:cs typeface="Fira Sans Ultra"/>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en-US" altLang="en-US" sz="1400" b="1" i="0" u="none" strike="noStrike" kern="1200" cap="none" spc="0" normalizeH="0" baseline="0" noProof="0">
              <a:ln>
                <a:noFill/>
              </a:ln>
              <a:solidFill>
                <a:srgbClr val="FFFFFF"/>
              </a:solidFill>
              <a:effectLst/>
              <a:uLnTx/>
              <a:uFillTx/>
              <a:latin typeface="Fira Sans Ultra"/>
              <a:ea typeface="Fira Sans Ultra"/>
              <a:cs typeface="Fira Sans Ultra"/>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6283" y="0"/>
            <a:ext cx="4658274" cy="22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719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Contact Information</a:t>
            </a:r>
          </a:p>
        </p:txBody>
      </p:sp>
      <p:sp>
        <p:nvSpPr>
          <p:cNvPr id="26625" name="Content Placeholder 9"/>
          <p:cNvSpPr>
            <a:spLocks noGrp="1"/>
          </p:cNvSpPr>
          <p:nvPr>
            <p:ph idx="1"/>
          </p:nvPr>
        </p:nvSpPr>
        <p:spPr>
          <a:xfrm>
            <a:off x="55172" y="1174443"/>
            <a:ext cx="4879707" cy="3881988"/>
          </a:xfrm>
        </p:spPr>
        <p:txBody>
          <a:bodyPr anchor="ctr"/>
          <a:lstStyle/>
          <a:p>
            <a:pPr marL="0" indent="0" algn="ctr">
              <a:buFont typeface="Arial" panose="020B0604020202020204" pitchFamily="34" charset="0"/>
              <a:buNone/>
            </a:pPr>
            <a:r>
              <a:rPr lang="en-US" altLang="en-US">
                <a:solidFill>
                  <a:schemeClr val="tx1"/>
                </a:solidFill>
                <a:latin typeface="Fira Sans"/>
                <a:ea typeface="Fira Sans"/>
                <a:cs typeface="Fira Sans"/>
              </a:rPr>
              <a:t>Rebecca Lewis</a:t>
            </a:r>
          </a:p>
          <a:p>
            <a:pPr marL="0" indent="0" algn="ctr">
              <a:buFont typeface="Arial" panose="020B0604020202020204" pitchFamily="34" charset="0"/>
              <a:buNone/>
            </a:pPr>
            <a:r>
              <a:rPr lang="en-US" altLang="en-US">
                <a:latin typeface="Fira Sans"/>
                <a:ea typeface="Fira Sans"/>
                <a:cs typeface="Fira Sans"/>
              </a:rPr>
              <a:t>relewis@k12.wv.us</a:t>
            </a:r>
          </a:p>
          <a:p>
            <a:pPr marL="0" indent="0" algn="ctr">
              <a:buFont typeface="Arial" panose="020B0604020202020204" pitchFamily="34" charset="0"/>
              <a:buNone/>
            </a:pPr>
            <a:r>
              <a:rPr lang="en-US" altLang="en-US">
                <a:solidFill>
                  <a:schemeClr val="tx1"/>
                </a:solidFill>
                <a:latin typeface="Fira Sans"/>
                <a:ea typeface="Fira Sans"/>
                <a:cs typeface="Fira Sans"/>
              </a:rPr>
              <a:t>304-270-7299</a:t>
            </a:r>
          </a:p>
        </p:txBody>
      </p:sp>
      <p:sp>
        <p:nvSpPr>
          <p:cNvPr id="2662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795BF03-E1E9-4CC6-BF96-6DC337A198B8}" type="slidenum">
              <a:rPr kumimoji="0" lang="en-US" altLang="en-US" sz="1400" b="1" i="0" u="none" strike="noStrike" kern="1200" cap="none" spc="0" normalizeH="0" baseline="0" noProof="0">
                <a:ln>
                  <a:noFill/>
                </a:ln>
                <a:solidFill>
                  <a:srgbClr val="FFFFFF"/>
                </a:solidFill>
                <a:effectLst/>
                <a:uLnTx/>
                <a:uFillTx/>
                <a:latin typeface="Fira Sans Ultra"/>
                <a:ea typeface="Fira Sans Ultra"/>
                <a:cs typeface="Fira Sans Ultra"/>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altLang="en-US" sz="1400" b="1" i="0" u="none" strike="noStrike" kern="1200" cap="none" spc="0" normalizeH="0" baseline="0" noProof="0">
              <a:ln>
                <a:noFill/>
              </a:ln>
              <a:solidFill>
                <a:srgbClr val="FFFFFF"/>
              </a:solidFill>
              <a:effectLst/>
              <a:uLnTx/>
              <a:uFillTx/>
              <a:latin typeface="Fira Sans Ultra"/>
              <a:ea typeface="Fira Sans Ultra"/>
              <a:cs typeface="Fira Sans Ultra"/>
            </a:endParaRPr>
          </a:p>
        </p:txBody>
      </p:sp>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2481" y="4093446"/>
            <a:ext cx="2865657" cy="17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89483" y="1500621"/>
            <a:ext cx="2359278" cy="22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9"/>
          <p:cNvSpPr txBox="1">
            <a:spLocks/>
          </p:cNvSpPr>
          <p:nvPr/>
        </p:nvSpPr>
        <p:spPr bwMode="auto">
          <a:xfrm>
            <a:off x="4416154" y="1164494"/>
            <a:ext cx="4879707" cy="388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60636B"/>
                </a:solidFill>
                <a:latin typeface="Fira Sans" charset="0"/>
                <a:ea typeface="Fira Sans" charset="0"/>
                <a:cs typeface="Fira Sans"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60636B"/>
                </a:solidFill>
                <a:latin typeface="Fira Sans" charset="0"/>
                <a:ea typeface="Fira Sans" charset="0"/>
                <a:cs typeface="Fira Sans"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60636B"/>
                </a:solidFill>
                <a:latin typeface="Fira Sans" charset="0"/>
                <a:ea typeface="Fira Sans" charset="0"/>
                <a:cs typeface="Fira Sans"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000000"/>
                </a:solidFill>
                <a:effectLst/>
                <a:uLnTx/>
                <a:uFillTx/>
                <a:latin typeface="Fira Sans"/>
                <a:ea typeface="Fira Sans"/>
                <a:cs typeface="Fira Sans"/>
              </a:rPr>
              <a:t>Christy Schwartz </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60636B"/>
                </a:solidFill>
                <a:effectLst/>
                <a:uLnTx/>
                <a:uFillTx/>
                <a:latin typeface="Fira Sans"/>
                <a:ea typeface="Fira Sans"/>
                <a:cs typeface="Fira Sans"/>
              </a:rPr>
              <a:t>cschwartz@k12.wv.us</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000000"/>
                </a:solidFill>
                <a:effectLst/>
                <a:uLnTx/>
                <a:uFillTx/>
                <a:latin typeface="Fira Sans"/>
                <a:ea typeface="Fira Sans"/>
                <a:cs typeface="Fira Sans"/>
              </a:rPr>
              <a:t>304-382-1373</a:t>
            </a:r>
          </a:p>
        </p:txBody>
      </p:sp>
      <p:sp>
        <p:nvSpPr>
          <p:cNvPr id="4" name="TextBox 3"/>
          <p:cNvSpPr txBox="1"/>
          <p:nvPr/>
        </p:nvSpPr>
        <p:spPr>
          <a:xfrm>
            <a:off x="400050" y="4946650"/>
            <a:ext cx="4535488" cy="46166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 name="Rectangle 1"/>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4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Return on Your Investment</a:t>
            </a:r>
          </a:p>
        </p:txBody>
      </p:sp>
      <p:sp>
        <p:nvSpPr>
          <p:cNvPr id="3" name="Subtitle 2"/>
          <p:cNvSpPr>
            <a:spLocks noGrp="1"/>
          </p:cNvSpPr>
          <p:nvPr>
            <p:ph type="subTitle" idx="1"/>
          </p:nvPr>
        </p:nvSpPr>
        <p:spPr/>
        <p:txBody>
          <a:bodyPr>
            <a:normAutofit lnSpcReduction="10000"/>
          </a:bodyPr>
          <a:lstStyle/>
          <a:p>
            <a:r>
              <a:rPr lang="en-US" dirty="0"/>
              <a:t>Higher Ed Symposium</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Calibri" panose="020F0502020204030204"/>
                <a:ea typeface="+mn-ea"/>
                <a:cs typeface="+mn-cs"/>
              </a:rPr>
              <a:t>April 2019</a:t>
            </a:r>
          </a:p>
        </p:txBody>
      </p:sp>
    </p:spTree>
    <p:extLst>
      <p:ext uri="{BB962C8B-B14F-4D97-AF65-F5344CB8AC3E}">
        <p14:creationId xmlns:p14="http://schemas.microsoft.com/office/powerpoint/2010/main" val="205073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7131-B60A-4B62-85EC-B276AE28956E}"/>
              </a:ext>
            </a:extLst>
          </p:cNvPr>
          <p:cNvSpPr>
            <a:spLocks noGrp="1"/>
          </p:cNvSpPr>
          <p:nvPr>
            <p:ph type="title"/>
          </p:nvPr>
        </p:nvSpPr>
        <p:spPr/>
        <p:txBody>
          <a:bodyPr/>
          <a:lstStyle/>
          <a:p>
            <a:r>
              <a:rPr lang="en-US" dirty="0"/>
              <a:t>Purpose and Background</a:t>
            </a:r>
          </a:p>
        </p:txBody>
      </p:sp>
      <p:sp>
        <p:nvSpPr>
          <p:cNvPr id="3" name="Content Placeholder 2">
            <a:extLst>
              <a:ext uri="{FF2B5EF4-FFF2-40B4-BE49-F238E27FC236}">
                <a16:creationId xmlns:a16="http://schemas.microsoft.com/office/drawing/2014/main" id="{AECA8780-7F40-4843-8A8A-9254BA5B1F75}"/>
              </a:ext>
            </a:extLst>
          </p:cNvPr>
          <p:cNvSpPr>
            <a:spLocks noGrp="1"/>
          </p:cNvSpPr>
          <p:nvPr>
            <p:ph idx="1"/>
          </p:nvPr>
        </p:nvSpPr>
        <p:spPr/>
        <p:txBody>
          <a:bodyPr>
            <a:normAutofit/>
          </a:bodyPr>
          <a:lstStyle/>
          <a:p>
            <a:r>
              <a:rPr lang="en-US" sz="4000" dirty="0"/>
              <a:t>Dr. Paine’s Attendance Task Force</a:t>
            </a:r>
          </a:p>
          <a:p>
            <a:r>
              <a:rPr lang="en-US" sz="4000" dirty="0"/>
              <a:t>Legislative Session</a:t>
            </a:r>
          </a:p>
          <a:p>
            <a:r>
              <a:rPr lang="en-US" sz="4000" dirty="0"/>
              <a:t>Leadership Residency</a:t>
            </a:r>
          </a:p>
          <a:p>
            <a:endParaRPr lang="en-US" sz="4000" dirty="0"/>
          </a:p>
        </p:txBody>
      </p:sp>
      <p:sp>
        <p:nvSpPr>
          <p:cNvPr id="4" name="Slide Number Placeholder 3">
            <a:extLst>
              <a:ext uri="{FF2B5EF4-FFF2-40B4-BE49-F238E27FC236}">
                <a16:creationId xmlns:a16="http://schemas.microsoft.com/office/drawing/2014/main" id="{5CF07765-4365-42C7-A4CF-158F1EA5A46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208877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EDE8-8980-4127-B3CB-4AE6E5EC83D5}"/>
              </a:ext>
            </a:extLst>
          </p:cNvPr>
          <p:cNvSpPr>
            <a:spLocks noGrp="1"/>
          </p:cNvSpPr>
          <p:nvPr>
            <p:ph type="title"/>
          </p:nvPr>
        </p:nvSpPr>
        <p:spPr>
          <a:xfrm>
            <a:off x="398585" y="143746"/>
            <a:ext cx="11369903" cy="975927"/>
          </a:xfrm>
        </p:spPr>
        <p:txBody>
          <a:bodyPr/>
          <a:lstStyle/>
          <a:p>
            <a:r>
              <a:rPr lang="en-US" i="1" dirty="0"/>
              <a:t>Visible Learning, </a:t>
            </a:r>
            <a:r>
              <a:rPr lang="en-US" dirty="0"/>
              <a:t>John Hattie (2009)</a:t>
            </a:r>
          </a:p>
        </p:txBody>
      </p:sp>
      <p:sp>
        <p:nvSpPr>
          <p:cNvPr id="3" name="Content Placeholder 2">
            <a:extLst>
              <a:ext uri="{FF2B5EF4-FFF2-40B4-BE49-F238E27FC236}">
                <a16:creationId xmlns:a16="http://schemas.microsoft.com/office/drawing/2014/main" id="{1EFFDAB5-DC33-44DB-9DED-7DBA3EBEAB3D}"/>
              </a:ext>
            </a:extLst>
          </p:cNvPr>
          <p:cNvSpPr>
            <a:spLocks noGrp="1"/>
          </p:cNvSpPr>
          <p:nvPr>
            <p:ph idx="1"/>
          </p:nvPr>
        </p:nvSpPr>
        <p:spPr>
          <a:xfrm>
            <a:off x="398585" y="1119673"/>
            <a:ext cx="11369903" cy="4870580"/>
          </a:xfrm>
        </p:spPr>
        <p:txBody>
          <a:bodyPr>
            <a:normAutofit/>
          </a:bodyPr>
          <a:lstStyle/>
          <a:p>
            <a:pPr marL="0" indent="0">
              <a:buNone/>
            </a:pPr>
            <a:r>
              <a:rPr lang="en-US" i="1" dirty="0"/>
              <a:t>“Indeed, one of the fascinating discoveries throughout my research for [Visible Learning] is discovering that many of the most debated issues are the ones with the least effects.  It is a powerful question to ask why such issues as class size (0.21), retention (that is, holding a student back a grade) (-0.32), school choice (0.12), summer school (0.23), and school uniforms (0.0) command such heated discussion and strong claims.  Such cosmetic or “coat of paint” reforms are too common…</a:t>
            </a:r>
          </a:p>
          <a:p>
            <a:pPr marL="0" indent="0">
              <a:buNone/>
            </a:pPr>
            <a:r>
              <a:rPr lang="en-US" i="1" dirty="0"/>
              <a:t>However, the most powerful effects of the school relate to features </a:t>
            </a:r>
            <a:r>
              <a:rPr lang="en-US" b="1" i="1" dirty="0"/>
              <a:t>within</a:t>
            </a:r>
            <a:r>
              <a:rPr lang="en-US" i="1" dirty="0"/>
              <a:t> schools, all of which allow student and teacher to make errors and develop reputations as learners, and which provide an invitation to learn.”</a:t>
            </a:r>
          </a:p>
          <a:p>
            <a:pPr marL="0" indent="0">
              <a:buNone/>
            </a:pPr>
            <a:endParaRPr lang="en-US" i="1" dirty="0"/>
          </a:p>
        </p:txBody>
      </p:sp>
      <p:sp>
        <p:nvSpPr>
          <p:cNvPr id="4" name="Slide Number Placeholder 3">
            <a:extLst>
              <a:ext uri="{FF2B5EF4-FFF2-40B4-BE49-F238E27FC236}">
                <a16:creationId xmlns:a16="http://schemas.microsoft.com/office/drawing/2014/main" id="{1BC19D34-25DF-484C-A9BF-7B096F478C9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09523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Small Group Instruction</a:t>
            </a:r>
          </a:p>
        </p:txBody>
      </p:sp>
      <p:sp>
        <p:nvSpPr>
          <p:cNvPr id="3" name="Content Placeholder 2"/>
          <p:cNvSpPr>
            <a:spLocks noGrp="1"/>
          </p:cNvSpPr>
          <p:nvPr>
            <p:ph idx="1"/>
          </p:nvPr>
        </p:nvSpPr>
        <p:spPr/>
        <p:txBody>
          <a:bodyPr/>
          <a:lstStyle/>
          <a:p>
            <a:pPr marL="0" indent="0">
              <a:spcAft>
                <a:spcPts val="1800"/>
              </a:spcAft>
              <a:buNone/>
            </a:pPr>
            <a:r>
              <a:rPr lang="en-US" sz="3200"/>
              <a:t>Allows for targeted, needs-based (data driven) instruction in two key areas:</a:t>
            </a:r>
          </a:p>
          <a:p>
            <a:pPr lvl="1">
              <a:spcAft>
                <a:spcPts val="1800"/>
              </a:spcAft>
            </a:pPr>
            <a:r>
              <a:rPr lang="en-US" sz="3200"/>
              <a:t>Supported student practice – student-led work stations</a:t>
            </a:r>
          </a:p>
          <a:p>
            <a:pPr lvl="1"/>
            <a:r>
              <a:rPr lang="en-US" sz="3200"/>
              <a:t>Direct Teacher Support – teacher-led instructional groups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76758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5403-98E9-455B-A834-9DAB9800FC52}"/>
              </a:ext>
            </a:extLst>
          </p:cNvPr>
          <p:cNvSpPr>
            <a:spLocks noGrp="1"/>
          </p:cNvSpPr>
          <p:nvPr>
            <p:ph type="title"/>
          </p:nvPr>
        </p:nvSpPr>
        <p:spPr/>
        <p:txBody>
          <a:bodyPr/>
          <a:lstStyle/>
          <a:p>
            <a:r>
              <a:rPr lang="en-US" dirty="0"/>
              <a:t>Invitational Education</a:t>
            </a:r>
          </a:p>
        </p:txBody>
      </p:sp>
      <p:pic>
        <p:nvPicPr>
          <p:cNvPr id="5" name="Content Placeholder 4">
            <a:extLst>
              <a:ext uri="{FF2B5EF4-FFF2-40B4-BE49-F238E27FC236}">
                <a16:creationId xmlns:a16="http://schemas.microsoft.com/office/drawing/2014/main" id="{822B3773-7EE3-4444-B8DA-5454B42989EC}"/>
              </a:ext>
            </a:extLst>
          </p:cNvPr>
          <p:cNvPicPr>
            <a:picLocks noGrp="1" noChangeAspect="1"/>
          </p:cNvPicPr>
          <p:nvPr>
            <p:ph idx="1"/>
          </p:nvPr>
        </p:nvPicPr>
        <p:blipFill>
          <a:blip r:embed="rId2"/>
          <a:stretch>
            <a:fillRect/>
          </a:stretch>
        </p:blipFill>
        <p:spPr>
          <a:xfrm>
            <a:off x="7127631" y="843825"/>
            <a:ext cx="3154842" cy="5027536"/>
          </a:xfrm>
          <a:prstGeom prst="rect">
            <a:avLst/>
          </a:prstGeom>
        </p:spPr>
      </p:pic>
      <p:sp>
        <p:nvSpPr>
          <p:cNvPr id="4" name="Slide Number Placeholder 3">
            <a:extLst>
              <a:ext uri="{FF2B5EF4-FFF2-40B4-BE49-F238E27FC236}">
                <a16:creationId xmlns:a16="http://schemas.microsoft.com/office/drawing/2014/main" id="{3D4C3341-A89A-4C41-9E38-FEAF4328BD6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730003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1427-06F1-4C62-8415-56605DFDC55E}"/>
              </a:ext>
            </a:extLst>
          </p:cNvPr>
          <p:cNvSpPr>
            <a:spLocks noGrp="1"/>
          </p:cNvSpPr>
          <p:nvPr>
            <p:ph type="title"/>
          </p:nvPr>
        </p:nvSpPr>
        <p:spPr/>
        <p:txBody>
          <a:bodyPr/>
          <a:lstStyle/>
          <a:p>
            <a:r>
              <a:rPr lang="en-US" dirty="0"/>
              <a:t>Fundamentals of Invitational Education</a:t>
            </a:r>
          </a:p>
        </p:txBody>
      </p:sp>
      <p:sp>
        <p:nvSpPr>
          <p:cNvPr id="3" name="Content Placeholder 2">
            <a:extLst>
              <a:ext uri="{FF2B5EF4-FFF2-40B4-BE49-F238E27FC236}">
                <a16:creationId xmlns:a16="http://schemas.microsoft.com/office/drawing/2014/main" id="{7303CBB5-D4A4-4FB9-98EA-E431B4709B4B}"/>
              </a:ext>
            </a:extLst>
          </p:cNvPr>
          <p:cNvSpPr>
            <a:spLocks noGrp="1"/>
          </p:cNvSpPr>
          <p:nvPr>
            <p:ph idx="1"/>
          </p:nvPr>
        </p:nvSpPr>
        <p:spPr>
          <a:xfrm>
            <a:off x="398585" y="1477109"/>
            <a:ext cx="11369903" cy="4396154"/>
          </a:xfrm>
        </p:spPr>
        <p:txBody>
          <a:bodyPr>
            <a:normAutofit fontScale="92500" lnSpcReduction="10000"/>
          </a:bodyPr>
          <a:lstStyle/>
          <a:p>
            <a:pPr marL="0" indent="0">
              <a:buNone/>
            </a:pPr>
            <a:r>
              <a:rPr lang="en-US" sz="3600" i="1" dirty="0"/>
              <a:t>Non-people centered</a:t>
            </a:r>
            <a:r>
              <a:rPr lang="en-US" sz="3600" dirty="0"/>
              <a:t> approaches to school improvement simply don’t work.</a:t>
            </a:r>
          </a:p>
          <a:p>
            <a:pPr marL="0" indent="0">
              <a:buNone/>
            </a:pPr>
            <a:endParaRPr lang="en-US" sz="3600" dirty="0"/>
          </a:p>
          <a:p>
            <a:pPr marL="0" indent="0">
              <a:buNone/>
            </a:pPr>
            <a:r>
              <a:rPr lang="en-US" sz="3600" dirty="0"/>
              <a:t>This is a process that involves everyone:  principal, teachers, bus drivers, custodians, secretaries, cafeteria workers, parent volunteers, and the community.</a:t>
            </a:r>
          </a:p>
          <a:p>
            <a:pPr marL="0" indent="0">
              <a:buNone/>
            </a:pPr>
            <a:endParaRPr lang="en-US" sz="3600" dirty="0"/>
          </a:p>
          <a:p>
            <a:pPr marL="0" indent="0">
              <a:buNone/>
            </a:pPr>
            <a:r>
              <a:rPr lang="en-US" sz="3600" dirty="0"/>
              <a:t>Whatever the intensity, it is important to remember that even the smallest inviting act is significant.</a:t>
            </a:r>
          </a:p>
          <a:p>
            <a:pPr marL="0" indent="0">
              <a:buNone/>
            </a:pPr>
            <a:endParaRPr lang="en-US" sz="3600" dirty="0"/>
          </a:p>
          <a:p>
            <a:endParaRPr lang="en-US" dirty="0"/>
          </a:p>
        </p:txBody>
      </p:sp>
      <p:sp>
        <p:nvSpPr>
          <p:cNvPr id="4" name="Slide Number Placeholder 3">
            <a:extLst>
              <a:ext uri="{FF2B5EF4-FFF2-40B4-BE49-F238E27FC236}">
                <a16:creationId xmlns:a16="http://schemas.microsoft.com/office/drawing/2014/main" id="{35E95AC6-F37E-4A49-90A7-A063775AD57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571269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FFE1-1A99-469E-A51B-4AE3BFA7D667}"/>
              </a:ext>
            </a:extLst>
          </p:cNvPr>
          <p:cNvSpPr>
            <a:spLocks noGrp="1"/>
          </p:cNvSpPr>
          <p:nvPr>
            <p:ph type="title"/>
          </p:nvPr>
        </p:nvSpPr>
        <p:spPr/>
        <p:txBody>
          <a:bodyPr/>
          <a:lstStyle/>
          <a:p>
            <a:r>
              <a:rPr lang="en-US" dirty="0"/>
              <a:t>Rita Pierson:  Every Kid Needs a Champion</a:t>
            </a:r>
          </a:p>
        </p:txBody>
      </p:sp>
      <p:sp>
        <p:nvSpPr>
          <p:cNvPr id="3" name="Content Placeholder 2">
            <a:extLst>
              <a:ext uri="{FF2B5EF4-FFF2-40B4-BE49-F238E27FC236}">
                <a16:creationId xmlns:a16="http://schemas.microsoft.com/office/drawing/2014/main" id="{3EF31E05-312C-45E4-8307-945D7BA93F1C}"/>
              </a:ext>
            </a:extLst>
          </p:cNvPr>
          <p:cNvSpPr>
            <a:spLocks noGrp="1"/>
          </p:cNvSpPr>
          <p:nvPr>
            <p:ph idx="1"/>
          </p:nvPr>
        </p:nvSpPr>
        <p:spPr/>
        <p:txBody>
          <a:bodyPr>
            <a:normAutofit lnSpcReduction="10000"/>
          </a:bodyPr>
          <a:lstStyle/>
          <a:p>
            <a:r>
              <a:rPr lang="en-US" dirty="0"/>
              <a:t>We know why kids drop out, but one of the things that we rarely discuss is the value of human connection - relationships.</a:t>
            </a:r>
          </a:p>
          <a:p>
            <a:r>
              <a:rPr lang="en-US" dirty="0"/>
              <a:t>James Comer, (Professor of Child Psychology, Yale) states that no significant learning can occur without a significant relationship.</a:t>
            </a:r>
          </a:p>
          <a:p>
            <a:r>
              <a:rPr lang="en-US" dirty="0"/>
              <a:t>George Washington Carver says that all learning is understanding relationships.</a:t>
            </a:r>
          </a:p>
          <a:p>
            <a:r>
              <a:rPr lang="en-US" dirty="0"/>
              <a:t>Kids don’t learn from people they don’t like!</a:t>
            </a:r>
          </a:p>
          <a:p>
            <a:endParaRPr lang="en-US" dirty="0"/>
          </a:p>
          <a:p>
            <a:r>
              <a:rPr lang="en-US" dirty="0">
                <a:hlinkClick r:id="rId2"/>
              </a:rPr>
              <a:t>https://youtu.be/SFnMTHhKdkw</a:t>
            </a:r>
            <a:endParaRPr lang="en-US" dirty="0"/>
          </a:p>
          <a:p>
            <a:endParaRPr lang="en-US" dirty="0"/>
          </a:p>
        </p:txBody>
      </p:sp>
      <p:sp>
        <p:nvSpPr>
          <p:cNvPr id="4" name="Slide Number Placeholder 3">
            <a:extLst>
              <a:ext uri="{FF2B5EF4-FFF2-40B4-BE49-F238E27FC236}">
                <a16:creationId xmlns:a16="http://schemas.microsoft.com/office/drawing/2014/main" id="{75903FB6-BC1B-469A-9C69-0744536AA45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504504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F595-57EB-4B73-B6A7-A6363771A2C2}"/>
              </a:ext>
            </a:extLst>
          </p:cNvPr>
          <p:cNvSpPr>
            <a:spLocks noGrp="1"/>
          </p:cNvSpPr>
          <p:nvPr>
            <p:ph type="title"/>
          </p:nvPr>
        </p:nvSpPr>
        <p:spPr/>
        <p:txBody>
          <a:bodyPr>
            <a:normAutofit fontScale="90000"/>
          </a:bodyPr>
          <a:lstStyle/>
          <a:p>
            <a:r>
              <a:rPr lang="en-US" dirty="0"/>
              <a:t>Linda </a:t>
            </a:r>
            <a:r>
              <a:rPr lang="en-US" dirty="0" err="1"/>
              <a:t>Cliatt-Wayman</a:t>
            </a:r>
            <a:r>
              <a:rPr lang="en-US" dirty="0"/>
              <a:t>: </a:t>
            </a:r>
            <a:br>
              <a:rPr lang="en-US" dirty="0"/>
            </a:br>
            <a:r>
              <a:rPr lang="en-US" dirty="0"/>
              <a:t>How to fix a broken school? Lead fearlessly, love hard</a:t>
            </a:r>
          </a:p>
        </p:txBody>
      </p:sp>
      <p:sp>
        <p:nvSpPr>
          <p:cNvPr id="3" name="Content Placeholder 2">
            <a:extLst>
              <a:ext uri="{FF2B5EF4-FFF2-40B4-BE49-F238E27FC236}">
                <a16:creationId xmlns:a16="http://schemas.microsoft.com/office/drawing/2014/main" id="{86CE6157-E739-4519-B130-45B41630394A}"/>
              </a:ext>
            </a:extLst>
          </p:cNvPr>
          <p:cNvSpPr>
            <a:spLocks noGrp="1"/>
          </p:cNvSpPr>
          <p:nvPr>
            <p:ph idx="1"/>
          </p:nvPr>
        </p:nvSpPr>
        <p:spPr>
          <a:xfrm>
            <a:off x="476739" y="1742831"/>
            <a:ext cx="11369903" cy="3970582"/>
          </a:xfrm>
        </p:spPr>
        <p:txBody>
          <a:bodyPr>
            <a:normAutofit fontScale="40000" lnSpcReduction="20000"/>
          </a:bodyPr>
          <a:lstStyle/>
          <a:p>
            <a:r>
              <a:rPr lang="en-US" sz="8000" dirty="0"/>
              <a:t>If you’re going to lead, lead.</a:t>
            </a:r>
          </a:p>
          <a:p>
            <a:endParaRPr lang="en-US" sz="8000" dirty="0"/>
          </a:p>
          <a:p>
            <a:r>
              <a:rPr lang="en-US" sz="8000" dirty="0"/>
              <a:t>So what. Now what?</a:t>
            </a:r>
          </a:p>
          <a:p>
            <a:endParaRPr lang="en-US" sz="8000" dirty="0"/>
          </a:p>
          <a:p>
            <a:r>
              <a:rPr lang="en-US" sz="8000" dirty="0"/>
              <a:t>If no one told you today that they love you, remember that I do, and I always will.</a:t>
            </a:r>
          </a:p>
          <a:p>
            <a:endParaRPr lang="en-US" dirty="0"/>
          </a:p>
          <a:p>
            <a:endParaRPr lang="en-US" dirty="0"/>
          </a:p>
          <a:p>
            <a:r>
              <a:rPr lang="en-US" sz="5900" dirty="0">
                <a:hlinkClick r:id="rId2"/>
              </a:rPr>
              <a:t>https://youtu.be/Xe2nlti47kA</a:t>
            </a:r>
            <a:r>
              <a:rPr lang="en-US" sz="5900" dirty="0"/>
              <a:t> </a:t>
            </a:r>
          </a:p>
        </p:txBody>
      </p:sp>
      <p:sp>
        <p:nvSpPr>
          <p:cNvPr id="4" name="Slide Number Placeholder 3">
            <a:extLst>
              <a:ext uri="{FF2B5EF4-FFF2-40B4-BE49-F238E27FC236}">
                <a16:creationId xmlns:a16="http://schemas.microsoft.com/office/drawing/2014/main" id="{3C01E7A1-C88D-4BE6-AD7B-47D6642F7ED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11893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E97995-FEBB-402F-A2BA-39491E48D540}"/>
              </a:ext>
            </a:extLst>
          </p:cNvPr>
          <p:cNvSpPr>
            <a:spLocks noGrp="1"/>
          </p:cNvSpPr>
          <p:nvPr>
            <p:ph type="title"/>
          </p:nvPr>
        </p:nvSpPr>
        <p:spPr/>
        <p:txBody>
          <a:bodyPr/>
          <a:lstStyle/>
          <a:p>
            <a:r>
              <a:rPr lang="en-US" dirty="0"/>
              <a:t>Customer Service = Hospitality</a:t>
            </a:r>
          </a:p>
        </p:txBody>
      </p:sp>
      <p:sp>
        <p:nvSpPr>
          <p:cNvPr id="6" name="Text Placeholder 5">
            <a:extLst>
              <a:ext uri="{FF2B5EF4-FFF2-40B4-BE49-F238E27FC236}">
                <a16:creationId xmlns:a16="http://schemas.microsoft.com/office/drawing/2014/main" id="{5809F628-C90D-4188-9FC7-BCFFCF7E88EE}"/>
              </a:ext>
            </a:extLst>
          </p:cNvPr>
          <p:cNvSpPr>
            <a:spLocks noGrp="1"/>
          </p:cNvSpPr>
          <p:nvPr>
            <p:ph type="body" idx="1"/>
          </p:nvPr>
        </p:nvSpPr>
        <p:spPr>
          <a:xfrm>
            <a:off x="375139" y="4823927"/>
            <a:ext cx="11393350" cy="932104"/>
          </a:xfrm>
        </p:spPr>
        <p:txBody>
          <a:bodyPr>
            <a:normAutofit/>
          </a:bodyPr>
          <a:lstStyle/>
          <a:p>
            <a:r>
              <a:rPr lang="en-US" sz="3200" dirty="0"/>
              <a:t>The secret to the success for Chick-fil-a</a:t>
            </a:r>
          </a:p>
        </p:txBody>
      </p:sp>
      <p:sp>
        <p:nvSpPr>
          <p:cNvPr id="4" name="Slide Number Placeholder 3">
            <a:extLst>
              <a:ext uri="{FF2B5EF4-FFF2-40B4-BE49-F238E27FC236}">
                <a16:creationId xmlns:a16="http://schemas.microsoft.com/office/drawing/2014/main" id="{B0CC72AC-5D4C-4AD2-8826-09791CE07A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298828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09D9-8E17-4856-B96F-78DA0F98A7F3}"/>
              </a:ext>
            </a:extLst>
          </p:cNvPr>
          <p:cNvSpPr>
            <a:spLocks noGrp="1"/>
          </p:cNvSpPr>
          <p:nvPr>
            <p:ph type="title"/>
          </p:nvPr>
        </p:nvSpPr>
        <p:spPr/>
        <p:txBody>
          <a:bodyPr/>
          <a:lstStyle/>
          <a:p>
            <a:r>
              <a:rPr lang="en-US" dirty="0"/>
              <a:t>Why do we do this</a:t>
            </a:r>
          </a:p>
        </p:txBody>
      </p:sp>
      <p:sp>
        <p:nvSpPr>
          <p:cNvPr id="3" name="Content Placeholder 2">
            <a:extLst>
              <a:ext uri="{FF2B5EF4-FFF2-40B4-BE49-F238E27FC236}">
                <a16:creationId xmlns:a16="http://schemas.microsoft.com/office/drawing/2014/main" id="{004F29CB-CF15-451D-B867-6D9C45A4B975}"/>
              </a:ext>
            </a:extLst>
          </p:cNvPr>
          <p:cNvSpPr>
            <a:spLocks noGrp="1"/>
          </p:cNvSpPr>
          <p:nvPr>
            <p:ph idx="1"/>
          </p:nvPr>
        </p:nvSpPr>
        <p:spPr>
          <a:xfrm>
            <a:off x="411048" y="1506415"/>
            <a:ext cx="11369903" cy="3845169"/>
          </a:xfrm>
        </p:spPr>
        <p:txBody>
          <a:bodyPr>
            <a:normAutofit/>
          </a:bodyPr>
          <a:lstStyle/>
          <a:p>
            <a:r>
              <a:rPr lang="en-US" dirty="0"/>
              <a:t>Hospitality is about ensuring the guests (children and families) feel cared for.</a:t>
            </a:r>
          </a:p>
          <a:p>
            <a:r>
              <a:rPr lang="en-US" dirty="0"/>
              <a:t>It is the opportunity to show honor, dignity, and respect to all of our guests (children and families), and have a positive impact on all who come in contact with our company (schools).</a:t>
            </a:r>
          </a:p>
          <a:p>
            <a:r>
              <a:rPr lang="en-US" dirty="0"/>
              <a:t>The concept and heart behind hospitality is simple</a:t>
            </a:r>
          </a:p>
          <a:p>
            <a:pPr lvl="1"/>
            <a:r>
              <a:rPr lang="en-US" dirty="0"/>
              <a:t>Executing it consistently can be very difficult</a:t>
            </a:r>
          </a:p>
          <a:p>
            <a:pPr lvl="2"/>
            <a:r>
              <a:rPr lang="en-US" dirty="0"/>
              <a:t>There must be service processes in place to be consistent</a:t>
            </a:r>
          </a:p>
          <a:p>
            <a:pPr lvl="2"/>
            <a:r>
              <a:rPr lang="en-US" dirty="0"/>
              <a:t>You must have the right people in the right places, saying and doing the right things</a:t>
            </a:r>
          </a:p>
          <a:p>
            <a:endParaRPr lang="en-US" dirty="0"/>
          </a:p>
        </p:txBody>
      </p:sp>
      <p:sp>
        <p:nvSpPr>
          <p:cNvPr id="4" name="Slide Number Placeholder 3">
            <a:extLst>
              <a:ext uri="{FF2B5EF4-FFF2-40B4-BE49-F238E27FC236}">
                <a16:creationId xmlns:a16="http://schemas.microsoft.com/office/drawing/2014/main" id="{60E3539B-ACB5-4B74-9789-B5400404BEE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956086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55D8-21C3-47D1-AD20-7EB140010F40}"/>
              </a:ext>
            </a:extLst>
          </p:cNvPr>
          <p:cNvSpPr>
            <a:spLocks noGrp="1"/>
          </p:cNvSpPr>
          <p:nvPr>
            <p:ph type="title"/>
          </p:nvPr>
        </p:nvSpPr>
        <p:spPr/>
        <p:txBody>
          <a:bodyPr/>
          <a:lstStyle/>
          <a:p>
            <a:r>
              <a:rPr lang="en-US" dirty="0"/>
              <a:t>What does the research say?</a:t>
            </a:r>
          </a:p>
        </p:txBody>
      </p:sp>
      <p:sp>
        <p:nvSpPr>
          <p:cNvPr id="3" name="Content Placeholder 2">
            <a:extLst>
              <a:ext uri="{FF2B5EF4-FFF2-40B4-BE49-F238E27FC236}">
                <a16:creationId xmlns:a16="http://schemas.microsoft.com/office/drawing/2014/main" id="{1D4E1C39-FB88-4892-AB99-3DF6DF0B1E44}"/>
              </a:ext>
            </a:extLst>
          </p:cNvPr>
          <p:cNvSpPr>
            <a:spLocks noGrp="1"/>
          </p:cNvSpPr>
          <p:nvPr>
            <p:ph idx="1"/>
          </p:nvPr>
        </p:nvSpPr>
        <p:spPr/>
        <p:txBody>
          <a:bodyPr/>
          <a:lstStyle/>
          <a:p>
            <a:r>
              <a:rPr lang="en-US" dirty="0"/>
              <a:t>Summer school 									 .23</a:t>
            </a:r>
          </a:p>
          <a:p>
            <a:r>
              <a:rPr lang="en-US" dirty="0"/>
              <a:t>Class size 										 .21</a:t>
            </a:r>
          </a:p>
          <a:p>
            <a:r>
              <a:rPr lang="en-US" dirty="0"/>
              <a:t>School choice 									 .12</a:t>
            </a:r>
          </a:p>
          <a:p>
            <a:r>
              <a:rPr lang="en-US" dirty="0"/>
              <a:t>Charter schools									 .09</a:t>
            </a:r>
          </a:p>
          <a:p>
            <a:r>
              <a:rPr lang="en-US" dirty="0"/>
              <a:t>School uniforms 								          0.00</a:t>
            </a:r>
          </a:p>
          <a:p>
            <a:r>
              <a:rPr lang="en-US" dirty="0"/>
              <a:t>Retention (that is, holding a student back a grade) 		         -0.32</a:t>
            </a:r>
          </a:p>
          <a:p>
            <a:endParaRPr lang="en-US" dirty="0"/>
          </a:p>
        </p:txBody>
      </p:sp>
      <p:sp>
        <p:nvSpPr>
          <p:cNvPr id="4" name="Slide Number Placeholder 3">
            <a:extLst>
              <a:ext uri="{FF2B5EF4-FFF2-40B4-BE49-F238E27FC236}">
                <a16:creationId xmlns:a16="http://schemas.microsoft.com/office/drawing/2014/main" id="{0B615E5A-C61B-4A23-8997-2FAE36BED45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91911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C89A23-889D-4F3A-AA57-D8CE2D8C4D55}"/>
              </a:ext>
            </a:extLst>
          </p:cNvPr>
          <p:cNvSpPr>
            <a:spLocks noGrp="1"/>
          </p:cNvSpPr>
          <p:nvPr>
            <p:ph type="title"/>
          </p:nvPr>
        </p:nvSpPr>
        <p:spPr/>
        <p:txBody>
          <a:bodyPr/>
          <a:lstStyle/>
          <a:p>
            <a:r>
              <a:rPr lang="en-US" dirty="0"/>
              <a:t>What does the research say?</a:t>
            </a:r>
          </a:p>
        </p:txBody>
      </p:sp>
      <p:sp>
        <p:nvSpPr>
          <p:cNvPr id="6" name="Content Placeholder 5">
            <a:extLst>
              <a:ext uri="{FF2B5EF4-FFF2-40B4-BE49-F238E27FC236}">
                <a16:creationId xmlns:a16="http://schemas.microsoft.com/office/drawing/2014/main" id="{FC916293-3222-40EE-B2D4-079F0580C183}"/>
              </a:ext>
            </a:extLst>
          </p:cNvPr>
          <p:cNvSpPr>
            <a:spLocks noGrp="1"/>
          </p:cNvSpPr>
          <p:nvPr>
            <p:ph idx="1"/>
          </p:nvPr>
        </p:nvSpPr>
        <p:spPr/>
        <p:txBody>
          <a:bodyPr/>
          <a:lstStyle/>
          <a:p>
            <a:r>
              <a:rPr lang="en-US" dirty="0"/>
              <a:t>Teacher estimates of student achievement					1.62</a:t>
            </a:r>
          </a:p>
          <a:p>
            <a:r>
              <a:rPr lang="en-US" dirty="0"/>
              <a:t>Teacher credibility								  .90</a:t>
            </a:r>
          </a:p>
          <a:p>
            <a:r>
              <a:rPr lang="en-US" dirty="0"/>
              <a:t>Teacher-student relationships							  .52</a:t>
            </a:r>
          </a:p>
          <a:p>
            <a:r>
              <a:rPr lang="en-US" dirty="0"/>
              <a:t>Parent involvement								  .50</a:t>
            </a:r>
          </a:p>
          <a:p>
            <a:r>
              <a:rPr lang="en-US" dirty="0"/>
              <a:t>Teacher-student interactions							  .50</a:t>
            </a:r>
          </a:p>
        </p:txBody>
      </p:sp>
      <p:sp>
        <p:nvSpPr>
          <p:cNvPr id="4" name="Slide Number Placeholder 3">
            <a:extLst>
              <a:ext uri="{FF2B5EF4-FFF2-40B4-BE49-F238E27FC236}">
                <a16:creationId xmlns:a16="http://schemas.microsoft.com/office/drawing/2014/main" id="{6B37CBC6-7F83-4B34-90C0-6A4FA462B6E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547415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3FE7-6E2E-476C-958A-5F917B9E5FEC}"/>
              </a:ext>
            </a:extLst>
          </p:cNvPr>
          <p:cNvSpPr>
            <a:spLocks noGrp="1"/>
          </p:cNvSpPr>
          <p:nvPr>
            <p:ph type="title"/>
          </p:nvPr>
        </p:nvSpPr>
        <p:spPr/>
        <p:txBody>
          <a:bodyPr/>
          <a:lstStyle/>
          <a:p>
            <a:r>
              <a:rPr lang="en-US" dirty="0"/>
              <a:t>Take </a:t>
            </a:r>
            <a:r>
              <a:rPr lang="en-US" dirty="0" err="1"/>
              <a:t>Aways</a:t>
            </a:r>
            <a:endParaRPr lang="en-US" dirty="0"/>
          </a:p>
        </p:txBody>
      </p:sp>
      <p:sp>
        <p:nvSpPr>
          <p:cNvPr id="3" name="Content Placeholder 2">
            <a:extLst>
              <a:ext uri="{FF2B5EF4-FFF2-40B4-BE49-F238E27FC236}">
                <a16:creationId xmlns:a16="http://schemas.microsoft.com/office/drawing/2014/main" id="{24A50792-3181-40BB-A044-C217020AF669}"/>
              </a:ext>
            </a:extLst>
          </p:cNvPr>
          <p:cNvSpPr>
            <a:spLocks noGrp="1"/>
          </p:cNvSpPr>
          <p:nvPr>
            <p:ph idx="1"/>
          </p:nvPr>
        </p:nvSpPr>
        <p:spPr/>
        <p:txBody>
          <a:bodyPr/>
          <a:lstStyle/>
          <a:p>
            <a:r>
              <a:rPr lang="en-US" dirty="0"/>
              <a:t>The only investment with a lasting return is the investment in </a:t>
            </a:r>
            <a:r>
              <a:rPr lang="en-US" i="1" dirty="0"/>
              <a:t>people</a:t>
            </a:r>
            <a:r>
              <a:rPr lang="en-US" dirty="0"/>
              <a:t> and </a:t>
            </a:r>
            <a:r>
              <a:rPr lang="en-US" i="1" dirty="0"/>
              <a:t>relationships</a:t>
            </a:r>
            <a:r>
              <a:rPr lang="en-US" dirty="0"/>
              <a:t>.</a:t>
            </a:r>
          </a:p>
          <a:p>
            <a:r>
              <a:rPr lang="en-US" dirty="0"/>
              <a:t>We are in the </a:t>
            </a:r>
            <a:r>
              <a:rPr lang="en-US" b="1" i="1" dirty="0"/>
              <a:t>people</a:t>
            </a:r>
            <a:r>
              <a:rPr lang="en-US" dirty="0"/>
              <a:t> business.  Learning to cultivate relationships is as important, if not more important than gaining expertise in teaching strategies.</a:t>
            </a:r>
          </a:p>
          <a:p>
            <a:r>
              <a:rPr lang="en-US" dirty="0"/>
              <a:t>The smallest inviting act is significant.  Do something.</a:t>
            </a:r>
          </a:p>
          <a:p>
            <a:endParaRPr lang="en-US" dirty="0"/>
          </a:p>
        </p:txBody>
      </p:sp>
      <p:sp>
        <p:nvSpPr>
          <p:cNvPr id="4" name="Slide Number Placeholder 3">
            <a:extLst>
              <a:ext uri="{FF2B5EF4-FFF2-40B4-BE49-F238E27FC236}">
                <a16:creationId xmlns:a16="http://schemas.microsoft.com/office/drawing/2014/main" id="{3D8377A2-1073-4B22-8CEF-F18CD349B7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312620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EAAAF-CC85-420C-99C3-406AF16C577E}"/>
              </a:ext>
            </a:extLst>
          </p:cNvPr>
          <p:cNvSpPr>
            <a:spLocks noGrp="1"/>
          </p:cNvSpPr>
          <p:nvPr>
            <p:ph idx="1"/>
          </p:nvPr>
        </p:nvSpPr>
        <p:spPr>
          <a:xfrm>
            <a:off x="398585" y="1334279"/>
            <a:ext cx="11369903" cy="4538984"/>
          </a:xfrm>
        </p:spPr>
        <p:txBody>
          <a:bodyPr>
            <a:normAutofit/>
          </a:bodyPr>
          <a:lstStyle/>
          <a:p>
            <a:pPr marL="0" indent="0" algn="ctr">
              <a:buNone/>
            </a:pPr>
            <a:endParaRPr lang="en-US" dirty="0"/>
          </a:p>
          <a:p>
            <a:pPr marL="0" indent="0" algn="ctr">
              <a:buNone/>
            </a:pPr>
            <a:endParaRPr lang="en-US" dirty="0"/>
          </a:p>
          <a:p>
            <a:pPr marL="0" indent="0" algn="ctr">
              <a:buNone/>
            </a:pPr>
            <a:r>
              <a:rPr lang="en-US" sz="6000" b="1" dirty="0"/>
              <a:t>Charlotte Webb</a:t>
            </a:r>
          </a:p>
          <a:p>
            <a:pPr marL="0" indent="0" algn="ctr">
              <a:buNone/>
            </a:pPr>
            <a:endParaRPr lang="en-US" sz="4000" b="1" dirty="0"/>
          </a:p>
          <a:p>
            <a:pPr marL="0" indent="0" algn="ctr">
              <a:buNone/>
            </a:pPr>
            <a:r>
              <a:rPr lang="en-US" dirty="0"/>
              <a:t>814-525-9662 (Mobile)</a:t>
            </a:r>
          </a:p>
          <a:p>
            <a:pPr marL="0" indent="0" algn="ctr">
              <a:buNone/>
            </a:pPr>
            <a:r>
              <a:rPr lang="en-US" dirty="0"/>
              <a:t>304-558-9994 (Office)</a:t>
            </a:r>
          </a:p>
          <a:p>
            <a:pPr marL="0" indent="0" algn="ctr">
              <a:buNone/>
            </a:pPr>
            <a:r>
              <a:rPr lang="en-US" dirty="0">
                <a:hlinkClick r:id="rId2"/>
              </a:rPr>
              <a:t>ctwebb@k12.wv.us</a:t>
            </a:r>
            <a:r>
              <a:rPr lang="en-US" dirty="0"/>
              <a:t> </a:t>
            </a:r>
          </a:p>
        </p:txBody>
      </p:sp>
      <p:sp>
        <p:nvSpPr>
          <p:cNvPr id="4" name="Slide Number Placeholder 3">
            <a:extLst>
              <a:ext uri="{FF2B5EF4-FFF2-40B4-BE49-F238E27FC236}">
                <a16:creationId xmlns:a16="http://schemas.microsoft.com/office/drawing/2014/main" id="{D2C50BB8-2E0E-4CDA-B0D0-492EFC1F78C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70228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Student-Led Work Stations</a:t>
            </a:r>
          </a:p>
        </p:txBody>
      </p:sp>
      <p:sp>
        <p:nvSpPr>
          <p:cNvPr id="3" name="Content Placeholder 2"/>
          <p:cNvSpPr>
            <a:spLocks noGrp="1"/>
          </p:cNvSpPr>
          <p:nvPr>
            <p:ph idx="1"/>
          </p:nvPr>
        </p:nvSpPr>
        <p:spPr/>
        <p:txBody>
          <a:bodyPr/>
          <a:lstStyle/>
          <a:p>
            <a:pPr marL="0" indent="0">
              <a:spcAft>
                <a:spcPts val="1800"/>
              </a:spcAft>
              <a:buNone/>
            </a:pPr>
            <a:r>
              <a:rPr lang="en-US" sz="3200"/>
              <a:t>Should include:</a:t>
            </a:r>
          </a:p>
          <a:p>
            <a:pPr>
              <a:spcAft>
                <a:spcPts val="1800"/>
              </a:spcAft>
            </a:pPr>
            <a:r>
              <a:rPr lang="en-US" sz="3200"/>
              <a:t>Multiple opportunities to practice the targeted foundational skills for the week</a:t>
            </a:r>
          </a:p>
          <a:p>
            <a:r>
              <a:rPr lang="en-US" sz="3200"/>
              <a:t>Opportunities to practice skills that were not previously mastered</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208849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Student-Led Work Stations</a:t>
            </a:r>
          </a:p>
        </p:txBody>
      </p:sp>
      <p:sp>
        <p:nvSpPr>
          <p:cNvPr id="3" name="Content Placeholder 2"/>
          <p:cNvSpPr>
            <a:spLocks noGrp="1"/>
          </p:cNvSpPr>
          <p:nvPr>
            <p:ph idx="1"/>
          </p:nvPr>
        </p:nvSpPr>
        <p:spPr>
          <a:xfrm>
            <a:off x="398463" y="1724025"/>
            <a:ext cx="11369675" cy="4541308"/>
          </a:xfrm>
        </p:spPr>
        <p:txBody>
          <a:bodyPr/>
          <a:lstStyle/>
          <a:p>
            <a:pPr marL="0" indent="0">
              <a:buNone/>
            </a:pPr>
            <a:r>
              <a:rPr lang="en-US"/>
              <a:t>Should be:</a:t>
            </a:r>
          </a:p>
          <a:p>
            <a:pPr lvl="0">
              <a:spcAft>
                <a:spcPts val="0"/>
              </a:spcAft>
            </a:pPr>
            <a:r>
              <a:rPr lang="en-US" b="1" i="1"/>
              <a:t>Connected to current learning with a clear and relevant goal</a:t>
            </a:r>
          </a:p>
          <a:p>
            <a:r>
              <a:rPr lang="en-US"/>
              <a:t>High quality</a:t>
            </a:r>
          </a:p>
          <a:p>
            <a:r>
              <a:rPr lang="en-US"/>
              <a:t>Engaging</a:t>
            </a:r>
          </a:p>
          <a:p>
            <a:pPr>
              <a:spcAft>
                <a:spcPts val="1200"/>
              </a:spcAft>
            </a:pPr>
            <a:r>
              <a:rPr lang="en-US"/>
              <a:t>Independent</a:t>
            </a:r>
          </a:p>
          <a:p>
            <a:pPr marL="0" indent="0">
              <a:buNone/>
            </a:pPr>
            <a:r>
              <a:rPr lang="en-US"/>
              <a:t>It is far better to have fewer groups with strong and relevant tasks than lots of groups doing varied activities that range in quality and focus.</a:t>
            </a:r>
          </a:p>
          <a:p>
            <a:pPr marL="0" indent="0">
              <a:buNone/>
            </a:pPr>
            <a:endParaRPr lang="en-US" sz="1400"/>
          </a:p>
          <a:p>
            <a:pPr marL="0" indent="0">
              <a:buNone/>
            </a:pPr>
            <a:r>
              <a:rPr lang="en-US" sz="1400"/>
              <a:t>Adapted from Student Achievement Partners Foundational Skills Guidance Documents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58839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B317-8C0A-0447-BF8F-70F5E382FCBC}"/>
              </a:ext>
            </a:extLst>
          </p:cNvPr>
          <p:cNvSpPr>
            <a:spLocks noGrp="1"/>
          </p:cNvSpPr>
          <p:nvPr>
            <p:ph type="ctrTitle"/>
          </p:nvPr>
        </p:nvSpPr>
        <p:spPr/>
        <p:txBody>
          <a:bodyPr/>
          <a:lstStyle/>
          <a:p>
            <a:r>
              <a:rPr lang="en-US"/>
              <a:t>Prerequisites for Success</a:t>
            </a:r>
          </a:p>
        </p:txBody>
      </p:sp>
    </p:spTree>
    <p:extLst>
      <p:ext uri="{BB962C8B-B14F-4D97-AF65-F5344CB8AC3E}">
        <p14:creationId xmlns:p14="http://schemas.microsoft.com/office/powerpoint/2010/main" val="357499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86" y="144464"/>
            <a:ext cx="11468452" cy="817562"/>
          </a:xfrm>
        </p:spPr>
        <p:txBody>
          <a:bodyPr/>
          <a:lstStyle/>
          <a:p>
            <a:r>
              <a:rPr lang="en-US" sz="4000" dirty="0">
                <a:latin typeface="Vollkorn"/>
              </a:rPr>
              <a:t>Preparing for Small-Group Instruction</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a:ln>
                <a:noFill/>
              </a:ln>
              <a:solidFill>
                <a:srgbClr val="FFFFFF"/>
              </a:solidFill>
              <a:effectLst/>
              <a:uLnTx/>
              <a:uFillTx/>
              <a:latin typeface="Fira Sans Ultra" charset="0"/>
            </a:endParaRPr>
          </a:p>
        </p:txBody>
      </p:sp>
      <p:graphicFrame>
        <p:nvGraphicFramePr>
          <p:cNvPr id="5" name="Content Placeholder 4"/>
          <p:cNvGraphicFramePr>
            <a:graphicFrameLocks noGrp="1"/>
          </p:cNvGraphicFramePr>
          <p:nvPr>
            <p:ph idx="1"/>
          </p:nvPr>
        </p:nvGraphicFramePr>
        <p:xfrm>
          <a:off x="398462" y="733425"/>
          <a:ext cx="11369675"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flipH="1">
            <a:off x="7905750" y="3696434"/>
            <a:ext cx="823686" cy="646232"/>
          </a:xfrm>
          <a:prstGeom prst="rect">
            <a:avLst/>
          </a:prstGeom>
        </p:spPr>
      </p:pic>
      <p:pic>
        <p:nvPicPr>
          <p:cNvPr id="8" name="Picture 7"/>
          <p:cNvPicPr>
            <a:picLocks noChangeAspect="1"/>
          </p:cNvPicPr>
          <p:nvPr/>
        </p:nvPicPr>
        <p:blipFill>
          <a:blip r:embed="rId8"/>
          <a:stretch>
            <a:fillRect/>
          </a:stretch>
        </p:blipFill>
        <p:spPr>
          <a:xfrm flipH="1">
            <a:off x="3829050" y="3696434"/>
            <a:ext cx="823686" cy="646232"/>
          </a:xfrm>
          <a:prstGeom prst="rect">
            <a:avLst/>
          </a:prstGeom>
        </p:spPr>
      </p:pic>
    </p:spTree>
    <p:extLst>
      <p:ext uri="{BB962C8B-B14F-4D97-AF65-F5344CB8AC3E}">
        <p14:creationId xmlns:p14="http://schemas.microsoft.com/office/powerpoint/2010/main" val="21314999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Barriers to Small Group Success</a:t>
            </a:r>
          </a:p>
        </p:txBody>
      </p:sp>
      <p:sp>
        <p:nvSpPr>
          <p:cNvPr id="3" name="Content Placeholder 2"/>
          <p:cNvSpPr>
            <a:spLocks noGrp="1"/>
          </p:cNvSpPr>
          <p:nvPr>
            <p:ph idx="1"/>
          </p:nvPr>
        </p:nvSpPr>
        <p:spPr>
          <a:xfrm>
            <a:off x="398463" y="1544639"/>
            <a:ext cx="11369675" cy="4329112"/>
          </a:xfrm>
        </p:spPr>
        <p:txBody>
          <a:bodyPr/>
          <a:lstStyle/>
          <a:p>
            <a:pPr>
              <a:spcAft>
                <a:spcPts val="1800"/>
              </a:spcAft>
            </a:pPr>
            <a:r>
              <a:rPr lang="en-US"/>
              <a:t>Wrong-Fit Tasks – too easy or too hard</a:t>
            </a:r>
          </a:p>
          <a:p>
            <a:pPr>
              <a:spcAft>
                <a:spcPts val="1800"/>
              </a:spcAft>
            </a:pPr>
            <a:r>
              <a:rPr lang="en-US"/>
              <a:t>Too Much, Too Soon – not enough practice with routines and procedures</a:t>
            </a:r>
          </a:p>
          <a:p>
            <a:pPr>
              <a:spcAft>
                <a:spcPts val="1800"/>
              </a:spcAft>
            </a:pPr>
            <a:r>
              <a:rPr lang="en-US"/>
              <a:t>Changing Activities Too Often – try to change the content more often than the structure</a:t>
            </a:r>
          </a:p>
          <a:p>
            <a:r>
              <a:rPr lang="en-US"/>
              <a:t>Not Aligned with Learning Goals</a:t>
            </a:r>
          </a:p>
        </p:txBody>
      </p:sp>
    </p:spTree>
    <p:extLst>
      <p:ext uri="{BB962C8B-B14F-4D97-AF65-F5344CB8AC3E}">
        <p14:creationId xmlns:p14="http://schemas.microsoft.com/office/powerpoint/2010/main" val="2113352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a plan for implementation</a:t>
            </a:r>
          </a:p>
        </p:txBody>
      </p:sp>
      <p:sp>
        <p:nvSpPr>
          <p:cNvPr id="3" name="Content Placeholder 2"/>
          <p:cNvSpPr>
            <a:spLocks noGrp="1"/>
          </p:cNvSpPr>
          <p:nvPr>
            <p:ph idx="1"/>
          </p:nvPr>
        </p:nvSpPr>
        <p:spPr>
          <a:xfrm>
            <a:off x="398463" y="1362457"/>
            <a:ext cx="11369675" cy="4511294"/>
          </a:xfrm>
        </p:spPr>
        <p:txBody>
          <a:bodyPr/>
          <a:lstStyle/>
          <a:p>
            <a:pPr lvl="0"/>
            <a:r>
              <a:rPr lang="en-US" dirty="0">
                <a:latin typeface="Fira Sans"/>
              </a:rPr>
              <a:t>Consider using a structured routine for phasing in work stations</a:t>
            </a:r>
          </a:p>
          <a:p>
            <a:pPr lvl="1">
              <a:lnSpc>
                <a:spcPct val="120000"/>
              </a:lnSpc>
              <a:spcBef>
                <a:spcPts val="1200"/>
              </a:spcBef>
              <a:spcAft>
                <a:spcPts val="0"/>
              </a:spcAft>
            </a:pPr>
            <a:r>
              <a:rPr lang="en-US" sz="2600" dirty="0">
                <a:solidFill>
                  <a:srgbClr val="000000"/>
                </a:solidFill>
                <a:latin typeface="Calibri"/>
                <a:ea typeface="Calibri" panose="020F0502020204030204" pitchFamily="34" charset="0"/>
                <a:cs typeface="Times New Roman"/>
                <a:hlinkClick r:id="rId3"/>
              </a:rPr>
              <a:t>14-Day Planner</a:t>
            </a:r>
            <a:r>
              <a:rPr lang="en-US" sz="2600" dirty="0">
                <a:solidFill>
                  <a:srgbClr val="000000"/>
                </a:solidFill>
                <a:latin typeface="Calibri"/>
                <a:ea typeface="Calibri" panose="020F0502020204030204" pitchFamily="34" charset="0"/>
                <a:cs typeface="Times New Roman"/>
              </a:rPr>
              <a:t> for Phasing in Small Group Instruction and Literacy Work Stations (Grades 1-5)</a:t>
            </a:r>
            <a:endParaRPr lang="en-US" sz="2600">
              <a:latin typeface="Calibri"/>
              <a:ea typeface="Calibri" panose="020F0502020204030204" pitchFamily="34" charset="0"/>
              <a:cs typeface="Times New Roman"/>
            </a:endParaRPr>
          </a:p>
          <a:p>
            <a:pPr lvl="1">
              <a:lnSpc>
                <a:spcPct val="120000"/>
              </a:lnSpc>
              <a:spcBef>
                <a:spcPts val="1200"/>
              </a:spcBef>
              <a:spcAft>
                <a:spcPts val="0"/>
              </a:spcAft>
            </a:pPr>
            <a:r>
              <a:rPr lang="en-US" sz="2600" dirty="0">
                <a:solidFill>
                  <a:srgbClr val="000000"/>
                </a:solidFill>
                <a:latin typeface="Calibri"/>
                <a:ea typeface="Calibri" panose="020F0502020204030204" pitchFamily="34" charset="0"/>
                <a:cs typeface="Times New Roman"/>
                <a:hlinkClick r:id="rId4"/>
              </a:rPr>
              <a:t>21-Day Planner</a:t>
            </a:r>
            <a:r>
              <a:rPr lang="en-US" sz="2600" dirty="0">
                <a:solidFill>
                  <a:srgbClr val="000000"/>
                </a:solidFill>
                <a:latin typeface="Calibri"/>
                <a:ea typeface="Calibri" panose="020F0502020204030204" pitchFamily="34" charset="0"/>
                <a:cs typeface="Times New Roman"/>
              </a:rPr>
              <a:t> for Phasing in Small Group Instruction and Literacy Work Stations for Kindergarten</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484324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1A9452C-35B3-EA48-9A7E-04AD2EA811DC}" vid="{7C22DB5F-C8D7-2742-8DAA-64B95E712BA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1610ThemeSG10[1].potx [Read-Only]" id="{29804FC0-0695-48A6-BC3C-0EBC0D2D2A31}" vid="{F841C910-DF28-4AB1-8D78-ECF4B1DD347E}"/>
    </a:ext>
  </a:extLst>
</a:theme>
</file>

<file path=ppt/theme/theme3.xml><?xml version="1.0" encoding="utf-8"?>
<a:theme xmlns:a="http://schemas.openxmlformats.org/drawingml/2006/main" name="1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1A9452C-35B3-EA48-9A7E-04AD2EA811DC}" vid="{7C22DB5F-C8D7-2742-8DAA-64B95E712BA5}"/>
    </a:ext>
  </a:extLst>
</a:theme>
</file>

<file path=ppt/theme/theme4.xml><?xml version="1.0" encoding="utf-8"?>
<a:theme xmlns:a="http://schemas.openxmlformats.org/drawingml/2006/main" name="2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5C96F30CBDB248A2F61FB5C3975F8E" ma:contentTypeVersion="10" ma:contentTypeDescription="Create a new document." ma:contentTypeScope="" ma:versionID="16afae674f2d386abd1a4f68e81755e7">
  <xsd:schema xmlns:xsd="http://www.w3.org/2001/XMLSchema" xmlns:xs="http://www.w3.org/2001/XMLSchema" xmlns:p="http://schemas.microsoft.com/office/2006/metadata/properties" xmlns:ns2="62a3b72a-13f3-494c-99b3-262e99a1bd2b" xmlns:ns3="dfae624e-5b15-4ce2-8a63-ed2e78323047" targetNamespace="http://schemas.microsoft.com/office/2006/metadata/properties" ma:root="true" ma:fieldsID="9c6b132c024192a6de8f7f4aa7448d56" ns2:_="" ns3:_="">
    <xsd:import namespace="62a3b72a-13f3-494c-99b3-262e99a1bd2b"/>
    <xsd:import namespace="dfae624e-5b15-4ce2-8a63-ed2e7832304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3b72a-13f3-494c-99b3-262e99a1bd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fae624e-5b15-4ce2-8a63-ed2e7832304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78DE3C-4F35-466D-BDC4-12EBE41ED381}">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dfae624e-5b15-4ce2-8a63-ed2e78323047"/>
    <ds:schemaRef ds:uri="http://purl.org/dc/dcmitype/"/>
    <ds:schemaRef ds:uri="http://schemas.openxmlformats.org/package/2006/metadata/core-properties"/>
    <ds:schemaRef ds:uri="62a3b72a-13f3-494c-99b3-262e99a1bd2b"/>
    <ds:schemaRef ds:uri="http://www.w3.org/XML/1998/namespace"/>
  </ds:schemaRefs>
</ds:datastoreItem>
</file>

<file path=customXml/itemProps2.xml><?xml version="1.0" encoding="utf-8"?>
<ds:datastoreItem xmlns:ds="http://schemas.openxmlformats.org/officeDocument/2006/customXml" ds:itemID="{9E3A9EE3-072A-4DF8-95BE-52DB5333765D}">
  <ds:schemaRefs>
    <ds:schemaRef ds:uri="http://schemas.microsoft.com/sharepoint/v3/contenttype/forms"/>
  </ds:schemaRefs>
</ds:datastoreItem>
</file>

<file path=customXml/itemProps3.xml><?xml version="1.0" encoding="utf-8"?>
<ds:datastoreItem xmlns:ds="http://schemas.openxmlformats.org/officeDocument/2006/customXml" ds:itemID="{C3B15FD5-254F-429F-960B-92D6E3BB0F5A}">
  <ds:schemaRefs>
    <ds:schemaRef ds:uri="62a3b72a-13f3-494c-99b3-262e99a1bd2b"/>
    <ds:schemaRef ds:uri="dfae624e-5b15-4ce2-8a63-ed2e783230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1933</TotalTime>
  <Words>2115</Words>
  <Application>Microsoft Macintosh PowerPoint</Application>
  <PresentationFormat>Widescreen</PresentationFormat>
  <Paragraphs>262</Paragraphs>
  <Slides>39</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39</vt:i4>
      </vt:variant>
    </vt:vector>
  </HeadingPairs>
  <TitlesOfParts>
    <vt:vector size="52" baseType="lpstr">
      <vt:lpstr>Arial</vt:lpstr>
      <vt:lpstr>Calibri</vt:lpstr>
      <vt:lpstr>Century Gothic</vt:lpstr>
      <vt:lpstr>Fira Sans</vt:lpstr>
      <vt:lpstr>Fira Sans Ultra</vt:lpstr>
      <vt:lpstr>Lucida Calligraphy</vt:lpstr>
      <vt:lpstr>Lucida Sans</vt:lpstr>
      <vt:lpstr>Times New Roman</vt:lpstr>
      <vt:lpstr>Vollkorn</vt:lpstr>
      <vt:lpstr>WVDE_2017Theme2</vt:lpstr>
      <vt:lpstr>Custom Design</vt:lpstr>
      <vt:lpstr>1_WVDE_2017Theme2</vt:lpstr>
      <vt:lpstr>2_WVDE_2017Theme2</vt:lpstr>
      <vt:lpstr>Small Group Instruction</vt:lpstr>
      <vt:lpstr>Session Goals </vt:lpstr>
      <vt:lpstr>Small Group Instruction</vt:lpstr>
      <vt:lpstr>Student-Led Work Stations</vt:lpstr>
      <vt:lpstr>Student-Led Work Stations</vt:lpstr>
      <vt:lpstr>Prerequisites for Success</vt:lpstr>
      <vt:lpstr>Preparing for Small-Group Instruction</vt:lpstr>
      <vt:lpstr>Common Barriers to Small Group Success</vt:lpstr>
      <vt:lpstr>Create a plan for implementation</vt:lpstr>
      <vt:lpstr>Effective Grouping</vt:lpstr>
      <vt:lpstr>Standardized Reading Tests are Single Factor Tests</vt:lpstr>
      <vt:lpstr>Types of Assessments  </vt:lpstr>
      <vt:lpstr>Appropriate Assessments for Grouping </vt:lpstr>
      <vt:lpstr>Small Group Models</vt:lpstr>
      <vt:lpstr>Successful Implementation</vt:lpstr>
      <vt:lpstr>Small Groups and Rigor </vt:lpstr>
      <vt:lpstr>10 Steps to Teaching and Learning Independence</vt:lpstr>
      <vt:lpstr>10 Steps to Teaching and Learning Independence</vt:lpstr>
      <vt:lpstr>Addressing Foundational Skills vs. Comprehension</vt:lpstr>
      <vt:lpstr>Traditional Literacy Instruction Oversimplifies Reading Comprehension</vt:lpstr>
      <vt:lpstr>PowerPoint Presentation</vt:lpstr>
      <vt:lpstr>Literacy Instruction Backwards </vt:lpstr>
      <vt:lpstr>Resources</vt:lpstr>
      <vt:lpstr>Resources</vt:lpstr>
      <vt:lpstr>Reflections/Questions?</vt:lpstr>
      <vt:lpstr>Contact Information</vt:lpstr>
      <vt:lpstr>A Return on Your Investment</vt:lpstr>
      <vt:lpstr>Purpose and Background</vt:lpstr>
      <vt:lpstr>Visible Learning, John Hattie (2009)</vt:lpstr>
      <vt:lpstr>Invitational Education</vt:lpstr>
      <vt:lpstr>Fundamentals of Invitational Education</vt:lpstr>
      <vt:lpstr>Rita Pierson:  Every Kid Needs a Champion</vt:lpstr>
      <vt:lpstr>Linda Cliatt-Wayman:  How to fix a broken school? Lead fearlessly, love hard</vt:lpstr>
      <vt:lpstr>Customer Service = Hospitality</vt:lpstr>
      <vt:lpstr>Why do we do this</vt:lpstr>
      <vt:lpstr>What does the research say?</vt:lpstr>
      <vt:lpstr>What does the research say?</vt:lpstr>
      <vt:lpstr>Take 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 Symposium</dc:title>
  <dc:creator>Schwartz, Christy</dc:creator>
  <cp:lastModifiedBy>Brumfield, Tarabeth</cp:lastModifiedBy>
  <cp:revision>46</cp:revision>
  <dcterms:modified xsi:type="dcterms:W3CDTF">2019-04-30T12:25:47Z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0x010100385C96F30CBDB248A2F61FB5C3975F8E</vt:lpwstr>
  </property>
</Properties>
</file>