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88" r:id="rId4"/>
    <p:sldId id="289" r:id="rId5"/>
    <p:sldId id="290" r:id="rId6"/>
    <p:sldId id="256" r:id="rId7"/>
    <p:sldId id="286" r:id="rId8"/>
    <p:sldId id="283" r:id="rId9"/>
    <p:sldId id="278" r:id="rId10"/>
    <p:sldId id="279" r:id="rId11"/>
    <p:sldId id="280" r:id="rId12"/>
    <p:sldId id="257" r:id="rId13"/>
    <p:sldId id="258" r:id="rId14"/>
    <p:sldId id="261" r:id="rId15"/>
    <p:sldId id="264" r:id="rId16"/>
    <p:sldId id="265" r:id="rId17"/>
    <p:sldId id="266" r:id="rId18"/>
    <p:sldId id="285" r:id="rId19"/>
    <p:sldId id="284" r:id="rId20"/>
    <p:sldId id="287"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7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F3401E-8A3C-4B3F-B4E0-AFBAFC8B4D2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3401E-8A3C-4B3F-B4E0-AFBAFC8B4D2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3401E-8A3C-4B3F-B4E0-AFBAFC8B4D2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3401E-8A3C-4B3F-B4E0-AFBAFC8B4D2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3401E-8A3C-4B3F-B4E0-AFBAFC8B4D2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3401E-8A3C-4B3F-B4E0-AFBAFC8B4D2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F3401E-8A3C-4B3F-B4E0-AFBAFC8B4D29}"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F3401E-8A3C-4B3F-B4E0-AFBAFC8B4D29}"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3401E-8A3C-4B3F-B4E0-AFBAFC8B4D29}"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F3401E-8A3C-4B3F-B4E0-AFBAFC8B4D2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ED27D-2CC1-409D-ABD4-9DCEB704E1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F3401E-8A3C-4B3F-B4E0-AFBAFC8B4D2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ED27D-2CC1-409D-ABD4-9DCEB704E13A}"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DF3401E-8A3C-4B3F-B4E0-AFBAFC8B4D29}" type="datetimeFigureOut">
              <a:rPr lang="en-US" smtClean="0"/>
              <a:t>4/23/2019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45AED27D-2CC1-409D-ABD4-9DCEB704E1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na.org/research/" TargetMode="External"/><Relationship Id="rId2" Type="http://schemas.openxmlformats.org/officeDocument/2006/relationships/hyperlink" Target="https://www.lena.org/wp-content/uploads/2016/07/LTR-01-2_PowerOfTal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Ljohnson@Shepherd.edu" TargetMode="External"/><Relationship Id="rId2" Type="http://schemas.openxmlformats.org/officeDocument/2006/relationships/hyperlink" Target="mailto:TKepner@Shepherd.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895600"/>
            <a:ext cx="8077200" cy="1470025"/>
          </a:xfrm>
        </p:spPr>
        <p:txBody>
          <a:bodyPr/>
          <a:lstStyle/>
          <a:p>
            <a:pPr algn="ctr"/>
            <a:r>
              <a:rPr lang="en-US" sz="3000" i="1" dirty="0" smtClean="0"/>
              <a:t>Implementing Best Practices in Language and Literacy (PK–3) for Teacher Candidates</a:t>
            </a:r>
            <a:r>
              <a:rPr lang="en-US" sz="2500" dirty="0"/>
              <a:t/>
            </a:r>
            <a:br>
              <a:rPr lang="en-US" sz="2500" dirty="0"/>
            </a:br>
            <a:r>
              <a:rPr lang="en-US" sz="2500" dirty="0"/>
              <a:t/>
            </a:r>
            <a:br>
              <a:rPr lang="en-US" sz="2500" dirty="0"/>
            </a:br>
            <a:r>
              <a:rPr lang="en-US" sz="2500" dirty="0"/>
              <a:t/>
            </a:r>
            <a:br>
              <a:rPr lang="en-US" sz="2500" dirty="0"/>
            </a:br>
            <a:r>
              <a:rPr lang="en-US" sz="1800" i="1" dirty="0" smtClean="0"/>
              <a:t>Candidate-Teacher </a:t>
            </a:r>
            <a:r>
              <a:rPr lang="en-US" sz="1800" i="1" dirty="0"/>
              <a:t>Paired Professional </a:t>
            </a:r>
            <a:r>
              <a:rPr lang="en-US" sz="1800" i="1" dirty="0" smtClean="0"/>
              <a:t>Development </a:t>
            </a:r>
            <a:r>
              <a:rPr lang="en-US" sz="1800" i="1" dirty="0"/>
              <a:t>in Phonics</a:t>
            </a:r>
            <a:r>
              <a:rPr lang="en-US" sz="1800" dirty="0"/>
              <a:t/>
            </a:r>
            <a:br>
              <a:rPr lang="en-US" sz="1800" dirty="0"/>
            </a:br>
            <a:r>
              <a:rPr lang="en-US" sz="1400" dirty="0"/>
              <a:t>Campaign Partner Grant</a:t>
            </a:r>
            <a:r>
              <a:rPr lang="en-US" sz="1800" dirty="0"/>
              <a:t/>
            </a:r>
            <a:br>
              <a:rPr lang="en-US" sz="1800" dirty="0"/>
            </a:br>
            <a:r>
              <a:rPr lang="en-US" sz="1800" dirty="0"/>
              <a:t/>
            </a:r>
            <a:br>
              <a:rPr lang="en-US" sz="1800" dirty="0"/>
            </a:br>
            <a:r>
              <a:rPr lang="en-US" sz="1800" i="1" dirty="0"/>
              <a:t>Awareness of Adult-Child </a:t>
            </a:r>
            <a:r>
              <a:rPr lang="en-US" sz="1800" i="1" dirty="0" smtClean="0"/>
              <a:t>Language Interactions </a:t>
            </a:r>
            <a:r>
              <a:rPr lang="en-US" sz="1800" i="1" dirty="0"/>
              <a:t>with LENA </a:t>
            </a:r>
            <a:r>
              <a:rPr lang="en-US" sz="1800" dirty="0"/>
              <a:t/>
            </a:r>
            <a:br>
              <a:rPr lang="en-US" sz="1800" dirty="0"/>
            </a:br>
            <a:r>
              <a:rPr lang="en-US" sz="1400" dirty="0"/>
              <a:t>Shepherd University </a:t>
            </a:r>
            <a:r>
              <a:rPr lang="en-US" sz="1400" dirty="0" smtClean="0"/>
              <a:t>Center </a:t>
            </a:r>
            <a:r>
              <a:rPr lang="en-US" sz="1400" dirty="0"/>
              <a:t>for Teaching and Learning </a:t>
            </a:r>
            <a:r>
              <a:rPr lang="en-US" sz="1400" dirty="0" smtClean="0"/>
              <a:t>(Mini-Grant)</a:t>
            </a:r>
            <a:endParaRPr lang="en-US" sz="1400" dirty="0"/>
          </a:p>
        </p:txBody>
      </p:sp>
      <p:sp>
        <p:nvSpPr>
          <p:cNvPr id="6" name="Subtitle 5"/>
          <p:cNvSpPr>
            <a:spLocks noGrp="1"/>
          </p:cNvSpPr>
          <p:nvPr>
            <p:ph type="subTitle" idx="1"/>
          </p:nvPr>
        </p:nvSpPr>
        <p:spPr>
          <a:xfrm>
            <a:off x="990600" y="5029200"/>
            <a:ext cx="7117180" cy="1708160"/>
          </a:xfrm>
          <a:prstGeom prst="rect">
            <a:avLst/>
          </a:prstGeom>
        </p:spPr>
        <p:txBody>
          <a:bodyPr>
            <a:spAutoFit/>
          </a:bodyPr>
          <a:lstStyle/>
          <a:p>
            <a:pPr algn="ctr">
              <a:spcBef>
                <a:spcPts val="0"/>
              </a:spcBef>
              <a:spcAft>
                <a:spcPts val="0"/>
              </a:spcAft>
            </a:pPr>
            <a:r>
              <a:rPr lang="en-US" sz="1500" i="1" dirty="0" smtClean="0">
                <a:solidFill>
                  <a:schemeClr val="accent1">
                    <a:lumMod val="40000"/>
                    <a:lumOff val="60000"/>
                  </a:schemeClr>
                </a:solidFill>
                <a:latin typeface="Arial" panose="020B0604020202020204" pitchFamily="34" charset="0"/>
                <a:cs typeface="Arial" panose="020B0604020202020204" pitchFamily="34" charset="0"/>
              </a:rPr>
              <a:t>WV Leaders of Literacy Symposium</a:t>
            </a:r>
          </a:p>
          <a:p>
            <a:pPr algn="ctr">
              <a:spcBef>
                <a:spcPts val="0"/>
              </a:spcBef>
              <a:spcAft>
                <a:spcPts val="0"/>
              </a:spcAft>
            </a:pPr>
            <a:r>
              <a:rPr lang="en-US" sz="1500" i="1" dirty="0" smtClean="0">
                <a:solidFill>
                  <a:schemeClr val="accent1">
                    <a:lumMod val="40000"/>
                    <a:lumOff val="60000"/>
                  </a:schemeClr>
                </a:solidFill>
                <a:latin typeface="Arial" panose="020B0604020202020204" pitchFamily="34" charset="0"/>
                <a:cs typeface="Arial" panose="020B0604020202020204" pitchFamily="34" charset="0"/>
              </a:rPr>
              <a:t>April 25, 2019</a:t>
            </a:r>
          </a:p>
          <a:p>
            <a:pPr algn="ctr">
              <a:spcBef>
                <a:spcPts val="0"/>
              </a:spcBef>
              <a:spcAft>
                <a:spcPts val="0"/>
              </a:spcAft>
            </a:pPr>
            <a:endParaRPr lang="en-US" sz="1500" i="1" dirty="0">
              <a:solidFill>
                <a:schemeClr val="accent1">
                  <a:lumMod val="40000"/>
                  <a:lumOff val="60000"/>
                </a:schemeClr>
              </a:solidFill>
              <a:latin typeface="Arial" panose="020B0604020202020204" pitchFamily="34" charset="0"/>
              <a:cs typeface="Arial" panose="020B0604020202020204" pitchFamily="34" charset="0"/>
            </a:endParaRPr>
          </a:p>
          <a:p>
            <a:pPr algn="ctr">
              <a:spcBef>
                <a:spcPts val="0"/>
              </a:spcBef>
              <a:spcAft>
                <a:spcPts val="0"/>
              </a:spcAft>
            </a:pPr>
            <a:r>
              <a:rPr lang="en-US" sz="1500" i="1" dirty="0" smtClean="0">
                <a:solidFill>
                  <a:schemeClr val="accent1">
                    <a:lumMod val="40000"/>
                    <a:lumOff val="60000"/>
                  </a:schemeClr>
                </a:solidFill>
                <a:latin typeface="Arial" panose="020B0604020202020204" pitchFamily="34" charset="0"/>
                <a:cs typeface="Arial" panose="020B0604020202020204" pitchFamily="34" charset="0"/>
              </a:rPr>
              <a:t>Shepherd University</a:t>
            </a:r>
            <a:endParaRPr lang="en-US" sz="1500" i="1" dirty="0">
              <a:solidFill>
                <a:schemeClr val="accent1">
                  <a:lumMod val="40000"/>
                  <a:lumOff val="60000"/>
                </a:schemeClr>
              </a:solidFill>
              <a:latin typeface="Arial" panose="020B0604020202020204" pitchFamily="34" charset="0"/>
              <a:cs typeface="Arial" panose="020B0604020202020204" pitchFamily="34" charset="0"/>
            </a:endParaRPr>
          </a:p>
          <a:p>
            <a:pPr algn="ctr">
              <a:spcBef>
                <a:spcPts val="0"/>
              </a:spcBef>
              <a:spcAft>
                <a:spcPts val="0"/>
              </a:spcAft>
            </a:pPr>
            <a:r>
              <a:rPr lang="en-US" sz="1500" i="1" dirty="0" smtClean="0">
                <a:solidFill>
                  <a:schemeClr val="accent1">
                    <a:lumMod val="40000"/>
                    <a:lumOff val="60000"/>
                  </a:schemeClr>
                </a:solidFill>
                <a:latin typeface="Arial" panose="020B0604020202020204" pitchFamily="34" charset="0"/>
                <a:cs typeface="Arial" panose="020B0604020202020204" pitchFamily="34" charset="0"/>
              </a:rPr>
              <a:t>Terresa Kepner</a:t>
            </a:r>
          </a:p>
          <a:p>
            <a:pPr algn="ctr">
              <a:spcBef>
                <a:spcPts val="0"/>
              </a:spcBef>
              <a:spcAft>
                <a:spcPts val="0"/>
              </a:spcAft>
            </a:pPr>
            <a:r>
              <a:rPr lang="en-US" sz="1500" i="1" dirty="0">
                <a:solidFill>
                  <a:schemeClr val="accent1">
                    <a:lumMod val="40000"/>
                    <a:lumOff val="60000"/>
                  </a:schemeClr>
                </a:solidFill>
                <a:latin typeface="Arial" panose="020B0604020202020204" pitchFamily="34" charset="0"/>
                <a:cs typeface="Arial" panose="020B0604020202020204" pitchFamily="34" charset="0"/>
              </a:rPr>
              <a:t>LeAnn Johnson</a:t>
            </a:r>
          </a:p>
          <a:p>
            <a:pPr algn="ctr">
              <a:spcBef>
                <a:spcPts val="0"/>
              </a:spcBef>
              <a:spcAft>
                <a:spcPts val="0"/>
              </a:spcAft>
            </a:pPr>
            <a:endParaRPr lang="en-US" sz="1500" i="1"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01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343333"/>
            <a:ext cx="7125113" cy="924475"/>
          </a:xfrm>
        </p:spPr>
        <p:txBody>
          <a:bodyPr/>
          <a:lstStyle/>
          <a:p>
            <a:pPr algn="ctr"/>
            <a:r>
              <a:rPr lang="en-US" dirty="0" smtClean="0">
                <a:solidFill>
                  <a:srgbClr val="C00000"/>
                </a:solidFill>
              </a:rPr>
              <a:t>How do we improve accuracy in self-reflection?</a:t>
            </a:r>
            <a:endParaRPr lang="en-US" dirty="0">
              <a:solidFill>
                <a:srgbClr val="C00000"/>
              </a:solidFill>
            </a:endParaRPr>
          </a:p>
        </p:txBody>
      </p:sp>
      <p:sp>
        <p:nvSpPr>
          <p:cNvPr id="3" name="Content Placeholder 2"/>
          <p:cNvSpPr>
            <a:spLocks noGrp="1"/>
          </p:cNvSpPr>
          <p:nvPr>
            <p:ph idx="1"/>
          </p:nvPr>
        </p:nvSpPr>
        <p:spPr>
          <a:xfrm>
            <a:off x="609600" y="3642859"/>
            <a:ext cx="8058358" cy="4051437"/>
          </a:xfrm>
        </p:spPr>
        <p:txBody>
          <a:bodyPr anchor="t"/>
          <a:lstStyle/>
          <a:p>
            <a:r>
              <a:rPr lang="en-US" dirty="0" smtClean="0">
                <a:solidFill>
                  <a:srgbClr val="002060"/>
                </a:solidFill>
              </a:rPr>
              <a:t>Audio and/or Video Recordings of Interactions with Children</a:t>
            </a:r>
          </a:p>
          <a:p>
            <a:pPr lvl="1"/>
            <a:r>
              <a:rPr lang="en-US" dirty="0" smtClean="0">
                <a:solidFill>
                  <a:srgbClr val="002060"/>
                </a:solidFill>
              </a:rPr>
              <a:t>Allows for better accuracy for analytical reflection than relying on candidates’ simple recall and memory of events.</a:t>
            </a:r>
          </a:p>
          <a:p>
            <a:endParaRPr lang="en-US" dirty="0">
              <a:solidFill>
                <a:schemeClr val="tx2">
                  <a:lumMod val="75000"/>
                </a:schemeClr>
              </a:solidFill>
            </a:endParaRPr>
          </a:p>
          <a:p>
            <a:pPr marL="0" indent="0" algn="ctr">
              <a:buNone/>
            </a:pPr>
            <a:r>
              <a:rPr lang="en-US" b="1" i="1" dirty="0" smtClean="0">
                <a:solidFill>
                  <a:srgbClr val="C00000"/>
                </a:solidFill>
              </a:rPr>
              <a:t>NEW Problem:  </a:t>
            </a:r>
            <a:br>
              <a:rPr lang="en-US" b="1" i="1" dirty="0" smtClean="0">
                <a:solidFill>
                  <a:srgbClr val="C00000"/>
                </a:solidFill>
              </a:rPr>
            </a:br>
            <a:r>
              <a:rPr lang="en-US" b="1" i="1" dirty="0" smtClean="0">
                <a:solidFill>
                  <a:srgbClr val="C00000"/>
                </a:solidFill>
              </a:rPr>
              <a:t/>
            </a:r>
            <a:br>
              <a:rPr lang="en-US" b="1" i="1" dirty="0" smtClean="0">
                <a:solidFill>
                  <a:srgbClr val="C00000"/>
                </a:solidFill>
              </a:rPr>
            </a:br>
            <a:r>
              <a:rPr lang="en-US" b="1" i="1" dirty="0" smtClean="0">
                <a:solidFill>
                  <a:srgbClr val="C00000"/>
                </a:solidFill>
              </a:rPr>
              <a:t>Level of Analysis -- General/Basic Reflections</a:t>
            </a:r>
          </a:p>
          <a:p>
            <a:endParaRPr lang="en-US" dirty="0">
              <a:solidFill>
                <a:schemeClr val="tx2">
                  <a:lumMod val="75000"/>
                </a:schemeClr>
              </a:solidFill>
            </a:endParaRPr>
          </a:p>
        </p:txBody>
      </p:sp>
      <p:sp>
        <p:nvSpPr>
          <p:cNvPr id="4" name="TextBox 3"/>
          <p:cNvSpPr txBox="1"/>
          <p:nvPr/>
        </p:nvSpPr>
        <p:spPr>
          <a:xfrm>
            <a:off x="1371600" y="152400"/>
            <a:ext cx="6172200" cy="1815882"/>
          </a:xfrm>
          <a:prstGeom prst="rect">
            <a:avLst/>
          </a:prstGeom>
          <a:noFill/>
        </p:spPr>
        <p:txBody>
          <a:bodyPr wrap="square" rtlCol="0">
            <a:spAutoFit/>
          </a:bodyPr>
          <a:lstStyle/>
          <a:p>
            <a:pPr algn="ctr"/>
            <a:r>
              <a:rPr lang="en-US" sz="2800" i="1" dirty="0" smtClean="0"/>
              <a:t>Problem:  </a:t>
            </a:r>
            <a:br>
              <a:rPr lang="en-US" sz="2800" i="1" dirty="0" smtClean="0"/>
            </a:br>
            <a:endParaRPr lang="en-US" sz="2800" i="1" dirty="0" smtClean="0"/>
          </a:p>
          <a:p>
            <a:pPr algn="ctr"/>
            <a:r>
              <a:rPr lang="en-US" sz="2800" i="1" dirty="0" smtClean="0"/>
              <a:t>Accuracy of Perception in </a:t>
            </a:r>
            <a:br>
              <a:rPr lang="en-US" sz="2800" i="1" dirty="0" smtClean="0"/>
            </a:br>
            <a:r>
              <a:rPr lang="en-US" sz="2800" i="1" dirty="0" smtClean="0"/>
              <a:t>Self-Reflection</a:t>
            </a:r>
            <a:endParaRPr lang="en-US" sz="2800" i="1" dirty="0"/>
          </a:p>
        </p:txBody>
      </p:sp>
    </p:spTree>
    <p:extLst>
      <p:ext uri="{BB962C8B-B14F-4D97-AF65-F5344CB8AC3E}">
        <p14:creationId xmlns:p14="http://schemas.microsoft.com/office/powerpoint/2010/main" val="212435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562" y="152400"/>
            <a:ext cx="7117178" cy="1468800"/>
          </a:xfrm>
        </p:spPr>
        <p:txBody>
          <a:bodyPr/>
          <a:lstStyle/>
          <a:p>
            <a:pPr algn="ctr"/>
            <a:r>
              <a:rPr lang="en-US" dirty="0" smtClean="0">
                <a:solidFill>
                  <a:srgbClr val="002060"/>
                </a:solidFill>
              </a:rPr>
              <a:t>Reflect on the Following </a:t>
            </a:r>
            <a:br>
              <a:rPr lang="en-US" dirty="0" smtClean="0">
                <a:solidFill>
                  <a:srgbClr val="002060"/>
                </a:solidFill>
              </a:rPr>
            </a:br>
            <a:r>
              <a:rPr lang="en-US" dirty="0" smtClean="0">
                <a:solidFill>
                  <a:srgbClr val="002060"/>
                </a:solidFill>
              </a:rPr>
              <a:t>Audio Recording</a:t>
            </a:r>
            <a:endParaRPr lang="en-US" dirty="0">
              <a:solidFill>
                <a:srgbClr val="002060"/>
              </a:solidFill>
            </a:endParaRPr>
          </a:p>
        </p:txBody>
      </p:sp>
      <p:sp>
        <p:nvSpPr>
          <p:cNvPr id="3" name="Text Placeholder 2"/>
          <p:cNvSpPr>
            <a:spLocks noGrp="1"/>
          </p:cNvSpPr>
          <p:nvPr>
            <p:ph type="body" idx="1"/>
          </p:nvPr>
        </p:nvSpPr>
        <p:spPr>
          <a:xfrm>
            <a:off x="1066800" y="1981200"/>
            <a:ext cx="7117178" cy="860400"/>
          </a:xfrm>
        </p:spPr>
        <p:txBody>
          <a:bodyPr/>
          <a:lstStyle/>
          <a:p>
            <a:pPr algn="ctr"/>
            <a:r>
              <a:rPr lang="en-US" sz="2500" b="1" i="1" dirty="0" smtClean="0">
                <a:solidFill>
                  <a:schemeClr val="tx2">
                    <a:lumMod val="50000"/>
                  </a:schemeClr>
                </a:solidFill>
              </a:rPr>
              <a:t>What do you hear?</a:t>
            </a:r>
          </a:p>
        </p:txBody>
      </p:sp>
      <p:sp>
        <p:nvSpPr>
          <p:cNvPr id="4" name="Title 1">
            <a:extLst>
              <a:ext uri="{FF2B5EF4-FFF2-40B4-BE49-F238E27FC236}">
                <a16:creationId xmlns:a16="http://schemas.microsoft.com/office/drawing/2014/main" id="{D37C2454-0374-44B2-B08D-3C14C44AFC92}"/>
              </a:ext>
            </a:extLst>
          </p:cNvPr>
          <p:cNvSpPr txBox="1">
            <a:spLocks/>
          </p:cNvSpPr>
          <p:nvPr/>
        </p:nvSpPr>
        <p:spPr>
          <a:xfrm>
            <a:off x="1026627" y="5405161"/>
            <a:ext cx="7125113" cy="924475"/>
          </a:xfrm>
          <a:prstGeom prst="rect">
            <a:avLst/>
          </a:prstGeom>
        </p:spPr>
        <p:txBody>
          <a:bodyPr vert="horz" lIns="91440" tIns="45720" rIns="91440" bIns="45720" rtlCol="0" anchor="b">
            <a:noAutofit/>
          </a:bodyPr>
          <a:lstStyle>
            <a:lvl1pPr algn="r" defTabSz="457200" rtl="0" eaLnBrk="1" latinLnBrk="0" hangingPunct="1">
              <a:spcBef>
                <a:spcPct val="0"/>
              </a:spcBef>
              <a:buNone/>
              <a:defRPr sz="3200" b="0" kern="1200" cap="none">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Toni &amp; “K”</a:t>
            </a:r>
            <a:endParaRPr lang="en-US" sz="2500" dirty="0"/>
          </a:p>
        </p:txBody>
      </p:sp>
      <p:pic>
        <p:nvPicPr>
          <p:cNvPr id="5" name="Khaleel_20170321_LENA">
            <a:hlinkClick r:id="" action="ppaction://media"/>
            <a:extLst>
              <a:ext uri="{FF2B5EF4-FFF2-40B4-BE49-F238E27FC236}">
                <a16:creationId xmlns:a16="http://schemas.microsoft.com/office/drawing/2014/main" id="{722378A5-4D9E-4E8B-A035-2DA4C03139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4670" y="2743200"/>
            <a:ext cx="3124199" cy="3124199"/>
          </a:xfrm>
          <a:prstGeom prst="rect">
            <a:avLst/>
          </a:prstGeom>
        </p:spPr>
      </p:pic>
    </p:spTree>
    <p:extLst>
      <p:ext uri="{BB962C8B-B14F-4D97-AF65-F5344CB8AC3E}">
        <p14:creationId xmlns:p14="http://schemas.microsoft.com/office/powerpoint/2010/main" val="8587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676" y="179327"/>
            <a:ext cx="7125113" cy="924475"/>
          </a:xfrm>
        </p:spPr>
        <p:txBody>
          <a:bodyPr/>
          <a:lstStyle/>
          <a:p>
            <a:pPr algn="ctr"/>
            <a:r>
              <a:rPr lang="en-US" b="1" dirty="0" smtClean="0">
                <a:solidFill>
                  <a:schemeClr val="tx2">
                    <a:lumMod val="75000"/>
                  </a:schemeClr>
                </a:solidFill>
              </a:rPr>
              <a:t>Objective of Implementing LENA for Self-Reflection</a:t>
            </a:r>
            <a:endParaRPr lang="en-US" b="1" dirty="0">
              <a:solidFill>
                <a:schemeClr val="tx2">
                  <a:lumMod val="75000"/>
                </a:schemeClr>
              </a:solidFill>
            </a:endParaRPr>
          </a:p>
        </p:txBody>
      </p:sp>
      <p:sp>
        <p:nvSpPr>
          <p:cNvPr id="3" name="Content Placeholder 2"/>
          <p:cNvSpPr>
            <a:spLocks noGrp="1"/>
          </p:cNvSpPr>
          <p:nvPr>
            <p:ph idx="1"/>
          </p:nvPr>
        </p:nvSpPr>
        <p:spPr>
          <a:xfrm>
            <a:off x="381000" y="1524000"/>
            <a:ext cx="8153400" cy="4800600"/>
          </a:xfrm>
        </p:spPr>
        <p:txBody>
          <a:bodyPr>
            <a:normAutofit fontScale="92500" lnSpcReduction="10000"/>
          </a:bodyPr>
          <a:lstStyle/>
          <a:p>
            <a:pPr marL="0" indent="0" algn="ctr">
              <a:buNone/>
            </a:pPr>
            <a:r>
              <a:rPr lang="en-US" sz="2400" dirty="0">
                <a:solidFill>
                  <a:srgbClr val="002060"/>
                </a:solidFill>
              </a:rPr>
              <a:t>LENA</a:t>
            </a:r>
            <a:r>
              <a:rPr lang="en-US" sz="2400" dirty="0">
                <a:solidFill>
                  <a:schemeClr val="accent1">
                    <a:lumMod val="20000"/>
                    <a:lumOff val="80000"/>
                  </a:schemeClr>
                </a:solidFill>
              </a:rPr>
              <a:t> = </a:t>
            </a:r>
            <a:r>
              <a:rPr lang="en-US" sz="2400" dirty="0">
                <a:solidFill>
                  <a:srgbClr val="002060"/>
                </a:solidFill>
              </a:rPr>
              <a:t>L</a:t>
            </a:r>
            <a:r>
              <a:rPr lang="en-US" sz="2400" dirty="0">
                <a:solidFill>
                  <a:schemeClr val="accent1">
                    <a:lumMod val="20000"/>
                    <a:lumOff val="80000"/>
                  </a:schemeClr>
                </a:solidFill>
              </a:rPr>
              <a:t>anguage </a:t>
            </a:r>
            <a:r>
              <a:rPr lang="en-US" sz="2400" dirty="0" err="1">
                <a:solidFill>
                  <a:srgbClr val="002060"/>
                </a:solidFill>
              </a:rPr>
              <a:t>EN</a:t>
            </a:r>
            <a:r>
              <a:rPr lang="en-US" sz="2400" dirty="0" err="1">
                <a:solidFill>
                  <a:schemeClr val="accent1">
                    <a:lumMod val="20000"/>
                    <a:lumOff val="80000"/>
                  </a:schemeClr>
                </a:solidFill>
              </a:rPr>
              <a:t>vironment</a:t>
            </a:r>
            <a:r>
              <a:rPr lang="en-US" sz="2400" dirty="0">
                <a:solidFill>
                  <a:schemeClr val="accent1">
                    <a:lumMod val="20000"/>
                    <a:lumOff val="80000"/>
                  </a:schemeClr>
                </a:solidFill>
              </a:rPr>
              <a:t> </a:t>
            </a:r>
            <a:r>
              <a:rPr lang="en-US" sz="2400" dirty="0">
                <a:solidFill>
                  <a:srgbClr val="002060"/>
                </a:solidFill>
              </a:rPr>
              <a:t>A</a:t>
            </a:r>
            <a:r>
              <a:rPr lang="en-US" sz="2400" dirty="0">
                <a:solidFill>
                  <a:schemeClr val="accent1">
                    <a:lumMod val="20000"/>
                    <a:lumOff val="80000"/>
                  </a:schemeClr>
                </a:solidFill>
              </a:rPr>
              <a:t>nalysis</a:t>
            </a:r>
          </a:p>
          <a:p>
            <a:pPr marL="0" indent="0">
              <a:buNone/>
            </a:pPr>
            <a:endParaRPr lang="en-US" dirty="0">
              <a:solidFill>
                <a:schemeClr val="accent1">
                  <a:lumMod val="20000"/>
                  <a:lumOff val="80000"/>
                </a:schemeClr>
              </a:solidFill>
            </a:endParaRPr>
          </a:p>
          <a:p>
            <a:pPr marL="0" indent="0">
              <a:buNone/>
            </a:pPr>
            <a:r>
              <a:rPr lang="en-US" dirty="0">
                <a:solidFill>
                  <a:srgbClr val="002060"/>
                </a:solidFill>
              </a:rPr>
              <a:t>The mission of the LENA Research Foundation “is to accelerate language development in children birth to three, in order to improve their cognitive, social, and emotional health and to close opportunity gaps” (LENA, 2019, ¶ 9).</a:t>
            </a:r>
          </a:p>
          <a:p>
            <a:pPr marL="0" indent="0">
              <a:buNone/>
            </a:pPr>
            <a:endParaRPr lang="en-US" dirty="0" smtClean="0">
              <a:solidFill>
                <a:schemeClr val="accent1">
                  <a:lumMod val="20000"/>
                  <a:lumOff val="80000"/>
                </a:schemeClr>
              </a:solidFill>
            </a:endParaRPr>
          </a:p>
          <a:p>
            <a:pPr marL="0" indent="0">
              <a:buNone/>
            </a:pPr>
            <a:endParaRPr lang="en-US" dirty="0">
              <a:solidFill>
                <a:schemeClr val="accent1">
                  <a:lumMod val="20000"/>
                  <a:lumOff val="80000"/>
                </a:schemeClr>
              </a:solidFill>
            </a:endParaRPr>
          </a:p>
          <a:p>
            <a:pPr marL="0" indent="0">
              <a:buNone/>
            </a:pPr>
            <a:r>
              <a:rPr lang="en-US" sz="2400" b="1" dirty="0">
                <a:solidFill>
                  <a:schemeClr val="tx2">
                    <a:lumMod val="50000"/>
                  </a:schemeClr>
                </a:solidFill>
              </a:rPr>
              <a:t>By using the LENA technology – which includes the Digital Language Processor (DLP) and the LENA analysis software – </a:t>
            </a:r>
            <a:r>
              <a:rPr lang="en-US" sz="2400" b="1" dirty="0" smtClean="0">
                <a:solidFill>
                  <a:srgbClr val="C00000"/>
                </a:solidFill>
              </a:rPr>
              <a:t>our students </a:t>
            </a:r>
            <a:r>
              <a:rPr lang="en-US" sz="2400" b="1" dirty="0">
                <a:solidFill>
                  <a:srgbClr val="C00000"/>
                </a:solidFill>
              </a:rPr>
              <a:t>are </a:t>
            </a:r>
            <a:r>
              <a:rPr lang="en-US" sz="2400" b="1" dirty="0" smtClean="0">
                <a:solidFill>
                  <a:srgbClr val="C00000"/>
                </a:solidFill>
              </a:rPr>
              <a:t>now able </a:t>
            </a:r>
            <a:r>
              <a:rPr lang="en-US" sz="2400" b="1" dirty="0">
                <a:solidFill>
                  <a:srgbClr val="C00000"/>
                </a:solidFill>
              </a:rPr>
              <a:t>to analyze the </a:t>
            </a:r>
            <a:r>
              <a:rPr lang="en-US" sz="2400" b="1" i="1" dirty="0">
                <a:solidFill>
                  <a:srgbClr val="C00000"/>
                </a:solidFill>
              </a:rPr>
              <a:t>quality</a:t>
            </a:r>
            <a:r>
              <a:rPr lang="en-US" sz="2400" b="1" dirty="0">
                <a:solidFill>
                  <a:srgbClr val="C00000"/>
                </a:solidFill>
              </a:rPr>
              <a:t> of </a:t>
            </a:r>
            <a:r>
              <a:rPr lang="en-US" sz="2400" b="1" dirty="0" smtClean="0">
                <a:solidFill>
                  <a:srgbClr val="C00000"/>
                </a:solidFill>
              </a:rPr>
              <a:t>their </a:t>
            </a:r>
            <a:r>
              <a:rPr lang="en-US" sz="2400" b="1" dirty="0">
                <a:solidFill>
                  <a:srgbClr val="C00000"/>
                </a:solidFill>
              </a:rPr>
              <a:t>conversations with young children</a:t>
            </a:r>
            <a:r>
              <a:rPr lang="en-US" sz="2400" b="1" dirty="0">
                <a:solidFill>
                  <a:schemeClr val="bg1"/>
                </a:solidFill>
              </a:rPr>
              <a:t> </a:t>
            </a:r>
            <a:r>
              <a:rPr lang="en-US" sz="2400" b="1" dirty="0">
                <a:solidFill>
                  <a:schemeClr val="tx2">
                    <a:lumMod val="50000"/>
                  </a:schemeClr>
                </a:solidFill>
              </a:rPr>
              <a:t>as well as their overall oral language development.</a:t>
            </a:r>
          </a:p>
        </p:txBody>
      </p:sp>
    </p:spTree>
    <p:extLst>
      <p:ext uri="{BB962C8B-B14F-4D97-AF65-F5344CB8AC3E}">
        <p14:creationId xmlns:p14="http://schemas.microsoft.com/office/powerpoint/2010/main" val="3760329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69" y="337863"/>
            <a:ext cx="7125113" cy="924475"/>
          </a:xfrm>
        </p:spPr>
        <p:txBody>
          <a:bodyPr/>
          <a:lstStyle/>
          <a:p>
            <a:pPr algn="ctr"/>
            <a:r>
              <a:rPr lang="en-US" i="1" dirty="0" smtClean="0">
                <a:solidFill>
                  <a:schemeClr val="tx2">
                    <a:lumMod val="50000"/>
                  </a:schemeClr>
                </a:solidFill>
                <a:latin typeface="Lucida Handwriting" panose="03010101010101010101" pitchFamily="66" charset="0"/>
              </a:rPr>
              <a:t>The LENA Report</a:t>
            </a:r>
            <a:endParaRPr lang="en-US" i="1" dirty="0">
              <a:solidFill>
                <a:schemeClr val="tx2">
                  <a:lumMod val="50000"/>
                </a:schemeClr>
              </a:solidFill>
              <a:latin typeface="Lucida Handwriting" panose="03010101010101010101"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477" y="1371600"/>
            <a:ext cx="7163205" cy="5071863"/>
          </a:xfrm>
        </p:spPr>
      </p:pic>
      <p:sp>
        <p:nvSpPr>
          <p:cNvPr id="5" name="Rectangle 4">
            <a:extLst>
              <a:ext uri="{FF2B5EF4-FFF2-40B4-BE49-F238E27FC236}">
                <a16:creationId xmlns:a16="http://schemas.microsoft.com/office/drawing/2014/main" id="{B657302F-D816-49EA-96AD-8B953973CA84}"/>
              </a:ext>
            </a:extLst>
          </p:cNvPr>
          <p:cNvSpPr/>
          <p:nvPr/>
        </p:nvSpPr>
        <p:spPr>
          <a:xfrm>
            <a:off x="888014" y="2286000"/>
            <a:ext cx="1321785"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32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7238" y="0"/>
            <a:ext cx="5409524" cy="6858000"/>
          </a:xfrm>
          <a:prstGeom prst="rect">
            <a:avLst/>
          </a:prstGeom>
        </p:spPr>
      </p:pic>
    </p:spTree>
    <p:extLst>
      <p:ext uri="{BB962C8B-B14F-4D97-AF65-F5344CB8AC3E}">
        <p14:creationId xmlns:p14="http://schemas.microsoft.com/office/powerpoint/2010/main" val="368694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fontana\Desktop\LENA ScreenShot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0"/>
            <a:ext cx="916946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5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572375" cy="736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066800" y="304800"/>
            <a:ext cx="7125113" cy="924475"/>
          </a:xfrm>
        </p:spPr>
        <p:txBody>
          <a:bodyPr/>
          <a:lstStyle/>
          <a:p>
            <a:pPr algn="ctr"/>
            <a:r>
              <a:rPr lang="en-US" i="1" dirty="0" smtClean="0">
                <a:solidFill>
                  <a:schemeClr val="tx2">
                    <a:lumMod val="50000"/>
                  </a:schemeClr>
                </a:solidFill>
              </a:rPr>
              <a:t>How do we use the data to help students self-reflect?</a:t>
            </a:r>
            <a:endParaRPr lang="en-US" i="1" dirty="0">
              <a:solidFill>
                <a:schemeClr val="tx2">
                  <a:lumMod val="50000"/>
                </a:schemeClr>
              </a:solidFill>
            </a:endParaRPr>
          </a:p>
        </p:txBody>
      </p:sp>
    </p:spTree>
    <p:extLst>
      <p:ext uri="{BB962C8B-B14F-4D97-AF65-F5344CB8AC3E}">
        <p14:creationId xmlns:p14="http://schemas.microsoft.com/office/powerpoint/2010/main" val="140833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53555" cy="924475"/>
          </a:xfrm>
        </p:spPr>
        <p:txBody>
          <a:bodyPr/>
          <a:lstStyle/>
          <a:p>
            <a:r>
              <a:rPr lang="en-US" b="1" dirty="0">
                <a:solidFill>
                  <a:srgbClr val="C00000"/>
                </a:solidFill>
                <a:latin typeface="Lucida Handwriting" panose="03010101010101010101" pitchFamily="66" charset="0"/>
              </a:rPr>
              <a:t>Example </a:t>
            </a:r>
            <a:r>
              <a:rPr lang="en-US" b="1" dirty="0" smtClean="0">
                <a:solidFill>
                  <a:srgbClr val="C00000"/>
                </a:solidFill>
                <a:latin typeface="Lucida Handwriting" panose="03010101010101010101" pitchFamily="66" charset="0"/>
              </a:rPr>
              <a:t>Responses </a:t>
            </a:r>
            <a:r>
              <a:rPr lang="en-US" b="1" dirty="0">
                <a:solidFill>
                  <a:srgbClr val="C00000"/>
                </a:solidFill>
                <a:latin typeface="Lucida Handwriting" panose="03010101010101010101" pitchFamily="66" charset="0"/>
              </a:rPr>
              <a:t>from Students</a:t>
            </a:r>
          </a:p>
        </p:txBody>
      </p:sp>
      <p:sp>
        <p:nvSpPr>
          <p:cNvPr id="3" name="Content Placeholder 2"/>
          <p:cNvSpPr>
            <a:spLocks noGrp="1"/>
          </p:cNvSpPr>
          <p:nvPr>
            <p:ph idx="1"/>
          </p:nvPr>
        </p:nvSpPr>
        <p:spPr>
          <a:xfrm>
            <a:off x="457200" y="1807361"/>
            <a:ext cx="7924800" cy="4051437"/>
          </a:xfrm>
        </p:spPr>
        <p:txBody>
          <a:bodyPr/>
          <a:lstStyle/>
          <a:p>
            <a:r>
              <a:rPr lang="en-US" dirty="0">
                <a:solidFill>
                  <a:srgbClr val="0070C0"/>
                </a:solidFill>
              </a:rPr>
              <a:t>“I talk too much</a:t>
            </a:r>
            <a:r>
              <a:rPr lang="en-US" dirty="0" smtClean="0">
                <a:solidFill>
                  <a:srgbClr val="0070C0"/>
                </a:solidFill>
              </a:rPr>
              <a:t>…”  </a:t>
            </a:r>
            <a:r>
              <a:rPr lang="en-US" dirty="0" smtClean="0">
                <a:solidFill>
                  <a:schemeClr val="tx2">
                    <a:lumMod val="50000"/>
                  </a:schemeClr>
                </a:solidFill>
              </a:rPr>
              <a:t>[Here’s What]</a:t>
            </a:r>
            <a:r>
              <a:rPr lang="en-US" dirty="0">
                <a:solidFill>
                  <a:schemeClr val="accent2">
                    <a:lumMod val="20000"/>
                    <a:lumOff val="80000"/>
                  </a:schemeClr>
                </a:solidFill>
              </a:rPr>
              <a:t/>
            </a:r>
            <a:br>
              <a:rPr lang="en-US" dirty="0">
                <a:solidFill>
                  <a:schemeClr val="accent2">
                    <a:lumMod val="20000"/>
                    <a:lumOff val="80000"/>
                  </a:schemeClr>
                </a:solidFill>
              </a:rPr>
            </a:br>
            <a:endParaRPr lang="en-US" dirty="0">
              <a:solidFill>
                <a:schemeClr val="accent2">
                  <a:lumMod val="20000"/>
                  <a:lumOff val="80000"/>
                </a:schemeClr>
              </a:solidFill>
            </a:endParaRPr>
          </a:p>
          <a:p>
            <a:r>
              <a:rPr lang="en-US" dirty="0">
                <a:solidFill>
                  <a:srgbClr val="0070C0"/>
                </a:solidFill>
              </a:rPr>
              <a:t>“S/he’s talking, but only one-word responses</a:t>
            </a:r>
            <a:r>
              <a:rPr lang="en-US" dirty="0" smtClean="0">
                <a:solidFill>
                  <a:srgbClr val="0070C0"/>
                </a:solidFill>
              </a:rPr>
              <a:t>.” </a:t>
            </a:r>
            <a:r>
              <a:rPr lang="en-US" dirty="0">
                <a:solidFill>
                  <a:schemeClr val="tx2">
                    <a:lumMod val="50000"/>
                  </a:schemeClr>
                </a:solidFill>
              </a:rPr>
              <a:t>[Here’s What]</a:t>
            </a:r>
            <a:r>
              <a:rPr lang="en-US" dirty="0">
                <a:solidFill>
                  <a:schemeClr val="accent2">
                    <a:lumMod val="20000"/>
                    <a:lumOff val="80000"/>
                  </a:schemeClr>
                </a:solidFill>
              </a:rPr>
              <a:t/>
            </a:r>
            <a:br>
              <a:rPr lang="en-US" dirty="0">
                <a:solidFill>
                  <a:schemeClr val="accent2">
                    <a:lumMod val="20000"/>
                    <a:lumOff val="80000"/>
                  </a:schemeClr>
                </a:solidFill>
              </a:rPr>
            </a:br>
            <a:endParaRPr lang="en-US" dirty="0">
              <a:solidFill>
                <a:schemeClr val="accent2">
                  <a:lumMod val="20000"/>
                  <a:lumOff val="80000"/>
                </a:schemeClr>
              </a:solidFill>
            </a:endParaRPr>
          </a:p>
          <a:p>
            <a:r>
              <a:rPr lang="en-US" dirty="0">
                <a:solidFill>
                  <a:srgbClr val="0070C0"/>
                </a:solidFill>
              </a:rPr>
              <a:t>“I’m not asking the right kind of questions. They’re probably not open-ended or don’t encourage the child to talk more</a:t>
            </a:r>
            <a:r>
              <a:rPr lang="en-US" dirty="0" smtClean="0">
                <a:solidFill>
                  <a:srgbClr val="0070C0"/>
                </a:solidFill>
              </a:rPr>
              <a:t>.” </a:t>
            </a:r>
            <a:r>
              <a:rPr lang="en-US" dirty="0" smtClean="0">
                <a:solidFill>
                  <a:schemeClr val="accent2">
                    <a:lumMod val="20000"/>
                    <a:lumOff val="80000"/>
                  </a:schemeClr>
                </a:solidFill>
              </a:rPr>
              <a:t/>
            </a:r>
            <a:br>
              <a:rPr lang="en-US" dirty="0" smtClean="0">
                <a:solidFill>
                  <a:schemeClr val="accent2">
                    <a:lumMod val="20000"/>
                    <a:lumOff val="80000"/>
                  </a:schemeClr>
                </a:solidFill>
              </a:rPr>
            </a:br>
            <a:r>
              <a:rPr lang="en-US" dirty="0" smtClean="0">
                <a:solidFill>
                  <a:schemeClr val="tx2">
                    <a:lumMod val="50000"/>
                  </a:schemeClr>
                </a:solidFill>
              </a:rPr>
              <a:t>[So </a:t>
            </a:r>
            <a:r>
              <a:rPr lang="en-US" dirty="0">
                <a:solidFill>
                  <a:schemeClr val="tx2">
                    <a:lumMod val="50000"/>
                  </a:schemeClr>
                </a:solidFill>
              </a:rPr>
              <a:t>What]</a:t>
            </a:r>
            <a:r>
              <a:rPr lang="en-US" dirty="0">
                <a:solidFill>
                  <a:schemeClr val="accent2">
                    <a:lumMod val="20000"/>
                    <a:lumOff val="80000"/>
                  </a:schemeClr>
                </a:solidFill>
              </a:rPr>
              <a:t/>
            </a:r>
            <a:br>
              <a:rPr lang="en-US" dirty="0">
                <a:solidFill>
                  <a:schemeClr val="accent2">
                    <a:lumMod val="20000"/>
                    <a:lumOff val="80000"/>
                  </a:schemeClr>
                </a:solidFill>
              </a:rPr>
            </a:br>
            <a:endParaRPr lang="en-US" dirty="0">
              <a:solidFill>
                <a:schemeClr val="accent2">
                  <a:lumMod val="20000"/>
                  <a:lumOff val="80000"/>
                </a:schemeClr>
              </a:solidFill>
            </a:endParaRPr>
          </a:p>
          <a:p>
            <a:r>
              <a:rPr lang="en-US" dirty="0">
                <a:solidFill>
                  <a:srgbClr val="0070C0"/>
                </a:solidFill>
              </a:rPr>
              <a:t>“I need to ask more open-ended, higher-level thinking questions</a:t>
            </a:r>
            <a:r>
              <a:rPr lang="en-US" dirty="0" smtClean="0">
                <a:solidFill>
                  <a:srgbClr val="0070C0"/>
                </a:solidFill>
              </a:rPr>
              <a:t>.” </a:t>
            </a:r>
            <a:r>
              <a:rPr lang="en-US" dirty="0" smtClean="0">
                <a:solidFill>
                  <a:schemeClr val="tx2">
                    <a:lumMod val="50000"/>
                  </a:schemeClr>
                </a:solidFill>
              </a:rPr>
              <a:t>[Now </a:t>
            </a:r>
            <a:r>
              <a:rPr lang="en-US" dirty="0">
                <a:solidFill>
                  <a:schemeClr val="tx2">
                    <a:lumMod val="50000"/>
                  </a:schemeClr>
                </a:solidFill>
              </a:rPr>
              <a:t>What]</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389587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Next Steps</a:t>
            </a:r>
            <a:endParaRPr lang="en-US" dirty="0"/>
          </a:p>
        </p:txBody>
      </p:sp>
      <p:sp>
        <p:nvSpPr>
          <p:cNvPr id="3" name="Content Placeholder 2"/>
          <p:cNvSpPr>
            <a:spLocks noGrp="1"/>
          </p:cNvSpPr>
          <p:nvPr>
            <p:ph idx="1"/>
          </p:nvPr>
        </p:nvSpPr>
        <p:spPr>
          <a:xfrm>
            <a:off x="914400" y="2133600"/>
            <a:ext cx="7125112" cy="4051437"/>
          </a:xfrm>
        </p:spPr>
        <p:txBody>
          <a:bodyPr anchor="t"/>
          <a:lstStyle/>
          <a:p>
            <a:r>
              <a:rPr lang="en-US" dirty="0" smtClean="0">
                <a:solidFill>
                  <a:srgbClr val="C00000"/>
                </a:solidFill>
              </a:rPr>
              <a:t>Conduct two separate DLP / LENA recording sessions:</a:t>
            </a:r>
            <a:br>
              <a:rPr lang="en-US" dirty="0" smtClean="0">
                <a:solidFill>
                  <a:srgbClr val="C00000"/>
                </a:solidFill>
              </a:rPr>
            </a:br>
            <a:endParaRPr lang="en-US" dirty="0" smtClean="0">
              <a:solidFill>
                <a:srgbClr val="C00000"/>
              </a:solidFill>
            </a:endParaRPr>
          </a:p>
          <a:p>
            <a:pPr lvl="1"/>
            <a:r>
              <a:rPr lang="en-US" dirty="0" smtClean="0"/>
              <a:t>After first recording, have students reflect upon and complete “Here’s What, So What, Now What” based on first recording session.</a:t>
            </a:r>
          </a:p>
          <a:p>
            <a:pPr lvl="2"/>
            <a:r>
              <a:rPr lang="en-US" dirty="0" smtClean="0"/>
              <a:t>Set research- and/or theory-based goals to improve “teacher talk” and increase conversational turns.</a:t>
            </a:r>
            <a:br>
              <a:rPr lang="en-US" dirty="0" smtClean="0"/>
            </a:br>
            <a:endParaRPr lang="en-US" dirty="0" smtClean="0"/>
          </a:p>
          <a:p>
            <a:pPr lvl="1"/>
            <a:r>
              <a:rPr lang="en-US" dirty="0" smtClean="0">
                <a:solidFill>
                  <a:srgbClr val="C00000"/>
                </a:solidFill>
              </a:rPr>
              <a:t>Conduct second recording [same child] with intentional focus and practice based on self-established goals.</a:t>
            </a:r>
          </a:p>
          <a:p>
            <a:pPr lvl="2"/>
            <a:r>
              <a:rPr lang="en-US" dirty="0" smtClean="0">
                <a:solidFill>
                  <a:srgbClr val="C00000"/>
                </a:solidFill>
              </a:rPr>
              <a:t>Review second data set with “Here’s What, So What, Now What” to compare/contrast experiences and to inform future practice.</a:t>
            </a:r>
          </a:p>
          <a:p>
            <a:pPr lvl="1"/>
            <a:endParaRPr lang="en-US" dirty="0"/>
          </a:p>
        </p:txBody>
      </p:sp>
    </p:spTree>
    <p:extLst>
      <p:ext uri="{BB962C8B-B14F-4D97-AF65-F5344CB8AC3E}">
        <p14:creationId xmlns:p14="http://schemas.microsoft.com/office/powerpoint/2010/main" val="94441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219200"/>
            <a:ext cx="7125113" cy="924475"/>
          </a:xfrm>
        </p:spPr>
        <p:txBody>
          <a:bodyPr/>
          <a:lstStyle/>
          <a:p>
            <a:pPr algn="ctr"/>
            <a:r>
              <a:rPr lang="en-US" dirty="0" smtClean="0"/>
              <a:t>For more information on LENA as well as the supporting research and history/development of the program:</a:t>
            </a:r>
            <a:endParaRPr lang="en-US" dirty="0"/>
          </a:p>
        </p:txBody>
      </p:sp>
      <p:sp>
        <p:nvSpPr>
          <p:cNvPr id="3" name="Content Placeholder 2"/>
          <p:cNvSpPr>
            <a:spLocks noGrp="1"/>
          </p:cNvSpPr>
          <p:nvPr>
            <p:ph idx="1"/>
          </p:nvPr>
        </p:nvSpPr>
        <p:spPr>
          <a:xfrm>
            <a:off x="1009443" y="2806563"/>
            <a:ext cx="7125112" cy="4051437"/>
          </a:xfrm>
        </p:spPr>
        <p:txBody>
          <a:bodyPr>
            <a:normAutofit/>
          </a:bodyPr>
          <a:lstStyle/>
          <a:p>
            <a:pPr marL="0" indent="0" algn="ctr">
              <a:buNone/>
            </a:pPr>
            <a:r>
              <a:rPr lang="en-US" sz="2500" dirty="0" smtClean="0">
                <a:hlinkClick r:id="rId2"/>
              </a:rPr>
              <a:t>The Power of Talk: Impact of Adult Talk, Conversational Turns, and TV During the Critical 0-4 Years of Child Development (2nd Ed.)</a:t>
            </a:r>
            <a:r>
              <a:rPr lang="en-US" sz="2500" dirty="0" smtClean="0"/>
              <a:t>  </a:t>
            </a:r>
            <a:br>
              <a:rPr lang="en-US" sz="2500" dirty="0" smtClean="0"/>
            </a:br>
            <a:r>
              <a:rPr lang="en-US" sz="2500" dirty="0" smtClean="0"/>
              <a:t/>
            </a:r>
            <a:br>
              <a:rPr lang="en-US" sz="2500" dirty="0" smtClean="0"/>
            </a:br>
            <a:r>
              <a:rPr lang="en-US" dirty="0" smtClean="0"/>
              <a:t>(</a:t>
            </a:r>
            <a:r>
              <a:rPr lang="en-US" dirty="0" err="1" smtClean="0"/>
              <a:t>Gilkerson</a:t>
            </a:r>
            <a:r>
              <a:rPr lang="en-US" dirty="0" smtClean="0"/>
              <a:t> &amp; Richards, 2016)</a:t>
            </a:r>
          </a:p>
          <a:p>
            <a:pPr marL="0" indent="0" algn="ctr">
              <a:buNone/>
            </a:pPr>
            <a:endParaRPr lang="en-US" dirty="0"/>
          </a:p>
          <a:p>
            <a:pPr marL="0" indent="0" algn="ctr">
              <a:buNone/>
            </a:pPr>
            <a:r>
              <a:rPr lang="en-US" dirty="0" smtClean="0"/>
              <a:t/>
            </a:r>
            <a:br>
              <a:rPr lang="en-US" dirty="0" smtClean="0"/>
            </a:br>
            <a:r>
              <a:rPr lang="en-US" dirty="0" smtClean="0"/>
              <a:t>Explore even more here: </a:t>
            </a:r>
            <a:r>
              <a:rPr lang="en-US" dirty="0">
                <a:hlinkClick r:id="rId3"/>
              </a:rPr>
              <a:t>https://www.lena.org/research/</a:t>
            </a:r>
            <a:endParaRPr lang="en-US" dirty="0"/>
          </a:p>
        </p:txBody>
      </p:sp>
    </p:spTree>
    <p:extLst>
      <p:ext uri="{BB962C8B-B14F-4D97-AF65-F5344CB8AC3E}">
        <p14:creationId xmlns:p14="http://schemas.microsoft.com/office/powerpoint/2010/main" val="9247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7143958" cy="1470025"/>
          </a:xfrm>
        </p:spPr>
        <p:txBody>
          <a:bodyPr/>
          <a:lstStyle/>
          <a:p>
            <a:pPr algn="ctr"/>
            <a:r>
              <a:rPr lang="en-US" sz="4800" dirty="0" smtClean="0">
                <a:solidFill>
                  <a:schemeClr val="accent2">
                    <a:lumMod val="50000"/>
                  </a:schemeClr>
                </a:solidFill>
                <a:latin typeface="Lucida Handwriting" panose="03010101010101010101" pitchFamily="66" charset="0"/>
              </a:rPr>
              <a:t>Candidate-Teacher </a:t>
            </a:r>
            <a:r>
              <a:rPr lang="en-US" sz="4800" dirty="0">
                <a:solidFill>
                  <a:schemeClr val="accent2">
                    <a:lumMod val="50000"/>
                  </a:schemeClr>
                </a:solidFill>
                <a:latin typeface="Lucida Handwriting" panose="03010101010101010101" pitchFamily="66" charset="0"/>
              </a:rPr>
              <a:t>Paired Professional Development in </a:t>
            </a:r>
            <a:r>
              <a:rPr lang="en-US" sz="4800" dirty="0" smtClean="0">
                <a:solidFill>
                  <a:schemeClr val="accent2">
                    <a:lumMod val="50000"/>
                  </a:schemeClr>
                </a:solidFill>
                <a:latin typeface="Lucida Handwriting" panose="03010101010101010101" pitchFamily="66" charset="0"/>
              </a:rPr>
              <a:t>Phonics</a:t>
            </a:r>
            <a:br>
              <a:rPr lang="en-US" sz="4800" dirty="0" smtClean="0">
                <a:solidFill>
                  <a:schemeClr val="accent2">
                    <a:lumMod val="50000"/>
                  </a:schemeClr>
                </a:solidFill>
                <a:latin typeface="Lucida Handwriting" panose="03010101010101010101" pitchFamily="66" charset="0"/>
              </a:rPr>
            </a:br>
            <a:r>
              <a:rPr lang="en-US" sz="4800" dirty="0">
                <a:solidFill>
                  <a:schemeClr val="accent2">
                    <a:lumMod val="50000"/>
                  </a:schemeClr>
                </a:solidFill>
                <a:latin typeface="Lucida Handwriting" panose="03010101010101010101" pitchFamily="66" charset="0"/>
              </a:rPr>
              <a:t/>
            </a:r>
            <a:br>
              <a:rPr lang="en-US" sz="4800" dirty="0">
                <a:solidFill>
                  <a:schemeClr val="accent2">
                    <a:lumMod val="50000"/>
                  </a:schemeClr>
                </a:solidFill>
                <a:latin typeface="Lucida Handwriting" panose="03010101010101010101" pitchFamily="66" charset="0"/>
              </a:rPr>
            </a:br>
            <a:r>
              <a:rPr lang="en-US" sz="2000" dirty="0">
                <a:solidFill>
                  <a:srgbClr val="002060"/>
                </a:solidFill>
                <a:latin typeface="Lucida Handwriting" panose="03010101010101010101" pitchFamily="66" charset="0"/>
              </a:rPr>
              <a:t>Campaign Partner Grant</a:t>
            </a:r>
          </a:p>
        </p:txBody>
      </p:sp>
    </p:spTree>
    <p:extLst>
      <p:ext uri="{BB962C8B-B14F-4D97-AF65-F5344CB8AC3E}">
        <p14:creationId xmlns:p14="http://schemas.microsoft.com/office/powerpoint/2010/main" val="357216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Us</a:t>
            </a:r>
            <a:endParaRPr lang="en-US" dirty="0"/>
          </a:p>
        </p:txBody>
      </p:sp>
      <p:sp>
        <p:nvSpPr>
          <p:cNvPr id="3" name="Content Placeholder 2"/>
          <p:cNvSpPr>
            <a:spLocks noGrp="1"/>
          </p:cNvSpPr>
          <p:nvPr>
            <p:ph idx="1"/>
          </p:nvPr>
        </p:nvSpPr>
        <p:spPr/>
        <p:txBody>
          <a:bodyPr>
            <a:normAutofit/>
          </a:bodyPr>
          <a:lstStyle/>
          <a:p>
            <a:pPr marL="0" indent="0" algn="ctr">
              <a:buNone/>
            </a:pPr>
            <a:r>
              <a:rPr lang="en-US" sz="2500" dirty="0"/>
              <a:t>Terresa Kepner – </a:t>
            </a:r>
            <a:r>
              <a:rPr lang="en-US" sz="2500" dirty="0">
                <a:hlinkClick r:id="rId2"/>
              </a:rPr>
              <a:t>TKepner@Shepherd.edu</a:t>
            </a:r>
            <a:r>
              <a:rPr lang="en-US" sz="2500" dirty="0"/>
              <a:t> </a:t>
            </a:r>
          </a:p>
          <a:p>
            <a:pPr marL="0" indent="0" algn="ctr">
              <a:buNone/>
            </a:pPr>
            <a:endParaRPr lang="en-US" sz="2500" dirty="0"/>
          </a:p>
          <a:p>
            <a:pPr marL="0" indent="0" algn="ctr">
              <a:buNone/>
            </a:pPr>
            <a:r>
              <a:rPr lang="en-US" sz="2500" dirty="0" smtClean="0"/>
              <a:t>LeAnn Johnson – </a:t>
            </a:r>
            <a:r>
              <a:rPr lang="en-US" sz="2500" dirty="0" smtClean="0">
                <a:hlinkClick r:id="rId3"/>
              </a:rPr>
              <a:t>LJohnson@Shepherd.edu</a:t>
            </a:r>
            <a:endParaRPr lang="en-US" sz="2500" dirty="0" smtClean="0"/>
          </a:p>
        </p:txBody>
      </p:sp>
    </p:spTree>
    <p:extLst>
      <p:ext uri="{BB962C8B-B14F-4D97-AF65-F5344CB8AC3E}">
        <p14:creationId xmlns:p14="http://schemas.microsoft.com/office/powerpoint/2010/main" val="209194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7BBD-A31A-4824-BC36-09E055878B98}"/>
              </a:ext>
            </a:extLst>
          </p:cNvPr>
          <p:cNvSpPr>
            <a:spLocks noGrp="1"/>
          </p:cNvSpPr>
          <p:nvPr>
            <p:ph type="title"/>
          </p:nvPr>
        </p:nvSpPr>
        <p:spPr/>
        <p:txBody>
          <a:bodyPr/>
          <a:lstStyle/>
          <a:p>
            <a:pPr algn="ctr"/>
            <a:r>
              <a:rPr lang="en-US" dirty="0" smtClean="0"/>
              <a:t>References</a:t>
            </a:r>
            <a:endParaRPr lang="en-US" dirty="0"/>
          </a:p>
        </p:txBody>
      </p:sp>
      <p:sp>
        <p:nvSpPr>
          <p:cNvPr id="3" name="Content Placeholder 2">
            <a:extLst>
              <a:ext uri="{FF2B5EF4-FFF2-40B4-BE49-F238E27FC236}">
                <a16:creationId xmlns:a16="http://schemas.microsoft.com/office/drawing/2014/main" id="{98DCEEE4-2020-4C13-8F72-B8328AE6B13B}"/>
              </a:ext>
            </a:extLst>
          </p:cNvPr>
          <p:cNvSpPr>
            <a:spLocks noGrp="1"/>
          </p:cNvSpPr>
          <p:nvPr>
            <p:ph idx="1"/>
          </p:nvPr>
        </p:nvSpPr>
        <p:spPr>
          <a:xfrm>
            <a:off x="1009443" y="1807361"/>
            <a:ext cx="7125112" cy="3602839"/>
          </a:xfrm>
        </p:spPr>
        <p:txBody>
          <a:bodyPr>
            <a:normAutofit fontScale="62500" lnSpcReduction="20000"/>
          </a:bodyPr>
          <a:lstStyle/>
          <a:p>
            <a:pPr marL="0" indent="0">
              <a:lnSpc>
                <a:spcPct val="200000"/>
              </a:lnSpc>
              <a:spcBef>
                <a:spcPts val="0"/>
              </a:spcBef>
              <a:spcAft>
                <a:spcPts val="0"/>
              </a:spcAft>
              <a:buNone/>
            </a:pPr>
            <a:r>
              <a:rPr lang="en-US" dirty="0" err="1" smtClean="0"/>
              <a:t>Gilkerson</a:t>
            </a:r>
            <a:r>
              <a:rPr lang="en-US" dirty="0" smtClean="0"/>
              <a:t>, J., &amp; Richards, J. A. (2016). </a:t>
            </a:r>
            <a:r>
              <a:rPr lang="en-US" i="1" dirty="0" smtClean="0"/>
              <a:t>The power of talk: Impact of adult talk, conversational 	turns, and TV during the critical 0-4 years of child development </a:t>
            </a:r>
            <a:r>
              <a:rPr lang="en-US" dirty="0" smtClean="0"/>
              <a:t>(2</a:t>
            </a:r>
            <a:r>
              <a:rPr lang="en-US" baseline="30000" dirty="0" smtClean="0"/>
              <a:t>nd</a:t>
            </a:r>
            <a:r>
              <a:rPr lang="en-US" dirty="0" smtClean="0"/>
              <a:t> ed.). Retrieved from 	https</a:t>
            </a:r>
            <a:r>
              <a:rPr lang="en-US" dirty="0"/>
              <a:t>://www.lena.org/wp-content/uploads/2016/07/LTR-01-2_PowerOfTalk.pdf</a:t>
            </a:r>
            <a:endParaRPr lang="en-US" dirty="0" smtClean="0"/>
          </a:p>
          <a:p>
            <a:pPr marL="0" indent="0">
              <a:lnSpc>
                <a:spcPct val="200000"/>
              </a:lnSpc>
              <a:spcBef>
                <a:spcPts val="0"/>
              </a:spcBef>
              <a:spcAft>
                <a:spcPts val="0"/>
              </a:spcAft>
              <a:buNone/>
            </a:pPr>
            <a:r>
              <a:rPr lang="en-US" dirty="0" smtClean="0"/>
              <a:t>LENA </a:t>
            </a:r>
            <a:r>
              <a:rPr lang="en-US" dirty="0"/>
              <a:t>Research Foundation. (2019). </a:t>
            </a:r>
            <a:r>
              <a:rPr lang="en-US" i="1" dirty="0"/>
              <a:t>What is LENA? </a:t>
            </a:r>
          </a:p>
          <a:p>
            <a:pPr marL="0" indent="0">
              <a:lnSpc>
                <a:spcPct val="200000"/>
              </a:lnSpc>
              <a:spcBef>
                <a:spcPts val="0"/>
              </a:spcBef>
              <a:spcAft>
                <a:spcPts val="0"/>
              </a:spcAft>
              <a:buNone/>
            </a:pPr>
            <a:r>
              <a:rPr lang="en-US" i="1" dirty="0"/>
              <a:t>	</a:t>
            </a:r>
            <a:r>
              <a:rPr lang="en-US" dirty="0"/>
              <a:t>Retrieved from https://www.lena.org/about/#</a:t>
            </a:r>
            <a:r>
              <a:rPr lang="en-US" dirty="0" smtClean="0"/>
              <a:t>what-is-lena</a:t>
            </a:r>
          </a:p>
          <a:p>
            <a:pPr marL="0" indent="0">
              <a:lnSpc>
                <a:spcPct val="200000"/>
              </a:lnSpc>
              <a:spcBef>
                <a:spcPts val="0"/>
              </a:spcBef>
              <a:spcAft>
                <a:spcPts val="0"/>
              </a:spcAft>
              <a:buNone/>
            </a:pPr>
            <a:r>
              <a:rPr lang="en-US" dirty="0" err="1" smtClean="0"/>
              <a:t>Trafton</a:t>
            </a:r>
            <a:r>
              <a:rPr lang="en-US" dirty="0" smtClean="0"/>
              <a:t>, A. (2018). </a:t>
            </a:r>
            <a:r>
              <a:rPr lang="en-US" i="1" dirty="0" smtClean="0"/>
              <a:t>Back-and-forth exchanges boost children’s </a:t>
            </a:r>
          </a:p>
          <a:p>
            <a:pPr marL="0" indent="0">
              <a:lnSpc>
                <a:spcPct val="200000"/>
              </a:lnSpc>
              <a:spcBef>
                <a:spcPts val="0"/>
              </a:spcBef>
              <a:spcAft>
                <a:spcPts val="0"/>
              </a:spcAft>
              <a:buNone/>
            </a:pPr>
            <a:r>
              <a:rPr lang="en-US" i="1" dirty="0"/>
              <a:t>	</a:t>
            </a:r>
            <a:r>
              <a:rPr lang="en-US" i="1" dirty="0" smtClean="0"/>
              <a:t>brain response to language.</a:t>
            </a:r>
            <a:r>
              <a:rPr lang="en-US" dirty="0" smtClean="0"/>
              <a:t> Retrieved from </a:t>
            </a:r>
          </a:p>
          <a:p>
            <a:pPr marL="0" indent="0">
              <a:lnSpc>
                <a:spcPct val="200000"/>
              </a:lnSpc>
              <a:spcBef>
                <a:spcPts val="0"/>
              </a:spcBef>
              <a:spcAft>
                <a:spcPts val="0"/>
              </a:spcAft>
              <a:buNone/>
            </a:pPr>
            <a:r>
              <a:rPr lang="en-US" dirty="0"/>
              <a:t>	</a:t>
            </a:r>
            <a:r>
              <a:rPr lang="en-US" dirty="0" smtClean="0"/>
              <a:t>http</a:t>
            </a:r>
            <a:r>
              <a:rPr lang="en-US" dirty="0"/>
              <a:t>://</a:t>
            </a:r>
            <a:r>
              <a:rPr lang="en-US" dirty="0" smtClean="0"/>
              <a:t>news.mit.edu/2018/conversation-boost-childrens-	brain-response-language-0214</a:t>
            </a:r>
            <a:endParaRPr lang="en-US" dirty="0"/>
          </a:p>
        </p:txBody>
      </p:sp>
    </p:spTree>
    <p:extLst>
      <p:ext uri="{BB962C8B-B14F-4D97-AF65-F5344CB8AC3E}">
        <p14:creationId xmlns:p14="http://schemas.microsoft.com/office/powerpoint/2010/main" val="199148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55" y="78055"/>
            <a:ext cx="8686800" cy="924475"/>
          </a:xfrm>
        </p:spPr>
        <p:txBody>
          <a:bodyPr/>
          <a:lstStyle/>
          <a:p>
            <a:r>
              <a:rPr lang="en-US" b="1" dirty="0" smtClean="0"/>
              <a:t>Standard Pre and </a:t>
            </a:r>
            <a:r>
              <a:rPr lang="en-US" b="1" dirty="0" smtClean="0"/>
              <a:t>In-Service </a:t>
            </a:r>
            <a:r>
              <a:rPr lang="en-US" b="1" dirty="0" smtClean="0"/>
              <a:t>Model</a:t>
            </a:r>
            <a:endParaRPr lang="en-US" b="1" dirty="0"/>
          </a:p>
        </p:txBody>
      </p:sp>
      <p:sp>
        <p:nvSpPr>
          <p:cNvPr id="3" name="Content Placeholder 2"/>
          <p:cNvSpPr>
            <a:spLocks noGrp="1"/>
          </p:cNvSpPr>
          <p:nvPr>
            <p:ph idx="1"/>
          </p:nvPr>
        </p:nvSpPr>
        <p:spPr>
          <a:xfrm>
            <a:off x="285224" y="963978"/>
            <a:ext cx="4495800" cy="4051437"/>
          </a:xfrm>
        </p:spPr>
        <p:txBody>
          <a:bodyPr anchor="t">
            <a:noAutofit/>
          </a:bodyPr>
          <a:lstStyle/>
          <a:p>
            <a:pPr marL="0" indent="0">
              <a:buNone/>
            </a:pPr>
            <a:r>
              <a:rPr lang="en-US" sz="1600" b="1" dirty="0" smtClean="0">
                <a:solidFill>
                  <a:schemeClr val="tx1"/>
                </a:solidFill>
              </a:rPr>
              <a:t>Candidates Take Class on Campus</a:t>
            </a:r>
          </a:p>
          <a:p>
            <a:pPr marL="0" indent="0">
              <a:buNone/>
            </a:pPr>
            <a:r>
              <a:rPr lang="en-US" sz="1400" dirty="0" smtClean="0">
                <a:solidFill>
                  <a:schemeClr val="tx1"/>
                </a:solidFill>
              </a:rPr>
              <a:t/>
            </a:r>
            <a:br>
              <a:rPr lang="en-US" sz="1400" dirty="0" smtClean="0">
                <a:solidFill>
                  <a:schemeClr val="tx1"/>
                </a:solidFill>
              </a:rPr>
            </a:br>
            <a:r>
              <a:rPr lang="en-US" sz="1600" b="1" dirty="0" smtClean="0">
                <a:solidFill>
                  <a:schemeClr val="tx1"/>
                </a:solidFill>
              </a:rPr>
              <a:t>Read Textbook and Other Materials for Class</a:t>
            </a:r>
            <a:endParaRPr lang="en-US" sz="1400" b="1" dirty="0" smtClean="0">
              <a:solidFill>
                <a:schemeClr val="tx1"/>
              </a:solidFill>
            </a:endParaRPr>
          </a:p>
          <a:p>
            <a:pPr marL="0" indent="0">
              <a:buNone/>
            </a:pPr>
            <a:r>
              <a:rPr lang="en-US" sz="1000" dirty="0" smtClean="0">
                <a:solidFill>
                  <a:schemeClr val="tx1"/>
                </a:solidFill>
              </a:rPr>
              <a:t>Source </a:t>
            </a:r>
            <a:r>
              <a:rPr lang="en-US" sz="1000" dirty="0">
                <a:solidFill>
                  <a:schemeClr val="tx1"/>
                </a:solidFill>
              </a:rPr>
              <a:t>Material for Classes</a:t>
            </a:r>
          </a:p>
          <a:p>
            <a:r>
              <a:rPr lang="en-US" sz="1000" dirty="0">
                <a:solidFill>
                  <a:schemeClr val="tx1"/>
                </a:solidFill>
              </a:rPr>
              <a:t>Phonics and Word Study for the Teacher of Reading: Programmed for Self-Instruction by Barbara J. Fox</a:t>
            </a:r>
          </a:p>
          <a:p>
            <a:r>
              <a:rPr lang="en-US" sz="1000" dirty="0">
                <a:solidFill>
                  <a:schemeClr val="tx1"/>
                </a:solidFill>
              </a:rPr>
              <a:t>Words Their Way: Word Study for Phonics, Vocabulary, and Spelling Instruction by Bear, </a:t>
            </a:r>
            <a:r>
              <a:rPr lang="en-US" sz="1000" dirty="0" err="1">
                <a:solidFill>
                  <a:schemeClr val="tx1"/>
                </a:solidFill>
              </a:rPr>
              <a:t>Invernezzi</a:t>
            </a:r>
            <a:r>
              <a:rPr lang="en-US" sz="1000" dirty="0">
                <a:solidFill>
                  <a:schemeClr val="tx1"/>
                </a:solidFill>
              </a:rPr>
              <a:t>, Templeton, and Johnston.</a:t>
            </a:r>
          </a:p>
          <a:p>
            <a:r>
              <a:rPr lang="en-US" sz="1000" dirty="0">
                <a:solidFill>
                  <a:schemeClr val="tx1"/>
                </a:solidFill>
              </a:rPr>
              <a:t>Phonics Chapter in Literacy for the 21</a:t>
            </a:r>
            <a:r>
              <a:rPr lang="en-US" sz="1000" baseline="30000" dirty="0">
                <a:solidFill>
                  <a:schemeClr val="tx1"/>
                </a:solidFill>
              </a:rPr>
              <a:t>st</a:t>
            </a:r>
            <a:r>
              <a:rPr lang="en-US" sz="1000" dirty="0">
                <a:solidFill>
                  <a:schemeClr val="tx1"/>
                </a:solidFill>
              </a:rPr>
              <a:t> Century: A Balanced Approach by Gail Tompkins</a:t>
            </a:r>
          </a:p>
          <a:p>
            <a:pPr marL="0" indent="0">
              <a:buNone/>
            </a:pPr>
            <a:r>
              <a:rPr lang="en-US" sz="1600" b="1" dirty="0" smtClean="0">
                <a:solidFill>
                  <a:schemeClr val="tx1"/>
                </a:solidFill>
              </a:rPr>
              <a:t>In Class Discussion</a:t>
            </a:r>
          </a:p>
          <a:p>
            <a:pPr marL="0" indent="0">
              <a:buNone/>
            </a:pPr>
            <a:r>
              <a:rPr lang="en-US" sz="1600" b="1" dirty="0" smtClean="0">
                <a:solidFill>
                  <a:schemeClr val="tx1"/>
                </a:solidFill>
              </a:rPr>
              <a:t>In Class Small-Group Activities</a:t>
            </a:r>
          </a:p>
          <a:p>
            <a:pPr marL="0" indent="0">
              <a:buNone/>
            </a:pPr>
            <a:r>
              <a:rPr lang="en-US" sz="1600" b="1" dirty="0" smtClean="0">
                <a:solidFill>
                  <a:schemeClr val="tx1"/>
                </a:solidFill>
              </a:rPr>
              <a:t>Plan Three Phonics-Based Lessons</a:t>
            </a:r>
          </a:p>
          <a:p>
            <a:pPr lvl="1"/>
            <a:r>
              <a:rPr lang="en-US" sz="1400" dirty="0" smtClean="0">
                <a:solidFill>
                  <a:schemeClr val="tx1"/>
                </a:solidFill>
              </a:rPr>
              <a:t>Read Aloud </a:t>
            </a:r>
          </a:p>
          <a:p>
            <a:pPr lvl="1"/>
            <a:r>
              <a:rPr lang="en-US" sz="1400" dirty="0" smtClean="0">
                <a:solidFill>
                  <a:schemeClr val="tx1"/>
                </a:solidFill>
              </a:rPr>
              <a:t>Design and Introduce a Phonics Center </a:t>
            </a:r>
          </a:p>
          <a:p>
            <a:pPr lvl="1"/>
            <a:r>
              <a:rPr lang="en-US" sz="1400" dirty="0" smtClean="0">
                <a:solidFill>
                  <a:schemeClr val="tx1"/>
                </a:solidFill>
              </a:rPr>
              <a:t>Guided Reading Lesson</a:t>
            </a:r>
          </a:p>
          <a:p>
            <a:endParaRPr lang="en-US" sz="1400" dirty="0"/>
          </a:p>
        </p:txBody>
      </p:sp>
      <p:sp>
        <p:nvSpPr>
          <p:cNvPr id="10" name="TextBox 9"/>
          <p:cNvSpPr txBox="1"/>
          <p:nvPr/>
        </p:nvSpPr>
        <p:spPr>
          <a:xfrm>
            <a:off x="152400" y="6248400"/>
            <a:ext cx="4836902" cy="461665"/>
          </a:xfrm>
          <a:prstGeom prst="rect">
            <a:avLst/>
          </a:prstGeom>
          <a:noFill/>
        </p:spPr>
        <p:txBody>
          <a:bodyPr wrap="none" rtlCol="0">
            <a:spAutoFit/>
          </a:bodyPr>
          <a:lstStyle/>
          <a:p>
            <a:r>
              <a:rPr lang="en-US" sz="2400" dirty="0" smtClean="0"/>
              <a:t>Plan on Campus—Implement</a:t>
            </a:r>
            <a:endParaRPr lang="en-US" sz="2400" dirty="0"/>
          </a:p>
        </p:txBody>
      </p:sp>
      <p:sp>
        <p:nvSpPr>
          <p:cNvPr id="11" name="TextBox 10"/>
          <p:cNvSpPr txBox="1"/>
          <p:nvPr/>
        </p:nvSpPr>
        <p:spPr>
          <a:xfrm>
            <a:off x="5496503" y="974142"/>
            <a:ext cx="3419652" cy="1569660"/>
          </a:xfrm>
          <a:prstGeom prst="rect">
            <a:avLst/>
          </a:prstGeom>
          <a:noFill/>
        </p:spPr>
        <p:txBody>
          <a:bodyPr wrap="square" rtlCol="0">
            <a:spAutoFit/>
          </a:bodyPr>
          <a:lstStyle/>
          <a:p>
            <a:r>
              <a:rPr lang="en-US" sz="1600" b="1" dirty="0" smtClean="0"/>
              <a:t>Teachers attend County and/or School </a:t>
            </a:r>
            <a:r>
              <a:rPr lang="en-US" sz="1600" b="1" dirty="0" smtClean="0"/>
              <a:t>In-Service </a:t>
            </a:r>
            <a:r>
              <a:rPr lang="en-US" sz="1600" b="1" dirty="0" smtClean="0"/>
              <a:t>Training</a:t>
            </a:r>
          </a:p>
          <a:p>
            <a:endParaRPr lang="en-US" sz="1600" b="1" dirty="0"/>
          </a:p>
          <a:p>
            <a:r>
              <a:rPr lang="en-US" sz="1600" b="1" dirty="0" smtClean="0"/>
              <a:t>Incorporate methods into daily plans.</a:t>
            </a:r>
          </a:p>
        </p:txBody>
      </p:sp>
      <p:sp>
        <p:nvSpPr>
          <p:cNvPr id="12" name="Down Arrow 11"/>
          <p:cNvSpPr/>
          <p:nvPr/>
        </p:nvSpPr>
        <p:spPr>
          <a:xfrm>
            <a:off x="4570953" y="1145281"/>
            <a:ext cx="497098" cy="5132022"/>
          </a:xfrm>
          <a:prstGeom prst="dow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97561" y="5475577"/>
            <a:ext cx="3846439" cy="1200329"/>
          </a:xfrm>
          <a:prstGeom prst="rect">
            <a:avLst/>
          </a:prstGeom>
        </p:spPr>
        <p:txBody>
          <a:bodyPr wrap="square">
            <a:spAutoFit/>
          </a:bodyPr>
          <a:lstStyle/>
          <a:p>
            <a:r>
              <a:rPr lang="en-US" sz="2400" dirty="0" smtClean="0"/>
              <a:t>Allow Candidates to do lessons with their kids for the university class.</a:t>
            </a:r>
            <a:endParaRPr lang="en-US" sz="2400" dirty="0"/>
          </a:p>
        </p:txBody>
      </p:sp>
    </p:spTree>
    <p:extLst>
      <p:ext uri="{BB962C8B-B14F-4D97-AF65-F5344CB8AC3E}">
        <p14:creationId xmlns:p14="http://schemas.microsoft.com/office/powerpoint/2010/main" val="144187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13387"/>
            <a:ext cx="3016090" cy="646331"/>
          </a:xfrm>
          <a:prstGeom prst="rect">
            <a:avLst/>
          </a:prstGeom>
          <a:noFill/>
        </p:spPr>
        <p:txBody>
          <a:bodyPr wrap="square" rtlCol="0">
            <a:spAutoFit/>
          </a:bodyPr>
          <a:lstStyle/>
          <a:p>
            <a:pPr algn="ctr"/>
            <a:r>
              <a:rPr lang="en-US" dirty="0" smtClean="0"/>
              <a:t>Elementary Literacy Methods Classes</a:t>
            </a:r>
          </a:p>
        </p:txBody>
      </p:sp>
      <p:sp>
        <p:nvSpPr>
          <p:cNvPr id="5" name="TextBox 4"/>
          <p:cNvSpPr txBox="1"/>
          <p:nvPr/>
        </p:nvSpPr>
        <p:spPr>
          <a:xfrm>
            <a:off x="5867400" y="714045"/>
            <a:ext cx="2897257" cy="646331"/>
          </a:xfrm>
          <a:prstGeom prst="rect">
            <a:avLst/>
          </a:prstGeom>
          <a:noFill/>
        </p:spPr>
        <p:txBody>
          <a:bodyPr wrap="square" rtlCol="0">
            <a:spAutoFit/>
          </a:bodyPr>
          <a:lstStyle/>
          <a:p>
            <a:pPr algn="ctr"/>
            <a:r>
              <a:rPr lang="en-US" dirty="0" smtClean="0"/>
              <a:t>School Based PD of Literacy Methods</a:t>
            </a:r>
            <a:endParaRPr lang="en-US" dirty="0"/>
          </a:p>
        </p:txBody>
      </p:sp>
      <p:sp>
        <p:nvSpPr>
          <p:cNvPr id="6" name="TextBox 5"/>
          <p:cNvSpPr txBox="1"/>
          <p:nvPr/>
        </p:nvSpPr>
        <p:spPr>
          <a:xfrm>
            <a:off x="411547" y="2246722"/>
            <a:ext cx="8307938" cy="2062103"/>
          </a:xfrm>
          <a:prstGeom prst="rect">
            <a:avLst/>
          </a:prstGeom>
          <a:noFill/>
        </p:spPr>
        <p:txBody>
          <a:bodyPr wrap="square" rtlCol="0">
            <a:spAutoFit/>
          </a:bodyPr>
          <a:lstStyle/>
          <a:p>
            <a:pPr algn="ctr"/>
            <a:r>
              <a:rPr lang="en-US" sz="3200" dirty="0" smtClean="0"/>
              <a:t>Teacher Candidates</a:t>
            </a:r>
          </a:p>
          <a:p>
            <a:pPr algn="ctr"/>
            <a:r>
              <a:rPr lang="en-US" sz="3200" dirty="0" smtClean="0"/>
              <a:t>Cooperating Teachers</a:t>
            </a:r>
          </a:p>
          <a:p>
            <a:pPr algn="ctr"/>
            <a:r>
              <a:rPr lang="en-US" sz="3200" dirty="0" smtClean="0"/>
              <a:t>Attend School-Approved PD Workshop</a:t>
            </a:r>
          </a:p>
          <a:p>
            <a:pPr algn="ctr"/>
            <a:r>
              <a:rPr lang="en-US" sz="3200" dirty="0" smtClean="0"/>
              <a:t>On Campus</a:t>
            </a:r>
          </a:p>
        </p:txBody>
      </p:sp>
      <p:sp>
        <p:nvSpPr>
          <p:cNvPr id="2" name="TextBox 1"/>
          <p:cNvSpPr txBox="1"/>
          <p:nvPr/>
        </p:nvSpPr>
        <p:spPr>
          <a:xfrm>
            <a:off x="2133600" y="14404"/>
            <a:ext cx="4863832" cy="523220"/>
          </a:xfrm>
          <a:prstGeom prst="rect">
            <a:avLst/>
          </a:prstGeom>
          <a:noFill/>
        </p:spPr>
        <p:txBody>
          <a:bodyPr wrap="none" rtlCol="0">
            <a:spAutoFit/>
          </a:bodyPr>
          <a:lstStyle/>
          <a:p>
            <a:r>
              <a:rPr lang="en-US" sz="2800" b="1" dirty="0" smtClean="0"/>
              <a:t>Collaborative PD Model</a:t>
            </a:r>
            <a:endParaRPr lang="en-US" sz="2800" b="1" dirty="0"/>
          </a:p>
        </p:txBody>
      </p:sp>
      <p:sp>
        <p:nvSpPr>
          <p:cNvPr id="10" name="Down Arrow 9"/>
          <p:cNvSpPr/>
          <p:nvPr/>
        </p:nvSpPr>
        <p:spPr>
          <a:xfrm rot="19598228">
            <a:off x="3460443" y="893670"/>
            <a:ext cx="497098" cy="1371798"/>
          </a:xfrm>
          <a:prstGeom prst="dow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196143">
            <a:off x="5235118" y="864204"/>
            <a:ext cx="497098" cy="1430729"/>
          </a:xfrm>
          <a:prstGeom prst="dow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95400" y="5195171"/>
            <a:ext cx="6816353" cy="1384995"/>
          </a:xfrm>
          <a:prstGeom prst="rect">
            <a:avLst/>
          </a:prstGeom>
          <a:noFill/>
        </p:spPr>
        <p:txBody>
          <a:bodyPr wrap="none" rtlCol="0">
            <a:spAutoFit/>
          </a:bodyPr>
          <a:lstStyle/>
          <a:p>
            <a:pPr algn="ctr"/>
            <a:r>
              <a:rPr lang="en-US" sz="2800" dirty="0" smtClean="0"/>
              <a:t>Collaborative Planning To Implement</a:t>
            </a:r>
          </a:p>
          <a:p>
            <a:pPr algn="ctr"/>
            <a:r>
              <a:rPr lang="en-US" sz="2800" dirty="0" smtClean="0"/>
              <a:t>Co-Teaching</a:t>
            </a:r>
          </a:p>
          <a:p>
            <a:pPr algn="ctr"/>
            <a:r>
              <a:rPr lang="en-US" sz="2800" dirty="0" smtClean="0"/>
              <a:t>Collaborative Problem-Solving</a:t>
            </a:r>
            <a:endParaRPr lang="en-US" sz="2800" dirty="0"/>
          </a:p>
        </p:txBody>
      </p:sp>
      <p:sp>
        <p:nvSpPr>
          <p:cNvPr id="14" name="Down Arrow 13"/>
          <p:cNvSpPr/>
          <p:nvPr/>
        </p:nvSpPr>
        <p:spPr>
          <a:xfrm>
            <a:off x="4316967" y="4308825"/>
            <a:ext cx="497098" cy="886346"/>
          </a:xfrm>
          <a:prstGeom prst="dow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87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841"/>
            <a:ext cx="7125113" cy="924475"/>
          </a:xfrm>
        </p:spPr>
        <p:txBody>
          <a:bodyPr/>
          <a:lstStyle/>
          <a:p>
            <a:r>
              <a:rPr lang="en-US" b="1" dirty="0" smtClean="0"/>
              <a:t>Grant Results</a:t>
            </a:r>
            <a:endParaRPr lang="en-US" b="1" dirty="0"/>
          </a:p>
        </p:txBody>
      </p:sp>
      <p:sp>
        <p:nvSpPr>
          <p:cNvPr id="4" name="TextBox 3"/>
          <p:cNvSpPr txBox="1"/>
          <p:nvPr/>
        </p:nvSpPr>
        <p:spPr>
          <a:xfrm>
            <a:off x="327135" y="950316"/>
            <a:ext cx="8626365" cy="4939814"/>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2000" dirty="0" smtClean="0"/>
              <a:t>Two fall workshops, </a:t>
            </a:r>
            <a:r>
              <a:rPr lang="en-US" sz="2000" dirty="0" smtClean="0"/>
              <a:t>two </a:t>
            </a:r>
            <a:r>
              <a:rPr lang="en-US" sz="2000" dirty="0" smtClean="0"/>
              <a:t>spring workshops with Katie Garner</a:t>
            </a:r>
          </a:p>
          <a:p>
            <a:pPr marL="457200" indent="-457200">
              <a:spcAft>
                <a:spcPts val="1800"/>
              </a:spcAft>
              <a:buFont typeface="Arial" panose="020B0604020202020204" pitchFamily="34" charset="0"/>
              <a:buChar char="•"/>
            </a:pPr>
            <a:r>
              <a:rPr lang="en-US" sz="2000" dirty="0" smtClean="0"/>
              <a:t>All Elementary and Early Education Teacher Candidates in Literacy Methods Courses and their teachers trained by Katie Garner (N=100</a:t>
            </a:r>
            <a:r>
              <a:rPr lang="en-US" sz="2000" dirty="0" smtClean="0"/>
              <a:t>+).</a:t>
            </a:r>
            <a:endParaRPr lang="en-US" sz="2000" dirty="0" smtClean="0"/>
          </a:p>
          <a:p>
            <a:pPr marL="457200" indent="-457200">
              <a:spcAft>
                <a:spcPts val="1800"/>
              </a:spcAft>
              <a:buFont typeface="Arial" panose="020B0604020202020204" pitchFamily="34" charset="0"/>
              <a:buChar char="•"/>
            </a:pPr>
            <a:r>
              <a:rPr lang="en-US" sz="2000" dirty="0" smtClean="0"/>
              <a:t>Secret Stories Materials Provided for classrooms of all Participating Teachers</a:t>
            </a:r>
          </a:p>
          <a:p>
            <a:pPr marL="457200" indent="-457200">
              <a:spcAft>
                <a:spcPts val="1800"/>
              </a:spcAft>
              <a:buFont typeface="Arial" panose="020B0604020202020204" pitchFamily="34" charset="0"/>
              <a:buChar char="•"/>
            </a:pPr>
            <a:r>
              <a:rPr lang="en-US" sz="2000" dirty="0" smtClean="0"/>
              <a:t>Secret Stories is continuing to be implemented by participating </a:t>
            </a:r>
            <a:r>
              <a:rPr lang="en-US" sz="2000" dirty="0" smtClean="0"/>
              <a:t>teachers.</a:t>
            </a:r>
            <a:endParaRPr lang="en-US" sz="2000" dirty="0" smtClean="0"/>
          </a:p>
          <a:p>
            <a:pPr marL="457200" indent="-457200">
              <a:spcAft>
                <a:spcPts val="1800"/>
              </a:spcAft>
              <a:buFont typeface="Arial" panose="020B0604020202020204" pitchFamily="34" charset="0"/>
              <a:buChar char="•"/>
            </a:pPr>
            <a:r>
              <a:rPr lang="en-US" sz="2000" dirty="0" smtClean="0"/>
              <a:t>New teachers trained to use phonics program being promoted in area schools.</a:t>
            </a:r>
          </a:p>
          <a:p>
            <a:pPr marL="457200" indent="-457200">
              <a:spcAft>
                <a:spcPts val="1800"/>
              </a:spcAft>
              <a:buFont typeface="Arial" panose="020B0604020202020204" pitchFamily="34" charset="0"/>
              <a:buChar char="•"/>
            </a:pPr>
            <a:r>
              <a:rPr lang="en-US" sz="2000" dirty="0" smtClean="0"/>
              <a:t>University Faculty trained and given materials to continue to use in Literacy Methods </a:t>
            </a:r>
            <a:r>
              <a:rPr lang="en-US" sz="2000" dirty="0" smtClean="0"/>
              <a:t>Classes.</a:t>
            </a:r>
            <a:endParaRPr lang="en-US" sz="2000" dirty="0"/>
          </a:p>
        </p:txBody>
      </p:sp>
      <p:sp>
        <p:nvSpPr>
          <p:cNvPr id="6" name="TextBox 5"/>
          <p:cNvSpPr txBox="1"/>
          <p:nvPr/>
        </p:nvSpPr>
        <p:spPr>
          <a:xfrm>
            <a:off x="231884" y="6019800"/>
            <a:ext cx="8816865" cy="646331"/>
          </a:xfrm>
          <a:prstGeom prst="rect">
            <a:avLst/>
          </a:prstGeom>
          <a:noFill/>
        </p:spPr>
        <p:txBody>
          <a:bodyPr wrap="square" rtlCol="0">
            <a:spAutoFit/>
          </a:bodyPr>
          <a:lstStyle/>
          <a:p>
            <a:r>
              <a:rPr lang="en-US" dirty="0" smtClean="0"/>
              <a:t>Same model was used this year with professional development school grant to train candidates and teachers in guided math with Nicki </a:t>
            </a:r>
            <a:r>
              <a:rPr lang="en-US" dirty="0" smtClean="0"/>
              <a:t>Newman.</a:t>
            </a:r>
            <a:endParaRPr lang="en-US" dirty="0"/>
          </a:p>
        </p:txBody>
      </p:sp>
    </p:spTree>
    <p:extLst>
      <p:ext uri="{BB962C8B-B14F-4D97-AF65-F5344CB8AC3E}">
        <p14:creationId xmlns:p14="http://schemas.microsoft.com/office/powerpoint/2010/main" val="147260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14800"/>
            <a:ext cx="7143958" cy="1470025"/>
          </a:xfrm>
        </p:spPr>
        <p:txBody>
          <a:bodyPr/>
          <a:lstStyle/>
          <a:p>
            <a:pPr algn="ctr"/>
            <a:r>
              <a:rPr lang="en-US" sz="4800" dirty="0">
                <a:solidFill>
                  <a:schemeClr val="accent2">
                    <a:lumMod val="50000"/>
                  </a:schemeClr>
                </a:solidFill>
                <a:latin typeface="Lucida Handwriting" panose="03010101010101010101" pitchFamily="66" charset="0"/>
              </a:rPr>
              <a:t>Awareness of </a:t>
            </a:r>
            <a:r>
              <a:rPr lang="en-US" sz="4800" dirty="0" smtClean="0">
                <a:solidFill>
                  <a:schemeClr val="accent2">
                    <a:lumMod val="50000"/>
                  </a:schemeClr>
                </a:solidFill>
                <a:latin typeface="Lucida Handwriting" panose="03010101010101010101" pitchFamily="66" charset="0"/>
              </a:rPr>
              <a:t/>
            </a:r>
            <a:br>
              <a:rPr lang="en-US" sz="4800" dirty="0" smtClean="0">
                <a:solidFill>
                  <a:schemeClr val="accent2">
                    <a:lumMod val="50000"/>
                  </a:schemeClr>
                </a:solidFill>
                <a:latin typeface="Lucida Handwriting" panose="03010101010101010101" pitchFamily="66" charset="0"/>
              </a:rPr>
            </a:br>
            <a:r>
              <a:rPr lang="en-US" sz="4800" dirty="0" smtClean="0">
                <a:solidFill>
                  <a:schemeClr val="accent2">
                    <a:lumMod val="50000"/>
                  </a:schemeClr>
                </a:solidFill>
                <a:latin typeface="Lucida Handwriting" panose="03010101010101010101" pitchFamily="66" charset="0"/>
              </a:rPr>
              <a:t>Adult-Child Language Interactions </a:t>
            </a:r>
            <a:br>
              <a:rPr lang="en-US" sz="4800" dirty="0" smtClean="0">
                <a:solidFill>
                  <a:schemeClr val="accent2">
                    <a:lumMod val="50000"/>
                  </a:schemeClr>
                </a:solidFill>
                <a:latin typeface="Lucida Handwriting" panose="03010101010101010101" pitchFamily="66" charset="0"/>
              </a:rPr>
            </a:br>
            <a:r>
              <a:rPr lang="en-US" sz="4800" dirty="0" smtClean="0">
                <a:solidFill>
                  <a:schemeClr val="accent2">
                    <a:lumMod val="50000"/>
                  </a:schemeClr>
                </a:solidFill>
                <a:latin typeface="Lucida Handwriting" panose="03010101010101010101" pitchFamily="66" charset="0"/>
              </a:rPr>
              <a:t>with </a:t>
            </a:r>
            <a:r>
              <a:rPr lang="en-US" sz="4800" dirty="0">
                <a:solidFill>
                  <a:schemeClr val="accent2">
                    <a:lumMod val="50000"/>
                  </a:schemeClr>
                </a:solidFill>
                <a:latin typeface="Lucida Handwriting" panose="03010101010101010101" pitchFamily="66" charset="0"/>
              </a:rPr>
              <a:t>LENA </a:t>
            </a:r>
            <a:r>
              <a:rPr lang="en-US" sz="4800" dirty="0" smtClean="0">
                <a:solidFill>
                  <a:schemeClr val="accent2">
                    <a:lumMod val="50000"/>
                  </a:schemeClr>
                </a:solidFill>
                <a:latin typeface="Lucida Handwriting" panose="03010101010101010101" pitchFamily="66" charset="0"/>
              </a:rPr>
              <a:t/>
            </a:r>
            <a:br>
              <a:rPr lang="en-US" sz="4800" dirty="0" smtClean="0">
                <a:solidFill>
                  <a:schemeClr val="accent2">
                    <a:lumMod val="50000"/>
                  </a:schemeClr>
                </a:solidFill>
                <a:latin typeface="Lucida Handwriting" panose="03010101010101010101" pitchFamily="66" charset="0"/>
              </a:rPr>
            </a:br>
            <a:r>
              <a:rPr lang="en-US" sz="4800" dirty="0">
                <a:solidFill>
                  <a:schemeClr val="accent2">
                    <a:lumMod val="50000"/>
                  </a:schemeClr>
                </a:solidFill>
                <a:latin typeface="Lucida Handwriting" panose="03010101010101010101" pitchFamily="66" charset="0"/>
              </a:rPr>
              <a:t/>
            </a:r>
            <a:br>
              <a:rPr lang="en-US" sz="4800" dirty="0">
                <a:solidFill>
                  <a:schemeClr val="accent2">
                    <a:lumMod val="50000"/>
                  </a:schemeClr>
                </a:solidFill>
                <a:latin typeface="Lucida Handwriting" panose="03010101010101010101" pitchFamily="66" charset="0"/>
              </a:rPr>
            </a:br>
            <a:r>
              <a:rPr lang="en-US" sz="1600" dirty="0">
                <a:solidFill>
                  <a:srgbClr val="002060"/>
                </a:solidFill>
                <a:latin typeface="Lucida Handwriting" panose="03010101010101010101" pitchFamily="66" charset="0"/>
              </a:rPr>
              <a:t>Shepherd University Center for Teaching and Learning (Mini-Grant)</a:t>
            </a:r>
          </a:p>
        </p:txBody>
      </p:sp>
    </p:spTree>
    <p:extLst>
      <p:ext uri="{BB962C8B-B14F-4D97-AF65-F5344CB8AC3E}">
        <p14:creationId xmlns:p14="http://schemas.microsoft.com/office/powerpoint/2010/main" val="345160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66800"/>
            <a:ext cx="8077200" cy="4708981"/>
          </a:xfrm>
          <a:prstGeom prst="rect">
            <a:avLst/>
          </a:prstGeom>
          <a:noFill/>
        </p:spPr>
        <p:txBody>
          <a:bodyPr wrap="square" rtlCol="0">
            <a:spAutoFit/>
          </a:bodyPr>
          <a:lstStyle/>
          <a:p>
            <a:pPr algn="just"/>
            <a:r>
              <a:rPr lang="en-US" sz="2200" i="1" dirty="0">
                <a:solidFill>
                  <a:srgbClr val="002060"/>
                </a:solidFill>
              </a:rPr>
              <a:t>MIT cognitive scientists have now found that conversation between an adult and a child appears to change the child’s brain, and that this back-and-forth conversation is actually more critical to language development than the word gap. </a:t>
            </a:r>
            <a:r>
              <a:rPr lang="en-US" sz="2200" b="1" i="1" dirty="0">
                <a:solidFill>
                  <a:schemeClr val="bg1"/>
                </a:solidFill>
              </a:rPr>
              <a:t>In a study of children between the ages of 4 and 6, they found that differences in the number of “conversational turns” accounted for a large portion of the differences in brain physiology and language skills that they found among the children.</a:t>
            </a:r>
            <a:r>
              <a:rPr lang="en-US" sz="2200" i="1" dirty="0">
                <a:solidFill>
                  <a:srgbClr val="002060"/>
                </a:solidFill>
              </a:rPr>
              <a:t> This finding applied to children regardless of parental income or </a:t>
            </a:r>
            <a:r>
              <a:rPr lang="en-US" sz="2200" i="1" dirty="0" smtClean="0">
                <a:solidFill>
                  <a:srgbClr val="002060"/>
                </a:solidFill>
              </a:rPr>
              <a:t>education.  </a:t>
            </a:r>
          </a:p>
          <a:p>
            <a:pPr algn="just"/>
            <a:endParaRPr lang="en-US" sz="2200" i="1" dirty="0">
              <a:solidFill>
                <a:srgbClr val="002060"/>
              </a:solidFill>
            </a:endParaRPr>
          </a:p>
          <a:p>
            <a:pPr algn="r"/>
            <a:r>
              <a:rPr lang="en-US" sz="1400" i="1" dirty="0" smtClean="0">
                <a:solidFill>
                  <a:srgbClr val="002060"/>
                </a:solidFill>
              </a:rPr>
              <a:t>(</a:t>
            </a:r>
            <a:r>
              <a:rPr lang="en-US" sz="1400" i="1" dirty="0" err="1" smtClean="0">
                <a:solidFill>
                  <a:srgbClr val="002060"/>
                </a:solidFill>
              </a:rPr>
              <a:t>Trafton</a:t>
            </a:r>
            <a:r>
              <a:rPr lang="en-US" sz="1400" i="1" dirty="0" smtClean="0">
                <a:solidFill>
                  <a:srgbClr val="002060"/>
                </a:solidFill>
              </a:rPr>
              <a:t>, 2018, ¶ 2)</a:t>
            </a:r>
            <a:endParaRPr lang="en-US" sz="1400" i="1" dirty="0">
              <a:solidFill>
                <a:srgbClr val="002060"/>
              </a:solidFill>
            </a:endParaRPr>
          </a:p>
        </p:txBody>
      </p:sp>
    </p:spTree>
    <p:extLst>
      <p:ext uri="{BB962C8B-B14F-4D97-AF65-F5344CB8AC3E}">
        <p14:creationId xmlns:p14="http://schemas.microsoft.com/office/powerpoint/2010/main" val="262387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125113" cy="924475"/>
          </a:xfrm>
        </p:spPr>
        <p:txBody>
          <a:bodyPr/>
          <a:lstStyle/>
          <a:p>
            <a:pPr algn="ctr"/>
            <a:r>
              <a:rPr lang="en-US" i="1" dirty="0" smtClean="0">
                <a:solidFill>
                  <a:schemeClr val="tx2">
                    <a:lumMod val="75000"/>
                  </a:schemeClr>
                </a:solidFill>
              </a:rPr>
              <a:t>What are our goals as educator preparation programs in </a:t>
            </a:r>
            <a:br>
              <a:rPr lang="en-US" i="1" dirty="0" smtClean="0">
                <a:solidFill>
                  <a:schemeClr val="tx2">
                    <a:lumMod val="75000"/>
                  </a:schemeClr>
                </a:solidFill>
              </a:rPr>
            </a:br>
            <a:r>
              <a:rPr lang="en-US" i="1" dirty="0" smtClean="0">
                <a:solidFill>
                  <a:schemeClr val="tx2">
                    <a:lumMod val="75000"/>
                  </a:schemeClr>
                </a:solidFill>
              </a:rPr>
              <a:t>early childhood education?</a:t>
            </a:r>
            <a:endParaRPr lang="en-US" i="1" dirty="0">
              <a:solidFill>
                <a:schemeClr val="tx2">
                  <a:lumMod val="75000"/>
                </a:schemeClr>
              </a:solidFill>
            </a:endParaRPr>
          </a:p>
        </p:txBody>
      </p:sp>
      <p:sp>
        <p:nvSpPr>
          <p:cNvPr id="3" name="Content Placeholder 2"/>
          <p:cNvSpPr>
            <a:spLocks noGrp="1"/>
          </p:cNvSpPr>
          <p:nvPr>
            <p:ph idx="1"/>
          </p:nvPr>
        </p:nvSpPr>
        <p:spPr>
          <a:xfrm>
            <a:off x="590756" y="3505200"/>
            <a:ext cx="7924800" cy="2362200"/>
          </a:xfrm>
        </p:spPr>
        <p:txBody>
          <a:bodyPr>
            <a:noAutofit/>
          </a:bodyPr>
          <a:lstStyle/>
          <a:p>
            <a:r>
              <a:rPr lang="en-US" sz="2000" dirty="0" smtClean="0">
                <a:solidFill>
                  <a:srgbClr val="002060"/>
                </a:solidFill>
              </a:rPr>
              <a:t>Engage students in metacognitive activities related to self-reflection and professional development</a:t>
            </a:r>
          </a:p>
          <a:p>
            <a:r>
              <a:rPr lang="en-US" sz="2000" dirty="0" smtClean="0">
                <a:solidFill>
                  <a:srgbClr val="002060"/>
                </a:solidFill>
              </a:rPr>
              <a:t>Heighten awareness of “teacher talk” with young children</a:t>
            </a:r>
          </a:p>
          <a:p>
            <a:r>
              <a:rPr lang="en-US" sz="2000" dirty="0" smtClean="0">
                <a:solidFill>
                  <a:srgbClr val="002060"/>
                </a:solidFill>
              </a:rPr>
              <a:t>Develop an understanding of how teachers scaffold language and literacy development in young children</a:t>
            </a:r>
          </a:p>
          <a:p>
            <a:r>
              <a:rPr lang="en-US" sz="2000" dirty="0" smtClean="0">
                <a:solidFill>
                  <a:srgbClr val="002060"/>
                </a:solidFill>
              </a:rPr>
              <a:t>Encourage the development of child-focused interactions in the classroom through effective conversations</a:t>
            </a:r>
          </a:p>
          <a:p>
            <a:r>
              <a:rPr lang="en-US" sz="2000" dirty="0" smtClean="0">
                <a:solidFill>
                  <a:srgbClr val="002060"/>
                </a:solidFill>
              </a:rPr>
              <a:t>Engage in research-based teaching and learning to support and implement best practices in the classroom setting</a:t>
            </a:r>
          </a:p>
          <a:p>
            <a:pPr marL="0" indent="0">
              <a:buNone/>
            </a:pPr>
            <a:endParaRPr lang="en-US" sz="2000" dirty="0">
              <a:solidFill>
                <a:srgbClr val="002060"/>
              </a:solidFill>
            </a:endParaRPr>
          </a:p>
        </p:txBody>
      </p:sp>
    </p:spTree>
    <p:extLst>
      <p:ext uri="{BB962C8B-B14F-4D97-AF65-F5344CB8AC3E}">
        <p14:creationId xmlns:p14="http://schemas.microsoft.com/office/powerpoint/2010/main" val="106303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 Educ Logo"/>
          <p:cNvPicPr/>
          <p:nvPr/>
        </p:nvPicPr>
        <p:blipFill>
          <a:blip r:embed="rId2" cstate="print"/>
          <a:srcRect/>
          <a:stretch>
            <a:fillRect/>
          </a:stretch>
        </p:blipFill>
        <p:spPr bwMode="auto">
          <a:xfrm>
            <a:off x="7108581" y="210207"/>
            <a:ext cx="2000250" cy="1865586"/>
          </a:xfrm>
          <a:prstGeom prst="rect">
            <a:avLst/>
          </a:prstGeom>
          <a:noFill/>
          <a:ln w="9525">
            <a:noFill/>
            <a:miter lim="800000"/>
            <a:headEnd/>
            <a:tailEnd/>
          </a:ln>
        </p:spPr>
      </p:pic>
      <p:sp>
        <p:nvSpPr>
          <p:cNvPr id="8" name="TextBox 7"/>
          <p:cNvSpPr txBox="1"/>
          <p:nvPr/>
        </p:nvSpPr>
        <p:spPr>
          <a:xfrm>
            <a:off x="296008" y="3162868"/>
            <a:ext cx="3742592" cy="923330"/>
          </a:xfrm>
          <a:prstGeom prst="rect">
            <a:avLst/>
          </a:prstGeom>
          <a:noFill/>
        </p:spPr>
        <p:txBody>
          <a:bodyPr wrap="square" rtlCol="0">
            <a:spAutoFit/>
          </a:bodyPr>
          <a:lstStyle/>
          <a:p>
            <a:pPr algn="ctr"/>
            <a:r>
              <a:rPr lang="en-US" dirty="0" smtClean="0"/>
              <a:t>Example: ELA Questioning</a:t>
            </a:r>
          </a:p>
          <a:p>
            <a:pPr algn="ctr"/>
            <a:endParaRPr lang="en-US" dirty="0"/>
          </a:p>
          <a:p>
            <a:pPr algn="ctr"/>
            <a:endParaRPr lang="en-US" dirty="0"/>
          </a:p>
        </p:txBody>
      </p:sp>
      <p:sp>
        <p:nvSpPr>
          <p:cNvPr id="9" name="TextBox 8"/>
          <p:cNvSpPr txBox="1"/>
          <p:nvPr/>
        </p:nvSpPr>
        <p:spPr>
          <a:xfrm>
            <a:off x="5181600" y="4086198"/>
            <a:ext cx="3385902" cy="1446550"/>
          </a:xfrm>
          <a:prstGeom prst="rect">
            <a:avLst/>
          </a:prstGeom>
          <a:noFill/>
        </p:spPr>
        <p:txBody>
          <a:bodyPr wrap="square" rtlCol="0">
            <a:spAutoFit/>
          </a:bodyPr>
          <a:lstStyle/>
          <a:p>
            <a:pPr algn="ctr"/>
            <a:r>
              <a:rPr lang="en-US" sz="2200" i="1" dirty="0" smtClean="0"/>
              <a:t>Problem:  </a:t>
            </a:r>
            <a:br>
              <a:rPr lang="en-US" sz="2200" i="1" dirty="0" smtClean="0"/>
            </a:br>
            <a:endParaRPr lang="en-US" sz="2200" i="1" dirty="0" smtClean="0"/>
          </a:p>
          <a:p>
            <a:pPr algn="ctr"/>
            <a:r>
              <a:rPr lang="en-US" sz="2200" i="1" dirty="0" smtClean="0"/>
              <a:t>Accuracy of Perception in Self-Reflection</a:t>
            </a:r>
            <a:endParaRPr lang="en-US" sz="2200" i="1" dirty="0"/>
          </a:p>
        </p:txBody>
      </p:sp>
      <p:sp>
        <p:nvSpPr>
          <p:cNvPr id="2" name="Title 1"/>
          <p:cNvSpPr>
            <a:spLocks noGrp="1"/>
          </p:cNvSpPr>
          <p:nvPr>
            <p:ph type="title"/>
          </p:nvPr>
        </p:nvSpPr>
        <p:spPr>
          <a:xfrm>
            <a:off x="304800" y="152400"/>
            <a:ext cx="6705600" cy="1620600"/>
          </a:xfrm>
        </p:spPr>
        <p:txBody>
          <a:bodyPr/>
          <a:lstStyle/>
          <a:p>
            <a:pPr algn="ctr"/>
            <a:r>
              <a:rPr lang="en-US" sz="2800" dirty="0" smtClean="0"/>
              <a:t>Teacher</a:t>
            </a:r>
            <a:r>
              <a:rPr lang="en-US" dirty="0" smtClean="0"/>
              <a:t> as Reflective </a:t>
            </a:r>
            <a:br>
              <a:rPr lang="en-US" dirty="0" smtClean="0"/>
            </a:br>
            <a:r>
              <a:rPr lang="en-US" dirty="0" smtClean="0"/>
              <a:t>Problem Solver </a:t>
            </a:r>
            <a:br>
              <a:rPr lang="en-US" dirty="0" smtClean="0"/>
            </a:br>
            <a:r>
              <a:rPr lang="en-US" dirty="0" smtClean="0"/>
              <a:t>(TARPS)</a:t>
            </a:r>
            <a:endParaRPr lang="en-US" dirty="0"/>
          </a:p>
        </p:txBody>
      </p:sp>
      <p:sp>
        <p:nvSpPr>
          <p:cNvPr id="3" name="Content Placeholder 2"/>
          <p:cNvSpPr>
            <a:spLocks noGrp="1"/>
          </p:cNvSpPr>
          <p:nvPr>
            <p:ph idx="1"/>
          </p:nvPr>
        </p:nvSpPr>
        <p:spPr>
          <a:xfrm>
            <a:off x="0" y="1733321"/>
            <a:ext cx="7125112" cy="1044881"/>
          </a:xfrm>
        </p:spPr>
        <p:txBody>
          <a:bodyPr anchor="t"/>
          <a:lstStyle/>
          <a:p>
            <a:pPr marL="0" indent="0" algn="ctr">
              <a:buNone/>
            </a:pPr>
            <a:r>
              <a:rPr lang="en-US" dirty="0" smtClean="0"/>
              <a:t>The </a:t>
            </a:r>
            <a:r>
              <a:rPr lang="en-US" dirty="0"/>
              <a:t>TARPS model recognizes that to be a reflective </a:t>
            </a:r>
            <a:r>
              <a:rPr lang="en-US" dirty="0" smtClean="0"/>
              <a:t>problem solver</a:t>
            </a:r>
            <a:r>
              <a:rPr lang="en-US" dirty="0"/>
              <a:t>, the prospective teacher must reflect </a:t>
            </a:r>
            <a:r>
              <a:rPr lang="en-US" dirty="0" smtClean="0"/>
              <a:t>on </a:t>
            </a:r>
            <a:r>
              <a:rPr lang="en-US" dirty="0" smtClean="0"/>
              <a:t>his / her Knowledge</a:t>
            </a:r>
            <a:r>
              <a:rPr lang="en-US" dirty="0"/>
              <a:t>, </a:t>
            </a:r>
            <a:r>
              <a:rPr lang="en-US" dirty="0" smtClean="0"/>
              <a:t>Disposition, </a:t>
            </a:r>
            <a:r>
              <a:rPr lang="en-US" dirty="0"/>
              <a:t>and Performance.</a:t>
            </a:r>
          </a:p>
        </p:txBody>
      </p:sp>
      <p:pic>
        <p:nvPicPr>
          <p:cNvPr id="4" name="Picture 3"/>
          <p:cNvPicPr>
            <a:picLocks noChangeAspect="1"/>
          </p:cNvPicPr>
          <p:nvPr/>
        </p:nvPicPr>
        <p:blipFill>
          <a:blip r:embed="rId3"/>
          <a:stretch>
            <a:fillRect/>
          </a:stretch>
        </p:blipFill>
        <p:spPr>
          <a:xfrm>
            <a:off x="439913" y="3624533"/>
            <a:ext cx="3454781" cy="3023661"/>
          </a:xfrm>
          <a:prstGeom prst="rect">
            <a:avLst/>
          </a:prstGeom>
        </p:spPr>
      </p:pic>
    </p:spTree>
    <p:extLst>
      <p:ext uri="{BB962C8B-B14F-4D97-AF65-F5344CB8AC3E}">
        <p14:creationId xmlns:p14="http://schemas.microsoft.com/office/powerpoint/2010/main" val="2535909376"/>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327</TotalTime>
  <Words>698</Words>
  <Application>Microsoft Office PowerPoint</Application>
  <PresentationFormat>On-screen Show (4:3)</PresentationFormat>
  <Paragraphs>104</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Courier New</vt:lpstr>
      <vt:lpstr>Lucida Handwriting</vt:lpstr>
      <vt:lpstr>Trebuchet MS</vt:lpstr>
      <vt:lpstr>Verdana</vt:lpstr>
      <vt:lpstr>Wingdings 2</vt:lpstr>
      <vt:lpstr>Spring</vt:lpstr>
      <vt:lpstr>Implementing Best Practices in Language and Literacy (PK–3) for Teacher Candidates   Candidate-Teacher Paired Professional Development in Phonics Campaign Partner Grant  Awareness of Adult-Child Language Interactions with LENA  Shepherd University Center for Teaching and Learning (Mini-Grant)</vt:lpstr>
      <vt:lpstr>Candidate-Teacher Paired Professional Development in Phonics  Campaign Partner Grant</vt:lpstr>
      <vt:lpstr>Standard Pre and In-Service Model</vt:lpstr>
      <vt:lpstr>PowerPoint Presentation</vt:lpstr>
      <vt:lpstr>Grant Results</vt:lpstr>
      <vt:lpstr>Awareness of  Adult-Child Language Interactions  with LENA   Shepherd University Center for Teaching and Learning (Mini-Grant)</vt:lpstr>
      <vt:lpstr>PowerPoint Presentation</vt:lpstr>
      <vt:lpstr>What are our goals as educator preparation programs in  early childhood education?</vt:lpstr>
      <vt:lpstr>Teacher as Reflective  Problem Solver  (TARPS)</vt:lpstr>
      <vt:lpstr>How do we improve accuracy in self-reflection?</vt:lpstr>
      <vt:lpstr>Reflect on the Following  Audio Recording</vt:lpstr>
      <vt:lpstr>Objective of Implementing LENA for Self-Reflection</vt:lpstr>
      <vt:lpstr>The LENA Report</vt:lpstr>
      <vt:lpstr>PowerPoint Presentation</vt:lpstr>
      <vt:lpstr>PowerPoint Presentation</vt:lpstr>
      <vt:lpstr>How do we use the data to help students self-reflect?</vt:lpstr>
      <vt:lpstr>Example Responses from Students</vt:lpstr>
      <vt:lpstr>Our Next Steps</vt:lpstr>
      <vt:lpstr>For more information on LENA as well as the supporting research and history/development of the program:</vt:lpstr>
      <vt:lpstr>Contact Us</vt:lpstr>
      <vt:lpstr>References</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~LENA ~ Oral Language Assessment</dc:title>
  <dc:creator>Terresa Kepner</dc:creator>
  <cp:lastModifiedBy>Terresa Kepner</cp:lastModifiedBy>
  <cp:revision>26</cp:revision>
  <dcterms:created xsi:type="dcterms:W3CDTF">2017-04-19T16:34:39Z</dcterms:created>
  <dcterms:modified xsi:type="dcterms:W3CDTF">2019-04-23T21:24:56Z</dcterms:modified>
</cp:coreProperties>
</file>