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tags/tag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 id="2147483697" r:id="rId5"/>
  </p:sldMasterIdLst>
  <p:notesMasterIdLst>
    <p:notesMasterId r:id="rId76"/>
  </p:notesMasterIdLst>
  <p:sldIdLst>
    <p:sldId id="256" r:id="rId6"/>
    <p:sldId id="397" r:id="rId7"/>
    <p:sldId id="277" r:id="rId8"/>
    <p:sldId id="288" r:id="rId9"/>
    <p:sldId id="290" r:id="rId10"/>
    <p:sldId id="262" r:id="rId11"/>
    <p:sldId id="263" r:id="rId12"/>
    <p:sldId id="259" r:id="rId13"/>
    <p:sldId id="278" r:id="rId14"/>
    <p:sldId id="279" r:id="rId15"/>
    <p:sldId id="260" r:id="rId16"/>
    <p:sldId id="280" r:id="rId17"/>
    <p:sldId id="281" r:id="rId18"/>
    <p:sldId id="261" r:id="rId19"/>
    <p:sldId id="282" r:id="rId20"/>
    <p:sldId id="283" r:id="rId21"/>
    <p:sldId id="258" r:id="rId22"/>
    <p:sldId id="337" r:id="rId23"/>
    <p:sldId id="329" r:id="rId24"/>
    <p:sldId id="335" r:id="rId25"/>
    <p:sldId id="336" r:id="rId26"/>
    <p:sldId id="330" r:id="rId27"/>
    <p:sldId id="418" r:id="rId28"/>
    <p:sldId id="314" r:id="rId29"/>
    <p:sldId id="322" r:id="rId30"/>
    <p:sldId id="331" r:id="rId31"/>
    <p:sldId id="319" r:id="rId32"/>
    <p:sldId id="327" r:id="rId33"/>
    <p:sldId id="333" r:id="rId34"/>
    <p:sldId id="378" r:id="rId35"/>
    <p:sldId id="372" r:id="rId36"/>
    <p:sldId id="371" r:id="rId37"/>
    <p:sldId id="419" r:id="rId38"/>
    <p:sldId id="420" r:id="rId39"/>
    <p:sldId id="421" r:id="rId40"/>
    <p:sldId id="358" r:id="rId41"/>
    <p:sldId id="373" r:id="rId42"/>
    <p:sldId id="379" r:id="rId43"/>
    <p:sldId id="380" r:id="rId44"/>
    <p:sldId id="381" r:id="rId45"/>
    <p:sldId id="382" r:id="rId46"/>
    <p:sldId id="355" r:id="rId47"/>
    <p:sldId id="383" r:id="rId48"/>
    <p:sldId id="363" r:id="rId49"/>
    <p:sldId id="422" r:id="rId50"/>
    <p:sldId id="423" r:id="rId51"/>
    <p:sldId id="377" r:id="rId52"/>
    <p:sldId id="424" r:id="rId53"/>
    <p:sldId id="425" r:id="rId54"/>
    <p:sldId id="350" r:id="rId55"/>
    <p:sldId id="353" r:id="rId56"/>
    <p:sldId id="384" r:id="rId57"/>
    <p:sldId id="461" r:id="rId58"/>
    <p:sldId id="462" r:id="rId59"/>
    <p:sldId id="495" r:id="rId60"/>
    <p:sldId id="496" r:id="rId61"/>
    <p:sldId id="544" r:id="rId62"/>
    <p:sldId id="545" r:id="rId63"/>
    <p:sldId id="500" r:id="rId64"/>
    <p:sldId id="504" r:id="rId65"/>
    <p:sldId id="505" r:id="rId66"/>
    <p:sldId id="493" r:id="rId67"/>
    <p:sldId id="556" r:id="rId68"/>
    <p:sldId id="509" r:id="rId69"/>
    <p:sldId id="553" r:id="rId70"/>
    <p:sldId id="557" r:id="rId71"/>
    <p:sldId id="559" r:id="rId72"/>
    <p:sldId id="560" r:id="rId73"/>
    <p:sldId id="555" r:id="rId74"/>
    <p:sldId id="55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2" d="100"/>
          <a:sy n="122" d="100"/>
        </p:scale>
        <p:origin x="7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20AF9-71BB-8F47-9E86-7C641534248C}" type="doc">
      <dgm:prSet loTypeId="urn:microsoft.com/office/officeart/2005/8/layout/matrix2" loCatId="" qsTypeId="urn:microsoft.com/office/officeart/2005/8/quickstyle/simple2" qsCatId="simple" csTypeId="urn:microsoft.com/office/officeart/2005/8/colors/accent2_2" csCatId="accent2" phldr="1"/>
      <dgm:spPr/>
      <dgm:t>
        <a:bodyPr/>
        <a:lstStyle/>
        <a:p>
          <a:endParaRPr lang="en-US"/>
        </a:p>
      </dgm:t>
    </dgm:pt>
    <dgm:pt modelId="{32040BA3-1CB7-D64A-B051-1ED7373AD723}">
      <dgm:prSet phldrT="[Text]"/>
      <dgm:spPr/>
      <dgm:t>
        <a:bodyPr/>
        <a:lstStyle/>
        <a:p>
          <a:r>
            <a:rPr lang="en-US" dirty="0">
              <a:latin typeface="Museo Slab 500"/>
              <a:cs typeface="Museo Slab 500"/>
            </a:rPr>
            <a:t>Vocabulary development by age 3 is found to predict achievement by 3</a:t>
          </a:r>
          <a:r>
            <a:rPr lang="en-US" baseline="30000" dirty="0">
              <a:latin typeface="Museo Slab 500"/>
              <a:cs typeface="Museo Slab 500"/>
            </a:rPr>
            <a:t>rd</a:t>
          </a:r>
          <a:r>
            <a:rPr lang="en-US" dirty="0">
              <a:latin typeface="Museo Slab 500"/>
              <a:cs typeface="Museo Slab 500"/>
            </a:rPr>
            <a:t> grade.</a:t>
          </a:r>
        </a:p>
      </dgm:t>
    </dgm:pt>
    <dgm:pt modelId="{94706D1D-298B-FA4A-9380-74F1D0CD6865}" type="parTrans" cxnId="{8F6CB683-4A35-EA4A-8200-D610506682EA}">
      <dgm:prSet/>
      <dgm:spPr/>
      <dgm:t>
        <a:bodyPr/>
        <a:lstStyle/>
        <a:p>
          <a:endParaRPr lang="en-US"/>
        </a:p>
      </dgm:t>
    </dgm:pt>
    <dgm:pt modelId="{C578EB8E-A5C9-DB40-A272-500CE36B2A15}" type="sibTrans" cxnId="{8F6CB683-4A35-EA4A-8200-D610506682EA}">
      <dgm:prSet/>
      <dgm:spPr/>
      <dgm:t>
        <a:bodyPr/>
        <a:lstStyle/>
        <a:p>
          <a:endParaRPr lang="en-US"/>
        </a:p>
      </dgm:t>
    </dgm:pt>
    <dgm:pt modelId="{5FF6344E-887B-D34C-80D6-F572169C3B4C}">
      <dgm:prSet phldrT="[Text]"/>
      <dgm:spPr/>
      <dgm:t>
        <a:bodyPr/>
        <a:lstStyle/>
        <a:p>
          <a:r>
            <a:rPr lang="en-US" dirty="0">
              <a:latin typeface="Museo Slab 500"/>
              <a:cs typeface="Museo Slab 500"/>
            </a:rPr>
            <a:t>Reading aloud is widely recognized as the single most important activity leading to literacy acquisition.</a:t>
          </a:r>
        </a:p>
      </dgm:t>
    </dgm:pt>
    <dgm:pt modelId="{3DB49DAF-B27F-F040-ABA0-5AC04BC3B18F}" type="parTrans" cxnId="{72F5D6A9-2537-D440-AA94-15B2839ACD8D}">
      <dgm:prSet/>
      <dgm:spPr/>
      <dgm:t>
        <a:bodyPr/>
        <a:lstStyle/>
        <a:p>
          <a:endParaRPr lang="en-US"/>
        </a:p>
      </dgm:t>
    </dgm:pt>
    <dgm:pt modelId="{7E869970-72F7-F84C-85A2-E389C2E8E13F}" type="sibTrans" cxnId="{72F5D6A9-2537-D440-AA94-15B2839ACD8D}">
      <dgm:prSet/>
      <dgm:spPr/>
      <dgm:t>
        <a:bodyPr/>
        <a:lstStyle/>
        <a:p>
          <a:endParaRPr lang="en-US"/>
        </a:p>
      </dgm:t>
    </dgm:pt>
    <dgm:pt modelId="{38745760-D78C-4645-9971-8215AEA49F37}">
      <dgm:prSet phldrT="[Text]"/>
      <dgm:spPr/>
      <dgm:t>
        <a:bodyPr/>
        <a:lstStyle/>
        <a:p>
          <a:r>
            <a:rPr lang="en-US" dirty="0">
              <a:latin typeface="Museo Slab 500"/>
              <a:cs typeface="Museo Slab 500"/>
            </a:rPr>
            <a:t>Children raised in homes with as few as 25 books complete an average of 2 more years of schooling than those with no books.</a:t>
          </a:r>
        </a:p>
      </dgm:t>
    </dgm:pt>
    <dgm:pt modelId="{C7960310-F367-A849-A82A-50183076E6AF}" type="parTrans" cxnId="{3D5730DE-2F6D-484D-80E9-9CF6BF17A2CC}">
      <dgm:prSet/>
      <dgm:spPr/>
      <dgm:t>
        <a:bodyPr/>
        <a:lstStyle/>
        <a:p>
          <a:endParaRPr lang="en-US"/>
        </a:p>
      </dgm:t>
    </dgm:pt>
    <dgm:pt modelId="{7E914FD8-B527-2B43-AE18-8ECB91147E38}" type="sibTrans" cxnId="{3D5730DE-2F6D-484D-80E9-9CF6BF17A2CC}">
      <dgm:prSet/>
      <dgm:spPr/>
      <dgm:t>
        <a:bodyPr/>
        <a:lstStyle/>
        <a:p>
          <a:endParaRPr lang="en-US"/>
        </a:p>
      </dgm:t>
    </dgm:pt>
    <dgm:pt modelId="{F5A9CD39-ECC3-A04D-97FB-6F2641CEBFCF}">
      <dgm:prSet phldrT="[Text]"/>
      <dgm:spPr/>
      <dgm:t>
        <a:bodyPr/>
        <a:lstStyle/>
        <a:p>
          <a:r>
            <a:rPr lang="en-US" dirty="0">
              <a:latin typeface="Museo Slab 500"/>
              <a:cs typeface="Museo Slab 500"/>
            </a:rPr>
            <a:t>Imagination Library is a monthly reminder to spend time reading to a child.</a:t>
          </a:r>
        </a:p>
      </dgm:t>
    </dgm:pt>
    <dgm:pt modelId="{19B6916C-779F-3D46-BDEB-B49F23EF883F}" type="parTrans" cxnId="{8A9C15C6-68AC-F240-B16C-9437BFB4CFE2}">
      <dgm:prSet/>
      <dgm:spPr/>
      <dgm:t>
        <a:bodyPr/>
        <a:lstStyle/>
        <a:p>
          <a:endParaRPr lang="en-US"/>
        </a:p>
      </dgm:t>
    </dgm:pt>
    <dgm:pt modelId="{7DA46787-B763-6643-AA47-D821D736A222}" type="sibTrans" cxnId="{8A9C15C6-68AC-F240-B16C-9437BFB4CFE2}">
      <dgm:prSet/>
      <dgm:spPr/>
      <dgm:t>
        <a:bodyPr/>
        <a:lstStyle/>
        <a:p>
          <a:endParaRPr lang="en-US"/>
        </a:p>
      </dgm:t>
    </dgm:pt>
    <dgm:pt modelId="{CEE03592-9C1B-044F-9C89-A52BE4DEA621}" type="pres">
      <dgm:prSet presAssocID="{23920AF9-71BB-8F47-9E86-7C641534248C}" presName="matrix" presStyleCnt="0">
        <dgm:presLayoutVars>
          <dgm:chMax val="1"/>
          <dgm:dir/>
          <dgm:resizeHandles val="exact"/>
        </dgm:presLayoutVars>
      </dgm:prSet>
      <dgm:spPr/>
    </dgm:pt>
    <dgm:pt modelId="{FD32CEC3-8B40-BE40-8C6B-4C2EC6440F62}" type="pres">
      <dgm:prSet presAssocID="{23920AF9-71BB-8F47-9E86-7C641534248C}" presName="axisShape" presStyleLbl="bgShp" presStyleIdx="0" presStyleCnt="1"/>
      <dgm:spPr/>
    </dgm:pt>
    <dgm:pt modelId="{E83BA5C7-0AB9-D442-8184-108826E7BEA5}" type="pres">
      <dgm:prSet presAssocID="{23920AF9-71BB-8F47-9E86-7C641534248C}" presName="rect1" presStyleLbl="node1" presStyleIdx="0" presStyleCnt="4">
        <dgm:presLayoutVars>
          <dgm:chMax val="0"/>
          <dgm:chPref val="0"/>
          <dgm:bulletEnabled val="1"/>
        </dgm:presLayoutVars>
      </dgm:prSet>
      <dgm:spPr/>
    </dgm:pt>
    <dgm:pt modelId="{92450708-FE38-3447-ADE0-4FDE561AD06F}" type="pres">
      <dgm:prSet presAssocID="{23920AF9-71BB-8F47-9E86-7C641534248C}" presName="rect2" presStyleLbl="node1" presStyleIdx="1" presStyleCnt="4">
        <dgm:presLayoutVars>
          <dgm:chMax val="0"/>
          <dgm:chPref val="0"/>
          <dgm:bulletEnabled val="1"/>
        </dgm:presLayoutVars>
      </dgm:prSet>
      <dgm:spPr/>
    </dgm:pt>
    <dgm:pt modelId="{9F9C4B4D-808C-7945-906C-E42009A026B9}" type="pres">
      <dgm:prSet presAssocID="{23920AF9-71BB-8F47-9E86-7C641534248C}" presName="rect3" presStyleLbl="node1" presStyleIdx="2" presStyleCnt="4">
        <dgm:presLayoutVars>
          <dgm:chMax val="0"/>
          <dgm:chPref val="0"/>
          <dgm:bulletEnabled val="1"/>
        </dgm:presLayoutVars>
      </dgm:prSet>
      <dgm:spPr/>
    </dgm:pt>
    <dgm:pt modelId="{B614733C-024A-444A-9A5A-72BF165095EB}" type="pres">
      <dgm:prSet presAssocID="{23920AF9-71BB-8F47-9E86-7C641534248C}" presName="rect4" presStyleLbl="node1" presStyleIdx="3" presStyleCnt="4">
        <dgm:presLayoutVars>
          <dgm:chMax val="0"/>
          <dgm:chPref val="0"/>
          <dgm:bulletEnabled val="1"/>
        </dgm:presLayoutVars>
      </dgm:prSet>
      <dgm:spPr/>
    </dgm:pt>
  </dgm:ptLst>
  <dgm:cxnLst>
    <dgm:cxn modelId="{A3227806-1167-1D4A-88AB-BF49A1E1310C}" type="presOf" srcId="{23920AF9-71BB-8F47-9E86-7C641534248C}" destId="{CEE03592-9C1B-044F-9C89-A52BE4DEA621}" srcOrd="0" destOrd="0" presId="urn:microsoft.com/office/officeart/2005/8/layout/matrix2"/>
    <dgm:cxn modelId="{CDB40823-D541-5749-BB41-8E5B2ADC7C65}" type="presOf" srcId="{5FF6344E-887B-D34C-80D6-F572169C3B4C}" destId="{92450708-FE38-3447-ADE0-4FDE561AD06F}" srcOrd="0" destOrd="0" presId="urn:microsoft.com/office/officeart/2005/8/layout/matrix2"/>
    <dgm:cxn modelId="{485F3523-1D42-3D4D-8669-73614BC22850}" type="presOf" srcId="{F5A9CD39-ECC3-A04D-97FB-6F2641CEBFCF}" destId="{B614733C-024A-444A-9A5A-72BF165095EB}" srcOrd="0" destOrd="0" presId="urn:microsoft.com/office/officeart/2005/8/layout/matrix2"/>
    <dgm:cxn modelId="{5BB9C126-FD81-4C4C-A84A-7608E46D450A}" type="presOf" srcId="{32040BA3-1CB7-D64A-B051-1ED7373AD723}" destId="{E83BA5C7-0AB9-D442-8184-108826E7BEA5}" srcOrd="0" destOrd="0" presId="urn:microsoft.com/office/officeart/2005/8/layout/matrix2"/>
    <dgm:cxn modelId="{8F6CB683-4A35-EA4A-8200-D610506682EA}" srcId="{23920AF9-71BB-8F47-9E86-7C641534248C}" destId="{32040BA3-1CB7-D64A-B051-1ED7373AD723}" srcOrd="0" destOrd="0" parTransId="{94706D1D-298B-FA4A-9380-74F1D0CD6865}" sibTransId="{C578EB8E-A5C9-DB40-A272-500CE36B2A15}"/>
    <dgm:cxn modelId="{72F5D6A9-2537-D440-AA94-15B2839ACD8D}" srcId="{23920AF9-71BB-8F47-9E86-7C641534248C}" destId="{5FF6344E-887B-D34C-80D6-F572169C3B4C}" srcOrd="1" destOrd="0" parTransId="{3DB49DAF-B27F-F040-ABA0-5AC04BC3B18F}" sibTransId="{7E869970-72F7-F84C-85A2-E389C2E8E13F}"/>
    <dgm:cxn modelId="{FF4EBEBA-BBA1-9D4E-A918-8EBF9CE7B3EF}" type="presOf" srcId="{38745760-D78C-4645-9971-8215AEA49F37}" destId="{9F9C4B4D-808C-7945-906C-E42009A026B9}" srcOrd="0" destOrd="0" presId="urn:microsoft.com/office/officeart/2005/8/layout/matrix2"/>
    <dgm:cxn modelId="{8A9C15C6-68AC-F240-B16C-9437BFB4CFE2}" srcId="{23920AF9-71BB-8F47-9E86-7C641534248C}" destId="{F5A9CD39-ECC3-A04D-97FB-6F2641CEBFCF}" srcOrd="3" destOrd="0" parTransId="{19B6916C-779F-3D46-BDEB-B49F23EF883F}" sibTransId="{7DA46787-B763-6643-AA47-D821D736A222}"/>
    <dgm:cxn modelId="{3D5730DE-2F6D-484D-80E9-9CF6BF17A2CC}" srcId="{23920AF9-71BB-8F47-9E86-7C641534248C}" destId="{38745760-D78C-4645-9971-8215AEA49F37}" srcOrd="2" destOrd="0" parTransId="{C7960310-F367-A849-A82A-50183076E6AF}" sibTransId="{7E914FD8-B527-2B43-AE18-8ECB91147E38}"/>
    <dgm:cxn modelId="{ADA4D298-BA47-044E-8D61-7E025070E4FD}" type="presParOf" srcId="{CEE03592-9C1B-044F-9C89-A52BE4DEA621}" destId="{FD32CEC3-8B40-BE40-8C6B-4C2EC6440F62}" srcOrd="0" destOrd="0" presId="urn:microsoft.com/office/officeart/2005/8/layout/matrix2"/>
    <dgm:cxn modelId="{7CB4388D-8E6F-8C40-8FAD-468C1316C37A}" type="presParOf" srcId="{CEE03592-9C1B-044F-9C89-A52BE4DEA621}" destId="{E83BA5C7-0AB9-D442-8184-108826E7BEA5}" srcOrd="1" destOrd="0" presId="urn:microsoft.com/office/officeart/2005/8/layout/matrix2"/>
    <dgm:cxn modelId="{6507BA9B-82E7-304B-81EA-2FD981D10390}" type="presParOf" srcId="{CEE03592-9C1B-044F-9C89-A52BE4DEA621}" destId="{92450708-FE38-3447-ADE0-4FDE561AD06F}" srcOrd="2" destOrd="0" presId="urn:microsoft.com/office/officeart/2005/8/layout/matrix2"/>
    <dgm:cxn modelId="{5A1ADE6F-D460-C446-B5C1-B5ADEB0B6840}" type="presParOf" srcId="{CEE03592-9C1B-044F-9C89-A52BE4DEA621}" destId="{9F9C4B4D-808C-7945-906C-E42009A026B9}" srcOrd="3" destOrd="0" presId="urn:microsoft.com/office/officeart/2005/8/layout/matrix2"/>
    <dgm:cxn modelId="{A07A6E92-5B56-B142-9FCB-FEA9DCD25CB4}" type="presParOf" srcId="{CEE03592-9C1B-044F-9C89-A52BE4DEA621}" destId="{B614733C-024A-444A-9A5A-72BF165095E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66C68E-6764-6D45-AD5B-56FA8783A17A}" type="doc">
      <dgm:prSet loTypeId="urn:microsoft.com/office/officeart/2008/layout/IncreasingCircleProcess" loCatId="" qsTypeId="urn:microsoft.com/office/officeart/2005/8/quickstyle/simple4" qsCatId="simple" csTypeId="urn:microsoft.com/office/officeart/2005/8/colors/accent2_2" csCatId="accent2" phldr="1"/>
      <dgm:spPr/>
      <dgm:t>
        <a:bodyPr/>
        <a:lstStyle/>
        <a:p>
          <a:endParaRPr lang="en-US"/>
        </a:p>
      </dgm:t>
    </dgm:pt>
    <dgm:pt modelId="{04E9E560-6F1B-0E4B-BC05-0BE0FEA581BD}">
      <dgm:prSet phldrT="[Text]" custT="1"/>
      <dgm:spPr/>
      <dgm:t>
        <a:bodyPr/>
        <a:lstStyle/>
        <a:p>
          <a:r>
            <a:rPr lang="en-US" sz="1600" dirty="0">
              <a:latin typeface="Museo Slab 500"/>
              <a:cs typeface="Museo Slab 500"/>
            </a:rPr>
            <a:t>Age 3</a:t>
          </a:r>
        </a:p>
      </dgm:t>
    </dgm:pt>
    <dgm:pt modelId="{50D77E4E-30A5-8D46-9A8A-28F034A412F9}" type="parTrans" cxnId="{237DD933-0F6C-B643-B0A0-24E1678F16F0}">
      <dgm:prSet/>
      <dgm:spPr/>
      <dgm:t>
        <a:bodyPr/>
        <a:lstStyle/>
        <a:p>
          <a:endParaRPr lang="en-US"/>
        </a:p>
      </dgm:t>
    </dgm:pt>
    <dgm:pt modelId="{365064DE-7411-F74F-B5C1-742BDC841351}" type="sibTrans" cxnId="{237DD933-0F6C-B643-B0A0-24E1678F16F0}">
      <dgm:prSet/>
      <dgm:spPr/>
      <dgm:t>
        <a:bodyPr/>
        <a:lstStyle/>
        <a:p>
          <a:endParaRPr lang="en-US"/>
        </a:p>
      </dgm:t>
    </dgm:pt>
    <dgm:pt modelId="{D6788B7C-A7E8-3B41-9B1D-B96680952C13}">
      <dgm:prSet phldrT="[Text]" custT="1"/>
      <dgm:spPr/>
      <dgm:t>
        <a:bodyPr/>
        <a:lstStyle/>
        <a:p>
          <a:r>
            <a:rPr lang="en-US" sz="1600" dirty="0">
              <a:latin typeface="Museo Slab 500"/>
              <a:cs typeface="Museo Slab 500"/>
            </a:rPr>
            <a:t>80%</a:t>
          </a:r>
        </a:p>
      </dgm:t>
    </dgm:pt>
    <dgm:pt modelId="{24462CEE-36E5-D045-80D7-417A2853387C}" type="parTrans" cxnId="{2B2617D6-BCC5-8D4E-96F9-AF8A4D411433}">
      <dgm:prSet/>
      <dgm:spPr/>
      <dgm:t>
        <a:bodyPr/>
        <a:lstStyle/>
        <a:p>
          <a:endParaRPr lang="en-US"/>
        </a:p>
      </dgm:t>
    </dgm:pt>
    <dgm:pt modelId="{59623F46-244E-624A-9093-99AF862A6290}" type="sibTrans" cxnId="{2B2617D6-BCC5-8D4E-96F9-AF8A4D411433}">
      <dgm:prSet/>
      <dgm:spPr/>
      <dgm:t>
        <a:bodyPr/>
        <a:lstStyle/>
        <a:p>
          <a:endParaRPr lang="en-US"/>
        </a:p>
      </dgm:t>
    </dgm:pt>
    <dgm:pt modelId="{18750982-DD1E-494E-BA10-B287EC1CAC87}">
      <dgm:prSet phldrT="[Text]" custT="1"/>
      <dgm:spPr/>
      <dgm:t>
        <a:bodyPr/>
        <a:lstStyle/>
        <a:p>
          <a:r>
            <a:rPr lang="en-US" sz="1600" dirty="0">
              <a:latin typeface="Museo Slab 500"/>
              <a:cs typeface="Museo Slab 500"/>
            </a:rPr>
            <a:t>Age 5</a:t>
          </a:r>
        </a:p>
      </dgm:t>
    </dgm:pt>
    <dgm:pt modelId="{F554CE95-E12E-C34A-8EF5-343533959CE9}" type="parTrans" cxnId="{36D8AB7A-7764-A945-B5C8-187FA84ABAE5}">
      <dgm:prSet/>
      <dgm:spPr/>
      <dgm:t>
        <a:bodyPr/>
        <a:lstStyle/>
        <a:p>
          <a:endParaRPr lang="en-US"/>
        </a:p>
      </dgm:t>
    </dgm:pt>
    <dgm:pt modelId="{3F8332A2-B61A-9E44-A0D9-9295EB81B838}" type="sibTrans" cxnId="{36D8AB7A-7764-A945-B5C8-187FA84ABAE5}">
      <dgm:prSet/>
      <dgm:spPr/>
      <dgm:t>
        <a:bodyPr/>
        <a:lstStyle/>
        <a:p>
          <a:endParaRPr lang="en-US"/>
        </a:p>
      </dgm:t>
    </dgm:pt>
    <dgm:pt modelId="{11BBEA13-EC1C-DB40-B4C8-8023F485F1CA}">
      <dgm:prSet phldrT="[Text]" custT="1"/>
      <dgm:spPr/>
      <dgm:t>
        <a:bodyPr/>
        <a:lstStyle/>
        <a:p>
          <a:r>
            <a:rPr lang="en-US" sz="1600" dirty="0">
              <a:latin typeface="Museo Slab 500"/>
              <a:cs typeface="Museo Slab 500"/>
            </a:rPr>
            <a:t>90%</a:t>
          </a:r>
        </a:p>
      </dgm:t>
    </dgm:pt>
    <dgm:pt modelId="{CAB30E0B-4D95-A248-AE28-CB6BB70FA44D}" type="parTrans" cxnId="{43DADB5E-91A4-4841-80EB-905B5EE92212}">
      <dgm:prSet/>
      <dgm:spPr/>
      <dgm:t>
        <a:bodyPr/>
        <a:lstStyle/>
        <a:p>
          <a:endParaRPr lang="en-US"/>
        </a:p>
      </dgm:t>
    </dgm:pt>
    <dgm:pt modelId="{3004C773-665B-2045-9344-5A3349826F17}" type="sibTrans" cxnId="{43DADB5E-91A4-4841-80EB-905B5EE92212}">
      <dgm:prSet/>
      <dgm:spPr/>
      <dgm:t>
        <a:bodyPr/>
        <a:lstStyle/>
        <a:p>
          <a:endParaRPr lang="en-US"/>
        </a:p>
      </dgm:t>
    </dgm:pt>
    <dgm:pt modelId="{1E4D9104-CC58-7145-92E1-6F2783F67034}" type="pres">
      <dgm:prSet presAssocID="{AE66C68E-6764-6D45-AD5B-56FA8783A17A}" presName="Name0" presStyleCnt="0">
        <dgm:presLayoutVars>
          <dgm:chMax val="7"/>
          <dgm:chPref val="7"/>
          <dgm:dir/>
          <dgm:animOne val="branch"/>
          <dgm:animLvl val="lvl"/>
        </dgm:presLayoutVars>
      </dgm:prSet>
      <dgm:spPr/>
    </dgm:pt>
    <dgm:pt modelId="{60501FD5-0BFC-AC45-92BF-3ABDE9F7157B}" type="pres">
      <dgm:prSet presAssocID="{04E9E560-6F1B-0E4B-BC05-0BE0FEA581BD}" presName="composite" presStyleCnt="0"/>
      <dgm:spPr/>
    </dgm:pt>
    <dgm:pt modelId="{5302F33A-26F8-574F-99AC-A45F1F82F8EA}" type="pres">
      <dgm:prSet presAssocID="{04E9E560-6F1B-0E4B-BC05-0BE0FEA581BD}" presName="BackAccent" presStyleLbl="bgShp" presStyleIdx="0" presStyleCnt="2"/>
      <dgm:spPr/>
    </dgm:pt>
    <dgm:pt modelId="{6724166C-A6F2-064E-B19C-5ECFFB3AEC6D}" type="pres">
      <dgm:prSet presAssocID="{04E9E560-6F1B-0E4B-BC05-0BE0FEA581BD}" presName="Accent" presStyleLbl="alignNode1" presStyleIdx="0" presStyleCnt="2"/>
      <dgm:spPr/>
    </dgm:pt>
    <dgm:pt modelId="{A966D61C-8AE3-C74F-9EE7-C0AA51004F75}" type="pres">
      <dgm:prSet presAssocID="{04E9E560-6F1B-0E4B-BC05-0BE0FEA581BD}" presName="Child" presStyleLbl="revTx" presStyleIdx="0" presStyleCnt="4" custScaleX="113190">
        <dgm:presLayoutVars>
          <dgm:chMax val="0"/>
          <dgm:chPref val="0"/>
          <dgm:bulletEnabled val="1"/>
        </dgm:presLayoutVars>
      </dgm:prSet>
      <dgm:spPr/>
    </dgm:pt>
    <dgm:pt modelId="{F089805A-0CE0-E745-BFA3-D4E99611AB5B}" type="pres">
      <dgm:prSet presAssocID="{04E9E560-6F1B-0E4B-BC05-0BE0FEA581BD}" presName="Parent" presStyleLbl="revTx" presStyleIdx="1" presStyleCnt="4">
        <dgm:presLayoutVars>
          <dgm:chMax val="1"/>
          <dgm:chPref val="1"/>
          <dgm:bulletEnabled val="1"/>
        </dgm:presLayoutVars>
      </dgm:prSet>
      <dgm:spPr/>
    </dgm:pt>
    <dgm:pt modelId="{B3125787-37BB-3446-B942-1C6FB0F86B60}" type="pres">
      <dgm:prSet presAssocID="{365064DE-7411-F74F-B5C1-742BDC841351}" presName="sibTrans" presStyleCnt="0"/>
      <dgm:spPr/>
    </dgm:pt>
    <dgm:pt modelId="{D181C3A7-13B9-9F43-9128-EAB678534FAA}" type="pres">
      <dgm:prSet presAssocID="{18750982-DD1E-494E-BA10-B287EC1CAC87}" presName="composite" presStyleCnt="0"/>
      <dgm:spPr/>
    </dgm:pt>
    <dgm:pt modelId="{EF9F11E7-3229-A042-9048-8A16536BC8DF}" type="pres">
      <dgm:prSet presAssocID="{18750982-DD1E-494E-BA10-B287EC1CAC87}" presName="BackAccent" presStyleLbl="bgShp" presStyleIdx="1" presStyleCnt="2"/>
      <dgm:spPr/>
    </dgm:pt>
    <dgm:pt modelId="{8469F101-6032-CC4F-839F-D1CA00BA4DAB}" type="pres">
      <dgm:prSet presAssocID="{18750982-DD1E-494E-BA10-B287EC1CAC87}" presName="Accent" presStyleLbl="alignNode1" presStyleIdx="1" presStyleCnt="2"/>
      <dgm:spPr/>
    </dgm:pt>
    <dgm:pt modelId="{06BAF89D-6AA1-2345-BAD4-A2465883B26E}" type="pres">
      <dgm:prSet presAssocID="{18750982-DD1E-494E-BA10-B287EC1CAC87}" presName="Child" presStyleLbl="revTx" presStyleIdx="2" presStyleCnt="4">
        <dgm:presLayoutVars>
          <dgm:chMax val="0"/>
          <dgm:chPref val="0"/>
          <dgm:bulletEnabled val="1"/>
        </dgm:presLayoutVars>
      </dgm:prSet>
      <dgm:spPr/>
    </dgm:pt>
    <dgm:pt modelId="{A2818FF1-1A6B-0A41-A197-E84BB5FE9B65}" type="pres">
      <dgm:prSet presAssocID="{18750982-DD1E-494E-BA10-B287EC1CAC87}" presName="Parent" presStyleLbl="revTx" presStyleIdx="3" presStyleCnt="4">
        <dgm:presLayoutVars>
          <dgm:chMax val="1"/>
          <dgm:chPref val="1"/>
          <dgm:bulletEnabled val="1"/>
        </dgm:presLayoutVars>
      </dgm:prSet>
      <dgm:spPr/>
    </dgm:pt>
  </dgm:ptLst>
  <dgm:cxnLst>
    <dgm:cxn modelId="{237DD933-0F6C-B643-B0A0-24E1678F16F0}" srcId="{AE66C68E-6764-6D45-AD5B-56FA8783A17A}" destId="{04E9E560-6F1B-0E4B-BC05-0BE0FEA581BD}" srcOrd="0" destOrd="0" parTransId="{50D77E4E-30A5-8D46-9A8A-28F034A412F9}" sibTransId="{365064DE-7411-F74F-B5C1-742BDC841351}"/>
    <dgm:cxn modelId="{43DADB5E-91A4-4841-80EB-905B5EE92212}" srcId="{18750982-DD1E-494E-BA10-B287EC1CAC87}" destId="{11BBEA13-EC1C-DB40-B4C8-8023F485F1CA}" srcOrd="0" destOrd="0" parTransId="{CAB30E0B-4D95-A248-AE28-CB6BB70FA44D}" sibTransId="{3004C773-665B-2045-9344-5A3349826F17}"/>
    <dgm:cxn modelId="{B6E91C72-DBAE-9447-98BB-550C434C06ED}" type="presOf" srcId="{04E9E560-6F1B-0E4B-BC05-0BE0FEA581BD}" destId="{F089805A-0CE0-E745-BFA3-D4E99611AB5B}" srcOrd="0" destOrd="0" presId="urn:microsoft.com/office/officeart/2008/layout/IncreasingCircleProcess"/>
    <dgm:cxn modelId="{36D8AB7A-7764-A945-B5C8-187FA84ABAE5}" srcId="{AE66C68E-6764-6D45-AD5B-56FA8783A17A}" destId="{18750982-DD1E-494E-BA10-B287EC1CAC87}" srcOrd="1" destOrd="0" parTransId="{F554CE95-E12E-C34A-8EF5-343533959CE9}" sibTransId="{3F8332A2-B61A-9E44-A0D9-9295EB81B838}"/>
    <dgm:cxn modelId="{30186B8A-7724-CA4F-A429-D2B87754B771}" type="presOf" srcId="{11BBEA13-EC1C-DB40-B4C8-8023F485F1CA}" destId="{06BAF89D-6AA1-2345-BAD4-A2465883B26E}" srcOrd="0" destOrd="0" presId="urn:microsoft.com/office/officeart/2008/layout/IncreasingCircleProcess"/>
    <dgm:cxn modelId="{78D608B3-24E3-4046-9757-7B4841A7B781}" type="presOf" srcId="{D6788B7C-A7E8-3B41-9B1D-B96680952C13}" destId="{A966D61C-8AE3-C74F-9EE7-C0AA51004F75}" srcOrd="0" destOrd="0" presId="urn:microsoft.com/office/officeart/2008/layout/IncreasingCircleProcess"/>
    <dgm:cxn modelId="{12BC88D4-A5FB-9044-9DD9-17106391583C}" type="presOf" srcId="{18750982-DD1E-494E-BA10-B287EC1CAC87}" destId="{A2818FF1-1A6B-0A41-A197-E84BB5FE9B65}" srcOrd="0" destOrd="0" presId="urn:microsoft.com/office/officeart/2008/layout/IncreasingCircleProcess"/>
    <dgm:cxn modelId="{2B2617D6-BCC5-8D4E-96F9-AF8A4D411433}" srcId="{04E9E560-6F1B-0E4B-BC05-0BE0FEA581BD}" destId="{D6788B7C-A7E8-3B41-9B1D-B96680952C13}" srcOrd="0" destOrd="0" parTransId="{24462CEE-36E5-D045-80D7-417A2853387C}" sibTransId="{59623F46-244E-624A-9093-99AF862A6290}"/>
    <dgm:cxn modelId="{57A27FEA-7458-0848-9040-9562FF951BE4}" type="presOf" srcId="{AE66C68E-6764-6D45-AD5B-56FA8783A17A}" destId="{1E4D9104-CC58-7145-92E1-6F2783F67034}" srcOrd="0" destOrd="0" presId="urn:microsoft.com/office/officeart/2008/layout/IncreasingCircleProcess"/>
    <dgm:cxn modelId="{425DBCF0-4E7D-5049-A8E1-190B5155DCB3}" type="presParOf" srcId="{1E4D9104-CC58-7145-92E1-6F2783F67034}" destId="{60501FD5-0BFC-AC45-92BF-3ABDE9F7157B}" srcOrd="0" destOrd="0" presId="urn:microsoft.com/office/officeart/2008/layout/IncreasingCircleProcess"/>
    <dgm:cxn modelId="{9371472B-314E-AA4D-BD4D-1F92E0764DDF}" type="presParOf" srcId="{60501FD5-0BFC-AC45-92BF-3ABDE9F7157B}" destId="{5302F33A-26F8-574F-99AC-A45F1F82F8EA}" srcOrd="0" destOrd="0" presId="urn:microsoft.com/office/officeart/2008/layout/IncreasingCircleProcess"/>
    <dgm:cxn modelId="{D113AD65-8259-F84E-928F-80F76BEBB6A1}" type="presParOf" srcId="{60501FD5-0BFC-AC45-92BF-3ABDE9F7157B}" destId="{6724166C-A6F2-064E-B19C-5ECFFB3AEC6D}" srcOrd="1" destOrd="0" presId="urn:microsoft.com/office/officeart/2008/layout/IncreasingCircleProcess"/>
    <dgm:cxn modelId="{0E237067-66EE-F043-A758-7879D1E75BC8}" type="presParOf" srcId="{60501FD5-0BFC-AC45-92BF-3ABDE9F7157B}" destId="{A966D61C-8AE3-C74F-9EE7-C0AA51004F75}" srcOrd="2" destOrd="0" presId="urn:microsoft.com/office/officeart/2008/layout/IncreasingCircleProcess"/>
    <dgm:cxn modelId="{58A3230C-6669-324B-9BA2-D34A0FF7CCA8}" type="presParOf" srcId="{60501FD5-0BFC-AC45-92BF-3ABDE9F7157B}" destId="{F089805A-0CE0-E745-BFA3-D4E99611AB5B}" srcOrd="3" destOrd="0" presId="urn:microsoft.com/office/officeart/2008/layout/IncreasingCircleProcess"/>
    <dgm:cxn modelId="{1A82128B-95AB-4148-996F-E4DAA795C128}" type="presParOf" srcId="{1E4D9104-CC58-7145-92E1-6F2783F67034}" destId="{B3125787-37BB-3446-B942-1C6FB0F86B60}" srcOrd="1" destOrd="0" presId="urn:microsoft.com/office/officeart/2008/layout/IncreasingCircleProcess"/>
    <dgm:cxn modelId="{FD6DFCB9-5E45-CD4C-A7DD-2FED2E9FD97B}" type="presParOf" srcId="{1E4D9104-CC58-7145-92E1-6F2783F67034}" destId="{D181C3A7-13B9-9F43-9128-EAB678534FAA}" srcOrd="2" destOrd="0" presId="urn:microsoft.com/office/officeart/2008/layout/IncreasingCircleProcess"/>
    <dgm:cxn modelId="{EC54D0D7-8936-044C-88A8-A06FED2197C5}" type="presParOf" srcId="{D181C3A7-13B9-9F43-9128-EAB678534FAA}" destId="{EF9F11E7-3229-A042-9048-8A16536BC8DF}" srcOrd="0" destOrd="0" presId="urn:microsoft.com/office/officeart/2008/layout/IncreasingCircleProcess"/>
    <dgm:cxn modelId="{607D679A-D4C7-8248-9D73-76670A07E58A}" type="presParOf" srcId="{D181C3A7-13B9-9F43-9128-EAB678534FAA}" destId="{8469F101-6032-CC4F-839F-D1CA00BA4DAB}" srcOrd="1" destOrd="0" presId="urn:microsoft.com/office/officeart/2008/layout/IncreasingCircleProcess"/>
    <dgm:cxn modelId="{6D7758D7-41B7-FF40-A408-B4EB497C3CB8}" type="presParOf" srcId="{D181C3A7-13B9-9F43-9128-EAB678534FAA}" destId="{06BAF89D-6AA1-2345-BAD4-A2465883B26E}" srcOrd="2" destOrd="0" presId="urn:microsoft.com/office/officeart/2008/layout/IncreasingCircleProcess"/>
    <dgm:cxn modelId="{73447074-7D35-8E44-958D-437FFCE9A446}" type="presParOf" srcId="{D181C3A7-13B9-9F43-9128-EAB678534FAA}" destId="{A2818FF1-1A6B-0A41-A197-E84BB5FE9B65}" srcOrd="3" destOrd="0" presId="urn:microsoft.com/office/officeart/2008/layout/Increasing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CF163-39F7-46B8-87AC-5D52F3570AF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4DD5BDAF-7894-41EA-A453-7F2572484C29}">
      <dgm:prSet phldrT="[Text]" custT="1"/>
      <dgm:spPr/>
      <dgm:t>
        <a:bodyPr/>
        <a:lstStyle/>
        <a:p>
          <a:r>
            <a:rPr lang="en-US" sz="2000" dirty="0">
              <a:latin typeface="Gill Sans MT" panose="020B0502020104020203" pitchFamily="34" charset="0"/>
            </a:rPr>
            <a:t>Provides for the purchase and delivery of 12 books to 1 child for a full year.</a:t>
          </a:r>
        </a:p>
      </dgm:t>
    </dgm:pt>
    <dgm:pt modelId="{D89CA792-34FC-4AAB-9155-94B28DD3DFB5}" type="parTrans" cxnId="{DD8A2E44-2168-4B65-B83E-FB2975D127FA}">
      <dgm:prSet/>
      <dgm:spPr/>
      <dgm:t>
        <a:bodyPr/>
        <a:lstStyle/>
        <a:p>
          <a:endParaRPr lang="en-US"/>
        </a:p>
      </dgm:t>
    </dgm:pt>
    <dgm:pt modelId="{F5D823D1-C6AE-4963-8363-69E82553BB74}" type="sibTrans" cxnId="{DD8A2E44-2168-4B65-B83E-FB2975D127FA}">
      <dgm:prSet/>
      <dgm:spPr/>
      <dgm:t>
        <a:bodyPr/>
        <a:lstStyle/>
        <a:p>
          <a:endParaRPr lang="en-US"/>
        </a:p>
      </dgm:t>
    </dgm:pt>
    <dgm:pt modelId="{2AC42325-8BC9-4810-8F28-8DDD50403F64}">
      <dgm:prSet phldrT="[Text]" custT="1"/>
      <dgm:spPr/>
      <dgm:t>
        <a:bodyPr/>
        <a:lstStyle/>
        <a:p>
          <a:r>
            <a:rPr lang="en-US" sz="2000" dirty="0">
              <a:latin typeface="Gill Sans MT" panose="020B0502020104020203" pitchFamily="34" charset="0"/>
            </a:rPr>
            <a:t>Provides for the purchase and delivery of 12 books for 1 child for 3 years.</a:t>
          </a:r>
        </a:p>
      </dgm:t>
    </dgm:pt>
    <dgm:pt modelId="{EE65FC16-D153-4D88-A78A-15AB45917713}" type="parTrans" cxnId="{A8FD7A83-9270-4926-94F9-E2B2F03FD987}">
      <dgm:prSet/>
      <dgm:spPr/>
      <dgm:t>
        <a:bodyPr/>
        <a:lstStyle/>
        <a:p>
          <a:endParaRPr lang="en-US"/>
        </a:p>
      </dgm:t>
    </dgm:pt>
    <dgm:pt modelId="{A2646B5C-561A-4E85-807B-14247E54A2F2}" type="sibTrans" cxnId="{A8FD7A83-9270-4926-94F9-E2B2F03FD987}">
      <dgm:prSet/>
      <dgm:spPr/>
      <dgm:t>
        <a:bodyPr/>
        <a:lstStyle/>
        <a:p>
          <a:endParaRPr lang="en-US"/>
        </a:p>
      </dgm:t>
    </dgm:pt>
    <dgm:pt modelId="{90F1CD80-BC2F-4385-923F-2D84EF43427F}">
      <dgm:prSet phldrT="[Text]" custT="1"/>
      <dgm:spPr/>
      <dgm:t>
        <a:bodyPr/>
        <a:lstStyle/>
        <a:p>
          <a:r>
            <a:rPr lang="en-US" sz="2000" dirty="0">
              <a:latin typeface="Gill Sans MT" panose="020B0502020104020203" pitchFamily="34" charset="0"/>
            </a:rPr>
            <a:t>Provides the entire Imagination Library -60 books- to 1 child over 5 years.</a:t>
          </a:r>
        </a:p>
      </dgm:t>
    </dgm:pt>
    <dgm:pt modelId="{C38C4F94-C0A0-477C-BAF8-5DB9E4B7115D}" type="parTrans" cxnId="{0C4DF141-0B7A-4BC5-8C76-D710B05C5367}">
      <dgm:prSet/>
      <dgm:spPr/>
      <dgm:t>
        <a:bodyPr/>
        <a:lstStyle/>
        <a:p>
          <a:endParaRPr lang="en-US"/>
        </a:p>
      </dgm:t>
    </dgm:pt>
    <dgm:pt modelId="{CB6E394A-BA12-43AB-AE38-1CBD68C07D86}" type="sibTrans" cxnId="{0C4DF141-0B7A-4BC5-8C76-D710B05C5367}">
      <dgm:prSet/>
      <dgm:spPr/>
      <dgm:t>
        <a:bodyPr/>
        <a:lstStyle/>
        <a:p>
          <a:endParaRPr lang="en-US"/>
        </a:p>
      </dgm:t>
    </dgm:pt>
    <dgm:pt modelId="{F3DE251A-AED7-4F48-9DF2-ED41A820035B}">
      <dgm:prSet phldrT="[Text]" custT="1"/>
      <dgm:spPr/>
      <dgm:t>
        <a:bodyPr/>
        <a:lstStyle/>
        <a:p>
          <a:r>
            <a:rPr lang="en-US" sz="2000" dirty="0">
              <a:latin typeface="Gill Sans MT" panose="020B0502020104020203" pitchFamily="34" charset="0"/>
            </a:rPr>
            <a:t>Directly funds the purchase and delivery of books to WV children.</a:t>
          </a:r>
        </a:p>
      </dgm:t>
    </dgm:pt>
    <dgm:pt modelId="{83E4E89E-11E3-4BFC-99E6-7ED688C8BFBF}" type="parTrans" cxnId="{2DF1920A-C048-4921-8F19-6DBF8D363B71}">
      <dgm:prSet/>
      <dgm:spPr/>
      <dgm:t>
        <a:bodyPr/>
        <a:lstStyle/>
        <a:p>
          <a:endParaRPr lang="en-US"/>
        </a:p>
      </dgm:t>
    </dgm:pt>
    <dgm:pt modelId="{B1274E05-9DC6-45F7-BA3C-6319B8705192}" type="sibTrans" cxnId="{2DF1920A-C048-4921-8F19-6DBF8D363B71}">
      <dgm:prSet/>
      <dgm:spPr/>
      <dgm:t>
        <a:bodyPr/>
        <a:lstStyle/>
        <a:p>
          <a:endParaRPr lang="en-US"/>
        </a:p>
      </dgm:t>
    </dgm:pt>
    <dgm:pt modelId="{A073A7FC-3AE0-4C0B-B4BC-22A19F61E6FC}" type="pres">
      <dgm:prSet presAssocID="{E33CF163-39F7-46B8-87AC-5D52F3570AF6}" presName="Name0" presStyleCnt="0">
        <dgm:presLayoutVars>
          <dgm:dir/>
          <dgm:resizeHandles val="exact"/>
        </dgm:presLayoutVars>
      </dgm:prSet>
      <dgm:spPr/>
    </dgm:pt>
    <dgm:pt modelId="{E4396234-AF8A-4453-837D-6539627D0D32}" type="pres">
      <dgm:prSet presAssocID="{4DD5BDAF-7894-41EA-A453-7F2572484C29}" presName="compNode" presStyleCnt="0"/>
      <dgm:spPr/>
    </dgm:pt>
    <dgm:pt modelId="{DC53B4D5-8F16-4EAD-95E5-57BD9BA332FC}" type="pres">
      <dgm:prSet presAssocID="{4DD5BDAF-7894-41EA-A453-7F2572484C29}" presName="pictRect" presStyleLbl="node1" presStyleIdx="0" presStyleCnt="4"/>
      <dgm:spPr/>
    </dgm:pt>
    <dgm:pt modelId="{74237C60-DB03-4959-B7D5-6E1F42CF29E1}" type="pres">
      <dgm:prSet presAssocID="{4DD5BDAF-7894-41EA-A453-7F2572484C29}" presName="textRect" presStyleLbl="revTx" presStyleIdx="0" presStyleCnt="4">
        <dgm:presLayoutVars>
          <dgm:bulletEnabled val="1"/>
        </dgm:presLayoutVars>
      </dgm:prSet>
      <dgm:spPr/>
    </dgm:pt>
    <dgm:pt modelId="{DCD19D3C-D55E-4931-A869-540668BC2012}" type="pres">
      <dgm:prSet presAssocID="{F5D823D1-C6AE-4963-8363-69E82553BB74}" presName="sibTrans" presStyleLbl="sibTrans2D1" presStyleIdx="0" presStyleCnt="0"/>
      <dgm:spPr/>
    </dgm:pt>
    <dgm:pt modelId="{B646F155-AE0E-4973-98DD-3B832E7ED566}" type="pres">
      <dgm:prSet presAssocID="{2AC42325-8BC9-4810-8F28-8DDD50403F64}" presName="compNode" presStyleCnt="0"/>
      <dgm:spPr/>
    </dgm:pt>
    <dgm:pt modelId="{4950CAC2-DF80-4FEF-BE4B-12592DF22164}" type="pres">
      <dgm:prSet presAssocID="{2AC42325-8BC9-4810-8F28-8DDD50403F64}" presName="pictRect" presStyleLbl="node1" presStyleIdx="1" presStyleCnt="4"/>
      <dgm:spPr/>
    </dgm:pt>
    <dgm:pt modelId="{CF9AA2BB-6D65-4794-8B91-8C762F64CACF}" type="pres">
      <dgm:prSet presAssocID="{2AC42325-8BC9-4810-8F28-8DDD50403F64}" presName="textRect" presStyleLbl="revTx" presStyleIdx="1" presStyleCnt="4">
        <dgm:presLayoutVars>
          <dgm:bulletEnabled val="1"/>
        </dgm:presLayoutVars>
      </dgm:prSet>
      <dgm:spPr/>
    </dgm:pt>
    <dgm:pt modelId="{DDAE3A01-E95E-49C2-8FAE-F433F9DA5BBF}" type="pres">
      <dgm:prSet presAssocID="{A2646B5C-561A-4E85-807B-14247E54A2F2}" presName="sibTrans" presStyleLbl="sibTrans2D1" presStyleIdx="0" presStyleCnt="0"/>
      <dgm:spPr/>
    </dgm:pt>
    <dgm:pt modelId="{0A63199F-B078-48BA-B21A-6F35CD7FEE3E}" type="pres">
      <dgm:prSet presAssocID="{90F1CD80-BC2F-4385-923F-2D84EF43427F}" presName="compNode" presStyleCnt="0"/>
      <dgm:spPr/>
    </dgm:pt>
    <dgm:pt modelId="{0F88DF3F-E4DA-4762-8563-FE4757BC4114}" type="pres">
      <dgm:prSet presAssocID="{90F1CD80-BC2F-4385-923F-2D84EF43427F}" presName="pictRect" presStyleLbl="node1" presStyleIdx="2" presStyleCnt="4"/>
      <dgm:spPr/>
    </dgm:pt>
    <dgm:pt modelId="{41B928A9-A1AE-4CA8-88FB-2FD7B10A425C}" type="pres">
      <dgm:prSet presAssocID="{90F1CD80-BC2F-4385-923F-2D84EF43427F}" presName="textRect" presStyleLbl="revTx" presStyleIdx="2" presStyleCnt="4">
        <dgm:presLayoutVars>
          <dgm:bulletEnabled val="1"/>
        </dgm:presLayoutVars>
      </dgm:prSet>
      <dgm:spPr/>
    </dgm:pt>
    <dgm:pt modelId="{AA501C0C-78C5-44C8-A467-4E7691B6EE03}" type="pres">
      <dgm:prSet presAssocID="{CB6E394A-BA12-43AB-AE38-1CBD68C07D86}" presName="sibTrans" presStyleLbl="sibTrans2D1" presStyleIdx="0" presStyleCnt="0"/>
      <dgm:spPr/>
    </dgm:pt>
    <dgm:pt modelId="{60B96BA4-57C7-4D24-8BC9-B74C2A25103A}" type="pres">
      <dgm:prSet presAssocID="{F3DE251A-AED7-4F48-9DF2-ED41A820035B}" presName="compNode" presStyleCnt="0"/>
      <dgm:spPr/>
    </dgm:pt>
    <dgm:pt modelId="{CA425114-4D61-4860-8129-6A152BB1BB1D}" type="pres">
      <dgm:prSet presAssocID="{F3DE251A-AED7-4F48-9DF2-ED41A820035B}" presName="pictRect" presStyleLbl="node1" presStyleIdx="3" presStyleCnt="4"/>
      <dgm:spPr/>
    </dgm:pt>
    <dgm:pt modelId="{C6C48CCA-E6C9-4840-910B-AAF4013EEF50}" type="pres">
      <dgm:prSet presAssocID="{F3DE251A-AED7-4F48-9DF2-ED41A820035B}" presName="textRect" presStyleLbl="revTx" presStyleIdx="3" presStyleCnt="4">
        <dgm:presLayoutVars>
          <dgm:bulletEnabled val="1"/>
        </dgm:presLayoutVars>
      </dgm:prSet>
      <dgm:spPr/>
    </dgm:pt>
  </dgm:ptLst>
  <dgm:cxnLst>
    <dgm:cxn modelId="{2DF1920A-C048-4921-8F19-6DBF8D363B71}" srcId="{E33CF163-39F7-46B8-87AC-5D52F3570AF6}" destId="{F3DE251A-AED7-4F48-9DF2-ED41A820035B}" srcOrd="3" destOrd="0" parTransId="{83E4E89E-11E3-4BFC-99E6-7ED688C8BFBF}" sibTransId="{B1274E05-9DC6-45F7-BA3C-6319B8705192}"/>
    <dgm:cxn modelId="{E86FF717-FEB7-4730-9D0A-053E5881E174}" type="presOf" srcId="{E33CF163-39F7-46B8-87AC-5D52F3570AF6}" destId="{A073A7FC-3AE0-4C0B-B4BC-22A19F61E6FC}" srcOrd="0" destOrd="0" presId="urn:microsoft.com/office/officeart/2005/8/layout/pList1"/>
    <dgm:cxn modelId="{0C4DF141-0B7A-4BC5-8C76-D710B05C5367}" srcId="{E33CF163-39F7-46B8-87AC-5D52F3570AF6}" destId="{90F1CD80-BC2F-4385-923F-2D84EF43427F}" srcOrd="2" destOrd="0" parTransId="{C38C4F94-C0A0-477C-BAF8-5DB9E4B7115D}" sibTransId="{CB6E394A-BA12-43AB-AE38-1CBD68C07D86}"/>
    <dgm:cxn modelId="{DD8A2E44-2168-4B65-B83E-FB2975D127FA}" srcId="{E33CF163-39F7-46B8-87AC-5D52F3570AF6}" destId="{4DD5BDAF-7894-41EA-A453-7F2572484C29}" srcOrd="0" destOrd="0" parTransId="{D89CA792-34FC-4AAB-9155-94B28DD3DFB5}" sibTransId="{F5D823D1-C6AE-4963-8363-69E82553BB74}"/>
    <dgm:cxn modelId="{AF7ACE61-5FBA-4B83-B74C-A5AA0EF8B28E}" type="presOf" srcId="{F5D823D1-C6AE-4963-8363-69E82553BB74}" destId="{DCD19D3C-D55E-4931-A869-540668BC2012}" srcOrd="0" destOrd="0" presId="urn:microsoft.com/office/officeart/2005/8/layout/pList1"/>
    <dgm:cxn modelId="{5411F778-1394-4669-BE0B-750F8079084B}" type="presOf" srcId="{CB6E394A-BA12-43AB-AE38-1CBD68C07D86}" destId="{AA501C0C-78C5-44C8-A467-4E7691B6EE03}" srcOrd="0" destOrd="0" presId="urn:microsoft.com/office/officeart/2005/8/layout/pList1"/>
    <dgm:cxn modelId="{A8FD7A83-9270-4926-94F9-E2B2F03FD987}" srcId="{E33CF163-39F7-46B8-87AC-5D52F3570AF6}" destId="{2AC42325-8BC9-4810-8F28-8DDD50403F64}" srcOrd="1" destOrd="0" parTransId="{EE65FC16-D153-4D88-A78A-15AB45917713}" sibTransId="{A2646B5C-561A-4E85-807B-14247E54A2F2}"/>
    <dgm:cxn modelId="{095B1E88-0728-4B38-9487-41B0DBF76D17}" type="presOf" srcId="{F3DE251A-AED7-4F48-9DF2-ED41A820035B}" destId="{C6C48CCA-E6C9-4840-910B-AAF4013EEF50}" srcOrd="0" destOrd="0" presId="urn:microsoft.com/office/officeart/2005/8/layout/pList1"/>
    <dgm:cxn modelId="{52FFA89D-6375-464C-B4CA-28A417AC89DC}" type="presOf" srcId="{90F1CD80-BC2F-4385-923F-2D84EF43427F}" destId="{41B928A9-A1AE-4CA8-88FB-2FD7B10A425C}" srcOrd="0" destOrd="0" presId="urn:microsoft.com/office/officeart/2005/8/layout/pList1"/>
    <dgm:cxn modelId="{18EA3DB3-BC70-43F4-B312-855C2B239072}" type="presOf" srcId="{2AC42325-8BC9-4810-8F28-8DDD50403F64}" destId="{CF9AA2BB-6D65-4794-8B91-8C762F64CACF}" srcOrd="0" destOrd="0" presId="urn:microsoft.com/office/officeart/2005/8/layout/pList1"/>
    <dgm:cxn modelId="{A45434D8-A20E-4AAE-84F4-BD8DFD9CEFD4}" type="presOf" srcId="{A2646B5C-561A-4E85-807B-14247E54A2F2}" destId="{DDAE3A01-E95E-49C2-8FAE-F433F9DA5BBF}" srcOrd="0" destOrd="0" presId="urn:microsoft.com/office/officeart/2005/8/layout/pList1"/>
    <dgm:cxn modelId="{2D31E6D9-5D90-4FB9-B2F1-01DFA83A8E46}" type="presOf" srcId="{4DD5BDAF-7894-41EA-A453-7F2572484C29}" destId="{74237C60-DB03-4959-B7D5-6E1F42CF29E1}" srcOrd="0" destOrd="0" presId="urn:microsoft.com/office/officeart/2005/8/layout/pList1"/>
    <dgm:cxn modelId="{2A55A670-EC42-4D60-998E-162AF7E5F788}" type="presParOf" srcId="{A073A7FC-3AE0-4C0B-B4BC-22A19F61E6FC}" destId="{E4396234-AF8A-4453-837D-6539627D0D32}" srcOrd="0" destOrd="0" presId="urn:microsoft.com/office/officeart/2005/8/layout/pList1"/>
    <dgm:cxn modelId="{CC625323-C86F-4783-97ED-12D337815902}" type="presParOf" srcId="{E4396234-AF8A-4453-837D-6539627D0D32}" destId="{DC53B4D5-8F16-4EAD-95E5-57BD9BA332FC}" srcOrd="0" destOrd="0" presId="urn:microsoft.com/office/officeart/2005/8/layout/pList1"/>
    <dgm:cxn modelId="{9E1B4206-DB4A-4BA0-A7E2-B7935939C3F0}" type="presParOf" srcId="{E4396234-AF8A-4453-837D-6539627D0D32}" destId="{74237C60-DB03-4959-B7D5-6E1F42CF29E1}" srcOrd="1" destOrd="0" presId="urn:microsoft.com/office/officeart/2005/8/layout/pList1"/>
    <dgm:cxn modelId="{44FDFED9-AD06-4CB2-ADDF-183FB4327C6F}" type="presParOf" srcId="{A073A7FC-3AE0-4C0B-B4BC-22A19F61E6FC}" destId="{DCD19D3C-D55E-4931-A869-540668BC2012}" srcOrd="1" destOrd="0" presId="urn:microsoft.com/office/officeart/2005/8/layout/pList1"/>
    <dgm:cxn modelId="{0BF392D1-B40C-4E2A-B431-24EE22DD61B3}" type="presParOf" srcId="{A073A7FC-3AE0-4C0B-B4BC-22A19F61E6FC}" destId="{B646F155-AE0E-4973-98DD-3B832E7ED566}" srcOrd="2" destOrd="0" presId="urn:microsoft.com/office/officeart/2005/8/layout/pList1"/>
    <dgm:cxn modelId="{B31AD89F-A982-4F43-916B-3D1A1451946C}" type="presParOf" srcId="{B646F155-AE0E-4973-98DD-3B832E7ED566}" destId="{4950CAC2-DF80-4FEF-BE4B-12592DF22164}" srcOrd="0" destOrd="0" presId="urn:microsoft.com/office/officeart/2005/8/layout/pList1"/>
    <dgm:cxn modelId="{9B517E7B-E708-421A-B04F-CA3D2339970C}" type="presParOf" srcId="{B646F155-AE0E-4973-98DD-3B832E7ED566}" destId="{CF9AA2BB-6D65-4794-8B91-8C762F64CACF}" srcOrd="1" destOrd="0" presId="urn:microsoft.com/office/officeart/2005/8/layout/pList1"/>
    <dgm:cxn modelId="{9FD46D02-F5F7-45FC-B139-7477409E1F44}" type="presParOf" srcId="{A073A7FC-3AE0-4C0B-B4BC-22A19F61E6FC}" destId="{DDAE3A01-E95E-49C2-8FAE-F433F9DA5BBF}" srcOrd="3" destOrd="0" presId="urn:microsoft.com/office/officeart/2005/8/layout/pList1"/>
    <dgm:cxn modelId="{7CEE329B-CADE-4619-9F69-ABB5404FFAFB}" type="presParOf" srcId="{A073A7FC-3AE0-4C0B-B4BC-22A19F61E6FC}" destId="{0A63199F-B078-48BA-B21A-6F35CD7FEE3E}" srcOrd="4" destOrd="0" presId="urn:microsoft.com/office/officeart/2005/8/layout/pList1"/>
    <dgm:cxn modelId="{8D8A1C99-1AE6-43D0-9078-0DB74FBAA5ED}" type="presParOf" srcId="{0A63199F-B078-48BA-B21A-6F35CD7FEE3E}" destId="{0F88DF3F-E4DA-4762-8563-FE4757BC4114}" srcOrd="0" destOrd="0" presId="urn:microsoft.com/office/officeart/2005/8/layout/pList1"/>
    <dgm:cxn modelId="{E7EECDD1-E024-4060-B9DF-C33729E11E2E}" type="presParOf" srcId="{0A63199F-B078-48BA-B21A-6F35CD7FEE3E}" destId="{41B928A9-A1AE-4CA8-88FB-2FD7B10A425C}" srcOrd="1" destOrd="0" presId="urn:microsoft.com/office/officeart/2005/8/layout/pList1"/>
    <dgm:cxn modelId="{341C2B8B-9488-45E2-ACE3-D28860ADD10C}" type="presParOf" srcId="{A073A7FC-3AE0-4C0B-B4BC-22A19F61E6FC}" destId="{AA501C0C-78C5-44C8-A467-4E7691B6EE03}" srcOrd="5" destOrd="0" presId="urn:microsoft.com/office/officeart/2005/8/layout/pList1"/>
    <dgm:cxn modelId="{0E0297E1-39CC-4A99-8569-1EC2F7D4560F}" type="presParOf" srcId="{A073A7FC-3AE0-4C0B-B4BC-22A19F61E6FC}" destId="{60B96BA4-57C7-4D24-8BC9-B74C2A25103A}" srcOrd="6" destOrd="0" presId="urn:microsoft.com/office/officeart/2005/8/layout/pList1"/>
    <dgm:cxn modelId="{4B652265-6F64-4C23-8FB5-AAC9BC887919}" type="presParOf" srcId="{60B96BA4-57C7-4D24-8BC9-B74C2A25103A}" destId="{CA425114-4D61-4860-8129-6A152BB1BB1D}" srcOrd="0" destOrd="0" presId="urn:microsoft.com/office/officeart/2005/8/layout/pList1"/>
    <dgm:cxn modelId="{C12B909A-C360-4C6E-B5A4-C173237EC607}" type="presParOf" srcId="{60B96BA4-57C7-4D24-8BC9-B74C2A25103A}" destId="{C6C48CCA-E6C9-4840-910B-AAF4013EEF5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CEC3-8B40-BE40-8C6B-4C2EC6440F62}">
      <dsp:nvSpPr>
        <dsp:cNvPr id="0" name=""/>
        <dsp:cNvSpPr/>
      </dsp:nvSpPr>
      <dsp:spPr>
        <a:xfrm>
          <a:off x="1257299" y="0"/>
          <a:ext cx="4495800" cy="44958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BA5C7-0AB9-D442-8184-108826E7BEA5}">
      <dsp:nvSpPr>
        <dsp:cNvPr id="0" name=""/>
        <dsp:cNvSpPr/>
      </dsp:nvSpPr>
      <dsp:spPr>
        <a:xfrm>
          <a:off x="1549526" y="292227"/>
          <a:ext cx="1798320" cy="17983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lab 500"/>
              <a:cs typeface="Museo Slab 500"/>
            </a:rPr>
            <a:t>Vocabulary development by age 3 is found to predict achievement by 3</a:t>
          </a:r>
          <a:r>
            <a:rPr lang="en-US" sz="1400" kern="1200" baseline="30000" dirty="0">
              <a:latin typeface="Museo Slab 500"/>
              <a:cs typeface="Museo Slab 500"/>
            </a:rPr>
            <a:t>rd</a:t>
          </a:r>
          <a:r>
            <a:rPr lang="en-US" sz="1400" kern="1200" dirty="0">
              <a:latin typeface="Museo Slab 500"/>
              <a:cs typeface="Museo Slab 500"/>
            </a:rPr>
            <a:t> grade.</a:t>
          </a:r>
        </a:p>
      </dsp:txBody>
      <dsp:txXfrm>
        <a:off x="1637313" y="380014"/>
        <a:ext cx="1622746" cy="1622746"/>
      </dsp:txXfrm>
    </dsp:sp>
    <dsp:sp modelId="{92450708-FE38-3447-ADE0-4FDE561AD06F}">
      <dsp:nvSpPr>
        <dsp:cNvPr id="0" name=""/>
        <dsp:cNvSpPr/>
      </dsp:nvSpPr>
      <dsp:spPr>
        <a:xfrm>
          <a:off x="3662553" y="292227"/>
          <a:ext cx="1798320" cy="17983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lab 500"/>
              <a:cs typeface="Museo Slab 500"/>
            </a:rPr>
            <a:t>Reading aloud is widely recognized as the single most important activity leading to literacy acquisition.</a:t>
          </a:r>
        </a:p>
      </dsp:txBody>
      <dsp:txXfrm>
        <a:off x="3750340" y="380014"/>
        <a:ext cx="1622746" cy="1622746"/>
      </dsp:txXfrm>
    </dsp:sp>
    <dsp:sp modelId="{9F9C4B4D-808C-7945-906C-E42009A026B9}">
      <dsp:nvSpPr>
        <dsp:cNvPr id="0" name=""/>
        <dsp:cNvSpPr/>
      </dsp:nvSpPr>
      <dsp:spPr>
        <a:xfrm>
          <a:off x="1549526" y="2405253"/>
          <a:ext cx="1798320" cy="17983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lab 500"/>
              <a:cs typeface="Museo Slab 500"/>
            </a:rPr>
            <a:t>Children raised in homes with as few as 25 books complete an average of 2 more years of schooling than those with no books.</a:t>
          </a:r>
        </a:p>
      </dsp:txBody>
      <dsp:txXfrm>
        <a:off x="1637313" y="2493040"/>
        <a:ext cx="1622746" cy="1622746"/>
      </dsp:txXfrm>
    </dsp:sp>
    <dsp:sp modelId="{B614733C-024A-444A-9A5A-72BF165095EB}">
      <dsp:nvSpPr>
        <dsp:cNvPr id="0" name=""/>
        <dsp:cNvSpPr/>
      </dsp:nvSpPr>
      <dsp:spPr>
        <a:xfrm>
          <a:off x="3662553" y="2405253"/>
          <a:ext cx="1798320" cy="17983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lab 500"/>
              <a:cs typeface="Museo Slab 500"/>
            </a:rPr>
            <a:t>Imagination Library is a monthly reminder to spend time reading to a child.</a:t>
          </a:r>
        </a:p>
      </dsp:txBody>
      <dsp:txXfrm>
        <a:off x="3750340" y="2493040"/>
        <a:ext cx="1622746" cy="1622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2F33A-26F8-574F-99AC-A45F1F82F8EA}">
      <dsp:nvSpPr>
        <dsp:cNvPr id="0" name=""/>
        <dsp:cNvSpPr/>
      </dsp:nvSpPr>
      <dsp:spPr>
        <a:xfrm>
          <a:off x="481827" y="0"/>
          <a:ext cx="290902" cy="290902"/>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24166C-A6F2-064E-B19C-5ECFFB3AEC6D}">
      <dsp:nvSpPr>
        <dsp:cNvPr id="0" name=""/>
        <dsp:cNvSpPr/>
      </dsp:nvSpPr>
      <dsp:spPr>
        <a:xfrm>
          <a:off x="510918" y="29090"/>
          <a:ext cx="232721" cy="232721"/>
        </a:xfrm>
        <a:prstGeom prst="chord">
          <a:avLst>
            <a:gd name="adj1" fmla="val 0"/>
            <a:gd name="adj2" fmla="val 10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966D61C-8AE3-C74F-9EE7-C0AA51004F75}">
      <dsp:nvSpPr>
        <dsp:cNvPr id="0" name=""/>
        <dsp:cNvSpPr/>
      </dsp:nvSpPr>
      <dsp:spPr>
        <a:xfrm>
          <a:off x="776579" y="290902"/>
          <a:ext cx="974096" cy="122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latin typeface="Museo Slab 500"/>
              <a:cs typeface="Museo Slab 500"/>
            </a:rPr>
            <a:t>80%</a:t>
          </a:r>
        </a:p>
      </dsp:txBody>
      <dsp:txXfrm>
        <a:off x="776579" y="290902"/>
        <a:ext cx="974096" cy="1224212"/>
      </dsp:txXfrm>
    </dsp:sp>
    <dsp:sp modelId="{F089805A-0CE0-E745-BFA3-D4E99611AB5B}">
      <dsp:nvSpPr>
        <dsp:cNvPr id="0" name=""/>
        <dsp:cNvSpPr/>
      </dsp:nvSpPr>
      <dsp:spPr>
        <a:xfrm>
          <a:off x="833334" y="0"/>
          <a:ext cx="860585" cy="29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dirty="0">
              <a:latin typeface="Museo Slab 500"/>
              <a:cs typeface="Museo Slab 500"/>
            </a:rPr>
            <a:t>Age 3</a:t>
          </a:r>
        </a:p>
      </dsp:txBody>
      <dsp:txXfrm>
        <a:off x="833334" y="0"/>
        <a:ext cx="860585" cy="290902"/>
      </dsp:txXfrm>
    </dsp:sp>
    <dsp:sp modelId="{EF9F11E7-3229-A042-9048-8A16536BC8DF}">
      <dsp:nvSpPr>
        <dsp:cNvPr id="0" name=""/>
        <dsp:cNvSpPr/>
      </dsp:nvSpPr>
      <dsp:spPr>
        <a:xfrm>
          <a:off x="1811280" y="0"/>
          <a:ext cx="290902" cy="290902"/>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69F101-6032-CC4F-839F-D1CA00BA4DAB}">
      <dsp:nvSpPr>
        <dsp:cNvPr id="0" name=""/>
        <dsp:cNvSpPr/>
      </dsp:nvSpPr>
      <dsp:spPr>
        <a:xfrm>
          <a:off x="1840370" y="29090"/>
          <a:ext cx="232721" cy="232721"/>
        </a:xfrm>
        <a:prstGeom prst="chord">
          <a:avLst>
            <a:gd name="adj1" fmla="val 16200000"/>
            <a:gd name="adj2" fmla="val 162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BAF89D-6AA1-2345-BAD4-A2465883B26E}">
      <dsp:nvSpPr>
        <dsp:cNvPr id="0" name=""/>
        <dsp:cNvSpPr/>
      </dsp:nvSpPr>
      <dsp:spPr>
        <a:xfrm>
          <a:off x="2162786" y="290902"/>
          <a:ext cx="860585" cy="122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latin typeface="Museo Slab 500"/>
              <a:cs typeface="Museo Slab 500"/>
            </a:rPr>
            <a:t>90%</a:t>
          </a:r>
        </a:p>
      </dsp:txBody>
      <dsp:txXfrm>
        <a:off x="2162786" y="290902"/>
        <a:ext cx="860585" cy="1224212"/>
      </dsp:txXfrm>
    </dsp:sp>
    <dsp:sp modelId="{A2818FF1-1A6B-0A41-A197-E84BB5FE9B65}">
      <dsp:nvSpPr>
        <dsp:cNvPr id="0" name=""/>
        <dsp:cNvSpPr/>
      </dsp:nvSpPr>
      <dsp:spPr>
        <a:xfrm>
          <a:off x="2162786" y="0"/>
          <a:ext cx="860585" cy="29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600" kern="1200" dirty="0">
              <a:latin typeface="Museo Slab 500"/>
              <a:cs typeface="Museo Slab 500"/>
            </a:rPr>
            <a:t>Age 5</a:t>
          </a:r>
        </a:p>
      </dsp:txBody>
      <dsp:txXfrm>
        <a:off x="2162786" y="0"/>
        <a:ext cx="860585" cy="290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B4D5-8F16-4EAD-95E5-57BD9BA332FC}">
      <dsp:nvSpPr>
        <dsp:cNvPr id="0" name=""/>
        <dsp:cNvSpPr/>
      </dsp:nvSpPr>
      <dsp:spPr>
        <a:xfrm>
          <a:off x="4279" y="952583"/>
          <a:ext cx="2036635" cy="1403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37C60-DB03-4959-B7D5-6E1F42CF29E1}">
      <dsp:nvSpPr>
        <dsp:cNvPr id="0" name=""/>
        <dsp:cNvSpPr/>
      </dsp:nvSpPr>
      <dsp:spPr>
        <a:xfrm>
          <a:off x="4279" y="2355825"/>
          <a:ext cx="2036635" cy="75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0"/>
            </a:rPr>
            <a:t>Provides for the purchase and delivery of 12 books to 1 child for a full year.</a:t>
          </a:r>
        </a:p>
      </dsp:txBody>
      <dsp:txXfrm>
        <a:off x="4279" y="2355825"/>
        <a:ext cx="2036635" cy="755591"/>
      </dsp:txXfrm>
    </dsp:sp>
    <dsp:sp modelId="{4950CAC2-DF80-4FEF-BE4B-12592DF22164}">
      <dsp:nvSpPr>
        <dsp:cNvPr id="0" name=""/>
        <dsp:cNvSpPr/>
      </dsp:nvSpPr>
      <dsp:spPr>
        <a:xfrm>
          <a:off x="2244664" y="952583"/>
          <a:ext cx="2036635" cy="1403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AA2BB-6D65-4794-8B91-8C762F64CACF}">
      <dsp:nvSpPr>
        <dsp:cNvPr id="0" name=""/>
        <dsp:cNvSpPr/>
      </dsp:nvSpPr>
      <dsp:spPr>
        <a:xfrm>
          <a:off x="2244664" y="2355825"/>
          <a:ext cx="2036635" cy="75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0"/>
            </a:rPr>
            <a:t>Provides for the purchase and delivery of 12 books for 1 child for 3 years.</a:t>
          </a:r>
        </a:p>
      </dsp:txBody>
      <dsp:txXfrm>
        <a:off x="2244664" y="2355825"/>
        <a:ext cx="2036635" cy="755591"/>
      </dsp:txXfrm>
    </dsp:sp>
    <dsp:sp modelId="{0F88DF3F-E4DA-4762-8563-FE4757BC4114}">
      <dsp:nvSpPr>
        <dsp:cNvPr id="0" name=""/>
        <dsp:cNvSpPr/>
      </dsp:nvSpPr>
      <dsp:spPr>
        <a:xfrm>
          <a:off x="4485049" y="952583"/>
          <a:ext cx="2036635" cy="1403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928A9-A1AE-4CA8-88FB-2FD7B10A425C}">
      <dsp:nvSpPr>
        <dsp:cNvPr id="0" name=""/>
        <dsp:cNvSpPr/>
      </dsp:nvSpPr>
      <dsp:spPr>
        <a:xfrm>
          <a:off x="4485049" y="2355825"/>
          <a:ext cx="2036635" cy="75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0"/>
            </a:rPr>
            <a:t>Provides the entire Imagination Library -60 books- to 1 child over 5 years.</a:t>
          </a:r>
        </a:p>
      </dsp:txBody>
      <dsp:txXfrm>
        <a:off x="4485049" y="2355825"/>
        <a:ext cx="2036635" cy="755591"/>
      </dsp:txXfrm>
    </dsp:sp>
    <dsp:sp modelId="{CA425114-4D61-4860-8129-6A152BB1BB1D}">
      <dsp:nvSpPr>
        <dsp:cNvPr id="0" name=""/>
        <dsp:cNvSpPr/>
      </dsp:nvSpPr>
      <dsp:spPr>
        <a:xfrm>
          <a:off x="6725433" y="952583"/>
          <a:ext cx="2036635" cy="1403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48CCA-E6C9-4840-910B-AAF4013EEF50}">
      <dsp:nvSpPr>
        <dsp:cNvPr id="0" name=""/>
        <dsp:cNvSpPr/>
      </dsp:nvSpPr>
      <dsp:spPr>
        <a:xfrm>
          <a:off x="6725433" y="2355825"/>
          <a:ext cx="2036635" cy="755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0"/>
            </a:rPr>
            <a:t>Directly funds the purchase and delivery of books to WV children.</a:t>
          </a:r>
        </a:p>
      </dsp:txBody>
      <dsp:txXfrm>
        <a:off x="6725433" y="2355825"/>
        <a:ext cx="2036635" cy="75559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868EF-5024-B04D-B099-DACDEE241BEA}" type="datetimeFigureOut">
              <a:rPr lang="en-US" smtClean="0"/>
              <a:t>4/30/19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2597F-7C0E-1840-99DE-2C5816D582A6}" type="slidenum">
              <a:rPr lang="en-US" smtClean="0"/>
              <a:t>‹#›</a:t>
            </a:fld>
            <a:endParaRPr lang="en-US"/>
          </a:p>
        </p:txBody>
      </p:sp>
    </p:spTree>
    <p:extLst>
      <p:ext uri="{BB962C8B-B14F-4D97-AF65-F5344CB8AC3E}">
        <p14:creationId xmlns:p14="http://schemas.microsoft.com/office/powerpoint/2010/main" val="48298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na01.safelinks.protection.outlook.com/?url=https://ies.ed.gov/ncee/wwc/InterventionReport/680&amp;data=02|01|myelencsi@k12.wv.us|5dbdb16fd9534d7be6bc08d602e3c25e|e019b04b330c467a8bae09fb17374d6a|0|0|636699574577375497&amp;sdata=ruLGwf8VgDvh59Nv0y7Mt5wClVKWzKirfIo9ZrgUJ0c%3D&amp;reserved=0"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ris.peabody.vanderbilt.edu/module/srs/#content"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2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Encouraging analysis and reasoning through discussions and activities</a:t>
            </a:r>
          </a:p>
          <a:p>
            <a:endParaRPr lang="en-US" dirty="0">
              <a:cs typeface="Calibri"/>
            </a:endParaRPr>
          </a:p>
          <a:p>
            <a:endParaRPr lang="en-US" dirty="0">
              <a:cs typeface="Calibri"/>
            </a:endParaRPr>
          </a:p>
          <a:p>
            <a:r>
              <a:rPr lang="en-US">
                <a:cs typeface="Calibri"/>
              </a:rPr>
              <a:t>Asking students to explain thinking</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82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07A07-B200-3649-895D-69ED3B16B6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12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I took this information from the press release that was published so it is all safe to share.  Feel free to trim it down if you want, I just wanted you to have all of the language.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20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a:t>
            </a:r>
            <a:r>
              <a:rPr lang="en-US" baseline="0" dirty="0"/>
              <a:t> analysis </a:t>
            </a:r>
            <a:r>
              <a:rPr lang="en-US" baseline="0" dirty="0" err="1"/>
              <a:t>pdf</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BF4B4-3692-4F11-ABB2-4874278BEF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52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63455-C66F-4B35-A506-6A1F89DA73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7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BF4B4-3692-4F11-ABB2-4874278BEF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35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Through the work of the Coaching Academy, it has become evident that providing teachers with sustained professional learning via instructional coaches allows teachers the time, reflection, focus, and collaborative partnership needed to impact their own learning and the learning of their students.  This session will provide an overview of why instructional coaching matters and some best practices to begin implementation of a coaching model in your school and/or county.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3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time to go through these in detail today, but just so you know West Virginia does have professional development standards and coaching done right aligns with them beautifully.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AB98D-ACCB-4E70-9495-083459A288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981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Shows student achievement through staff development and as you can clearly see coaching had the most significant impact on students outcomes.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came from a place of supporting true coaching… this is what that should </a:t>
            </a:r>
            <a:r>
              <a:rPr lang="en-US" dirty="0" err="1"/>
              <a:t>looklike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4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TRANSITION TO 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BE3D3-7D2E-417B-B59B-520C7DE38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Dialogical is a mix of some of the other approaches and really honors the partnership between teacher and coach.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65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truly a partnership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54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5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Coaches do these four things with teachers… over and over again</a:t>
            </a:r>
          </a:p>
          <a:p>
            <a:r>
              <a:rPr lang="en-US" dirty="0">
                <a:cs typeface="Calibri"/>
              </a:rPr>
              <a:t>Identify a goal, identifying a strategy, and collaboration will be what we are talking about more today in this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335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getting a clear picture of reality…</a:t>
            </a:r>
          </a:p>
          <a:p>
            <a:r>
              <a:rPr lang="en-US" dirty="0"/>
              <a:t>Video is the best way to do that</a:t>
            </a:r>
          </a:p>
          <a:p>
            <a:r>
              <a:rPr lang="en-US" dirty="0"/>
              <a:t>What must happen first to make things better</a:t>
            </a:r>
          </a:p>
          <a:p>
            <a:r>
              <a:rPr lang="en-US" dirty="0"/>
              <a:t>And then understanding where we starting from…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280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makes it so hard to gain a clear picture of reality without video…  Because as human beings we </a:t>
            </a:r>
            <a:r>
              <a:rPr lang="en-US" dirty="0" err="1"/>
              <a:t>stuggle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8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forms of bias that all or most people struggle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74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 management examples</a:t>
            </a:r>
          </a:p>
          <a:p>
            <a:r>
              <a:rPr lang="en-US" dirty="0"/>
              <a:t>Team of teachers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803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observe 5 classrooms in a day, you are more likely to remember the first and last as favorable.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60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Needle... </a:t>
            </a:r>
            <a:r>
              <a:rPr lang="en-US" dirty="0" err="1"/>
              <a:t>Comfirmation</a:t>
            </a:r>
            <a:r>
              <a:rPr lang="en-US" dirty="0"/>
              <a:t> bias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23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6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time today, we will focus on the most effective of these strategies… Video Recording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56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14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168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Play Video for the First 2:35 Only!!!  Or if short on time 1:54… will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16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10 questions are used in conversation with a teacher in order to set a goal for improvement.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176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should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0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22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3965F-169D-4157-9AF9-B211FF77E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854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take the survey!!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3B0D-3449-7948-A4A5-119ECCF5A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490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Graham &amp; Hebert (2010) review of more than 110 studies</a:t>
            </a:r>
          </a:p>
          <a:p>
            <a:pPr eaLnBrk="1" hangingPunct="1"/>
            <a:r>
              <a:rPr lang="en-US" altLang="en-US" dirty="0">
                <a:ea typeface="ＭＳ Ｐゴシック" panose="020B0600070205080204" pitchFamily="34" charset="-128"/>
              </a:rPr>
              <a:t>Writing about text improves comprehension and learning from text</a:t>
            </a:r>
          </a:p>
          <a:p>
            <a:pPr eaLnBrk="1" hangingPunct="1"/>
            <a:endParaRPr lang="en-US" altLang="en-US" dirty="0">
              <a:ea typeface="ＭＳ Ｐゴシック" panose="020B0600070205080204" pitchFamily="34" charset="-128"/>
            </a:endParaRPr>
          </a:p>
          <a:p>
            <a:pPr eaLnBrk="1" fontAlgn="auto" hangingPunct="1">
              <a:spcAft>
                <a:spcPts val="0"/>
              </a:spcAft>
              <a:defRPr/>
            </a:pPr>
            <a:r>
              <a:rPr lang="en-US" dirty="0">
                <a:solidFill>
                  <a:schemeClr val="tx1">
                    <a:lumMod val="50000"/>
                    <a:lumOff val="50000"/>
                  </a:schemeClr>
                </a:solidFill>
                <a:ea typeface="+mn-ea"/>
                <a:cs typeface="+mn-cs"/>
              </a:rPr>
              <a:t>Studies show a close relationship between reading and writing in the primary grades</a:t>
            </a:r>
          </a:p>
          <a:p>
            <a:pPr eaLnBrk="1" fontAlgn="auto" hangingPunct="1">
              <a:spcAft>
                <a:spcPts val="0"/>
              </a:spcAft>
              <a:defRPr/>
            </a:pPr>
            <a:r>
              <a:rPr lang="en-US" dirty="0">
                <a:solidFill>
                  <a:schemeClr val="tx1">
                    <a:lumMod val="50000"/>
                    <a:lumOff val="50000"/>
                  </a:schemeClr>
                </a:solidFill>
                <a:ea typeface="+mn-ea"/>
                <a:cs typeface="+mn-cs"/>
              </a:rPr>
              <a:t>The major overlaps at these ages are between the  phonological and orthographic aspects of reading and writing</a:t>
            </a:r>
          </a:p>
          <a:p>
            <a:pPr eaLnBrk="1" fontAlgn="auto" hangingPunct="1">
              <a:spcAft>
                <a:spcPts val="0"/>
              </a:spcAft>
              <a:defRPr/>
            </a:pPr>
            <a:r>
              <a:rPr lang="en-US" dirty="0">
                <a:solidFill>
                  <a:schemeClr val="tx1">
                    <a:lumMod val="50000"/>
                    <a:lumOff val="50000"/>
                  </a:schemeClr>
                </a:solidFill>
                <a:ea typeface="+mn-ea"/>
                <a:cs typeface="+mn-cs"/>
              </a:rPr>
              <a:t>Specifically, decoding skills are related to encoding skills</a:t>
            </a:r>
          </a:p>
          <a:p>
            <a:pPr eaLnBrk="1" fontAlgn="auto" hangingPunct="1">
              <a:spcAft>
                <a:spcPts val="0"/>
              </a:spcAft>
              <a:defRPr/>
            </a:pPr>
            <a:r>
              <a:rPr lang="en-US" dirty="0">
                <a:solidFill>
                  <a:schemeClr val="tx1">
                    <a:lumMod val="50000"/>
                    <a:lumOff val="50000"/>
                  </a:schemeClr>
                </a:solidFill>
                <a:ea typeface="+mn-ea"/>
                <a:cs typeface="+mn-cs"/>
              </a:rPr>
              <a:t>Engaging students in spelling invention or developmental writing in which children spell words as they think they are spelled is valuable practice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More extensive writing is more effective than shorter writing</a:t>
            </a:r>
          </a:p>
          <a:p>
            <a:pPr eaLnBrk="1" hangingPunct="1"/>
            <a:r>
              <a:rPr lang="en-US" altLang="en-US" dirty="0">
                <a:ea typeface="ＭＳ Ｐゴシック" panose="020B0600070205080204" pitchFamily="34" charset="-128"/>
              </a:rPr>
              <a:t>Differences in benefits unless explicit writing instruction is provided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71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t>
            </a:r>
            <a:r>
              <a:rPr lang="en-US" dirty="0">
                <a:cs typeface="Calibri"/>
              </a:rPr>
              <a:t> - Observation  Tool, UVA,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45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“SRSD* integrates all major learning theories into a practical set of strategies that enable teachers to see growth in both literacy and student independence. SRSD foregrounds writing &amp; reading with deep attention to purpose, task, audience and social context. Developed by Dr. Karen Harris &amp; colleagues, SRSD is fueled by 35 years of research and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lvl="0"/>
            <a:r>
              <a:rPr lang="en-US" sz="1200" kern="1200" dirty="0">
                <a:solidFill>
                  <a:schemeClr val="tx1"/>
                </a:solidFill>
                <a:effectLst/>
                <a:latin typeface="+mn-lt"/>
                <a:ea typeface="+mn-ea"/>
                <a:cs typeface="+mn-cs"/>
              </a:rPr>
              <a:t>Over 125 peer reviewed published studies on SRSD </a:t>
            </a:r>
          </a:p>
          <a:p>
            <a:pPr lvl="0"/>
            <a:r>
              <a:rPr lang="en-US" sz="1200" kern="1200" dirty="0">
                <a:solidFill>
                  <a:schemeClr val="tx1"/>
                </a:solidFill>
                <a:effectLst/>
                <a:latin typeface="+mn-lt"/>
                <a:ea typeface="+mn-ea"/>
                <a:cs typeface="+mn-cs"/>
              </a:rPr>
              <a:t>IES What Works Clearing House </a:t>
            </a:r>
            <a:r>
              <a:rPr lang="en-US" sz="1200" u="sng" kern="1200" dirty="0">
                <a:solidFill>
                  <a:schemeClr val="tx1"/>
                </a:solidFill>
                <a:effectLst/>
                <a:latin typeface="+mn-lt"/>
                <a:ea typeface="+mn-ea"/>
                <a:cs typeface="+mn-cs"/>
                <a:hlinkClick r:id="rId3"/>
              </a:rPr>
              <a:t>validation of SRSD</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 average, schools that work with </a:t>
            </a:r>
            <a:r>
              <a:rPr lang="en-US" sz="1200" kern="1200" dirty="0" err="1">
                <a:solidFill>
                  <a:schemeClr val="tx1"/>
                </a:solidFill>
                <a:effectLst/>
                <a:latin typeface="+mn-lt"/>
                <a:ea typeface="+mn-ea"/>
                <a:cs typeface="+mn-cs"/>
              </a:rPr>
              <a:t>thinkSRSD</a:t>
            </a:r>
            <a:r>
              <a:rPr lang="en-US" sz="1200" kern="1200" dirty="0">
                <a:solidFill>
                  <a:schemeClr val="tx1"/>
                </a:solidFill>
                <a:effectLst/>
                <a:latin typeface="+mn-lt"/>
                <a:ea typeface="+mn-ea"/>
                <a:cs typeface="+mn-cs"/>
              </a:rPr>
              <a:t> have a </a:t>
            </a:r>
            <a:r>
              <a:rPr lang="en-US" sz="1200" b="1" kern="1200" dirty="0">
                <a:solidFill>
                  <a:schemeClr val="tx1"/>
                </a:solidFill>
                <a:effectLst/>
                <a:latin typeface="+mn-lt"/>
                <a:ea typeface="+mn-ea"/>
                <a:cs typeface="+mn-cs"/>
              </a:rPr>
              <a:t>7% gain</a:t>
            </a:r>
            <a:r>
              <a:rPr lang="en-US" sz="1200" kern="1200" dirty="0">
                <a:solidFill>
                  <a:schemeClr val="tx1"/>
                </a:solidFill>
                <a:effectLst/>
                <a:latin typeface="+mn-lt"/>
                <a:ea typeface="+mn-ea"/>
                <a:cs typeface="+mn-cs"/>
              </a:rPr>
              <a:t> on state assessments (</a:t>
            </a:r>
            <a:r>
              <a:rPr lang="en-US" sz="1200" i="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pecific ELA data from schools following think SRSD’s Support plan is attached)</a:t>
            </a:r>
          </a:p>
          <a:p>
            <a:pPr lvl="0"/>
            <a:r>
              <a:rPr lang="en-US" sz="1200" kern="1200" dirty="0">
                <a:solidFill>
                  <a:schemeClr val="tx1"/>
                </a:solidFill>
                <a:effectLst/>
                <a:latin typeface="+mn-lt"/>
                <a:ea typeface="+mn-ea"/>
                <a:cs typeface="+mn-cs"/>
              </a:rPr>
              <a:t>Results based on 25 schools and districts state summative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438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Disaggregated data for one district implementing SRSD shows that there are positive effects on all learners, especially those in special education: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282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any of you have student that fall into the second category? </a:t>
            </a:r>
          </a:p>
          <a:p>
            <a:r>
              <a:rPr lang="en-US" sz="1200" b="0" i="0" kern="1200" dirty="0">
                <a:solidFill>
                  <a:schemeClr val="tx1"/>
                </a:solidFill>
                <a:effectLst/>
                <a:latin typeface="+mn-lt"/>
                <a:ea typeface="+mn-ea"/>
                <a:cs typeface="+mn-cs"/>
              </a:rPr>
              <a:t>The IRIS Center. (2008). </a:t>
            </a:r>
            <a:r>
              <a:rPr lang="en-US" sz="1200" b="0" i="1" kern="1200" dirty="0">
                <a:solidFill>
                  <a:schemeClr val="tx1"/>
                </a:solidFill>
                <a:effectLst/>
                <a:latin typeface="+mn-lt"/>
                <a:ea typeface="+mn-ea"/>
                <a:cs typeface="+mn-cs"/>
              </a:rPr>
              <a:t>SRSD: Using learning strategies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to enhance student learning.</a:t>
            </a:r>
            <a:r>
              <a:rPr lang="en-US" sz="1200" b="0" i="0" kern="1200" dirty="0">
                <a:solidFill>
                  <a:schemeClr val="tx1"/>
                </a:solidFill>
                <a:effectLst/>
                <a:latin typeface="+mn-lt"/>
                <a:ea typeface="+mn-ea"/>
                <a:cs typeface="+mn-cs"/>
              </a:rPr>
              <a:t> Retrieved from </a:t>
            </a:r>
            <a:r>
              <a:rPr lang="en-US" sz="1200" b="0" i="0" u="sng" kern="1200" dirty="0">
                <a:solidFill>
                  <a:schemeClr val="tx1"/>
                </a:solidFill>
                <a:effectLst/>
                <a:latin typeface="+mn-lt"/>
                <a:ea typeface="+mn-ea"/>
                <a:cs typeface="+mn-cs"/>
                <a:hlinkClick r:id="rId3"/>
              </a:rPr>
              <a:t>https://iris.peabody.vanderbilt.edu/module/srs/</a:t>
            </a:r>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Self-regulation instruction helps students to learn strategies that can improve their self-control and performance of their own manner of learning. Self-regulation strategies are often taught in tandem with academic strategies and can improve student outcomes. For example, students might be taught a persuasive essay writing strategy along with a strategy for self-regulating their writing. These evidence-based strategies:</a:t>
            </a:r>
          </a:p>
          <a:p>
            <a:r>
              <a:rPr lang="en-US" sz="1200" b="0" i="0" kern="1200" dirty="0">
                <a:solidFill>
                  <a:schemeClr val="tx1"/>
                </a:solidFill>
                <a:effectLst/>
                <a:latin typeface="+mn-lt"/>
                <a:ea typeface="+mn-ea"/>
                <a:cs typeface="+mn-cs"/>
              </a:rPr>
              <a:t>Reduce disruptive problems in the classroom</a:t>
            </a:r>
          </a:p>
          <a:p>
            <a:r>
              <a:rPr lang="en-US" sz="1200" b="0" i="0" kern="1200" dirty="0">
                <a:solidFill>
                  <a:schemeClr val="tx1"/>
                </a:solidFill>
                <a:effectLst/>
                <a:latin typeface="+mn-lt"/>
                <a:ea typeface="+mn-ea"/>
                <a:cs typeface="+mn-cs"/>
              </a:rPr>
              <a:t>Empower students by allowing them to reinforce their own behavior</a:t>
            </a:r>
          </a:p>
          <a:p>
            <a:r>
              <a:rPr lang="en-US" sz="1200" b="0" i="0" kern="1200" dirty="0">
                <a:solidFill>
                  <a:schemeClr val="tx1"/>
                </a:solidFill>
                <a:effectLst/>
                <a:latin typeface="+mn-lt"/>
                <a:ea typeface="+mn-ea"/>
                <a:cs typeface="+mn-cs"/>
              </a:rPr>
              <a:t>Are simple to use and inexpensive to incorporate</a:t>
            </a:r>
          </a:p>
          <a:p>
            <a:r>
              <a:rPr lang="en-US" sz="1200" b="0" i="0" kern="1200" dirty="0">
                <a:solidFill>
                  <a:schemeClr val="tx1"/>
                </a:solidFill>
                <a:effectLst/>
                <a:latin typeface="+mn-lt"/>
                <a:ea typeface="+mn-ea"/>
                <a:cs typeface="+mn-cs"/>
              </a:rPr>
              <a:t>Can be taught to students in all grades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44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Dive into 8 Rs – come from </a:t>
            </a:r>
            <a:r>
              <a:rPr lang="en-US" baseline="0" dirty="0" err="1"/>
              <a:t>evid</a:t>
            </a:r>
            <a:r>
              <a:rPr lang="en-US" baseline="0" dirty="0"/>
              <a:t> 35+ </a:t>
            </a:r>
            <a:r>
              <a:rPr lang="en-US" baseline="0" dirty="0" err="1"/>
              <a:t>yrs</a:t>
            </a:r>
            <a:r>
              <a:rPr lang="en-US" baseline="0" dirty="0"/>
              <a:t>, </a:t>
            </a:r>
            <a:r>
              <a:rPr lang="en-US" baseline="0" dirty="0" err="1"/>
              <a:t>100s</a:t>
            </a:r>
            <a:r>
              <a:rPr lang="en-US" baseline="0" dirty="0"/>
              <a:t> of studies). 8 </a:t>
            </a:r>
            <a:r>
              <a:rPr lang="en-US" baseline="0" dirty="0" err="1"/>
              <a:t>ebp</a:t>
            </a:r>
            <a:r>
              <a:rPr lang="en-US" baseline="0" dirty="0"/>
              <a:t> routines for </a:t>
            </a:r>
            <a:r>
              <a:rPr lang="en-US" b="1" baseline="0" dirty="0" err="1"/>
              <a:t>tchg</a:t>
            </a:r>
            <a:r>
              <a:rPr lang="en-US" baseline="0" dirty="0"/>
              <a:t> WP </a:t>
            </a:r>
            <a:r>
              <a:rPr lang="en-US" b="1" baseline="0" dirty="0"/>
              <a:t>easier</a:t>
            </a:r>
            <a:r>
              <a:rPr lang="en-US" baseline="0" dirty="0"/>
              <a:t>, </a:t>
            </a:r>
            <a:r>
              <a:rPr lang="en-US" b="1" baseline="0" dirty="0"/>
              <a:t>effect</a:t>
            </a:r>
            <a:r>
              <a:rPr lang="en-US" baseline="0" dirty="0"/>
              <a:t> &amp; </a:t>
            </a:r>
            <a:r>
              <a:rPr lang="en-US" b="1" baseline="0" dirty="0"/>
              <a:t>enjoyable. </a:t>
            </a:r>
            <a:r>
              <a:rPr lang="en-US" dirty="0"/>
              <a:t>Take around the wheel – SR, agency, at center. </a:t>
            </a:r>
            <a:r>
              <a:rPr lang="en-US" b="1" dirty="0"/>
              <a:t>Strat’s not enough </a:t>
            </a:r>
            <a:r>
              <a:rPr lang="en-US" dirty="0"/>
              <a:t>– need to self-reg. </a:t>
            </a:r>
            <a:r>
              <a:rPr lang="en-US" dirty="0" err="1"/>
              <a:t>Compr</a:t>
            </a:r>
            <a:r>
              <a:rPr lang="en-US" dirty="0"/>
              <a:t> (everything here). (This is 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C9593-C317-445E-8EA1-13B264B0B5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46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give </a:t>
            </a:r>
            <a:r>
              <a:rPr lang="en-US" dirty="0" err="1"/>
              <a:t>mneumonics</a:t>
            </a:r>
            <a:r>
              <a:rPr lang="en-US" dirty="0"/>
              <a:t> to our youngest writers because they may be too abstract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43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Another mentor is S </a:t>
            </a:r>
            <a:r>
              <a:rPr lang="en-US" dirty="0" err="1"/>
              <a:t>wrtg</a:t>
            </a:r>
            <a:r>
              <a:rPr lang="en-US" dirty="0"/>
              <a:t>. TIDE (topic, imp </a:t>
            </a:r>
            <a:r>
              <a:rPr lang="en-US" dirty="0" err="1"/>
              <a:t>evid</a:t>
            </a:r>
            <a:r>
              <a:rPr lang="en-US" dirty="0"/>
              <a:t>, detail </a:t>
            </a:r>
            <a:r>
              <a:rPr lang="en-US" dirty="0" err="1"/>
              <a:t>evid</a:t>
            </a:r>
            <a:r>
              <a:rPr lang="en-US" dirty="0"/>
              <a:t>, end)– Tour guide. Vision not struct. How do you want your piece work &amp; what u want your piece to look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Tide not lockstep – collection of elements - fluid index cards! shuffle to meet your purposes.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tide builds agency. Makes initial lower order hurdle easier to get Ss to higher order faster – frees up cog resources for higher work. Alling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C9593-C317-445E-8EA1-13B264B0B5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38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Believe effort matters. Huge for growth mindset! Not fixed – can be helped with practice! Must believe effort is key – must put in effort too or it won’t work w/strategies alone. Must ‘choose’ to galvanize to use these!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C9593-C317-445E-8EA1-13B264B0B5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3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42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16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Greek – to slash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55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83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C5EA5-1301-4D49-A0A5-DD1420AE2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66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0CEA-F652-284A-A33F-067004A1D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B01DDD-8492-B449-8B87-0742FA029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33A634-311F-6C48-AE5B-B8DE293EA2CB}"/>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8EC02EEB-841C-0D45-92F0-3B4ADBCE8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A9341-3C03-3047-B57E-BF1FD152A16F}"/>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0456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D177-211E-B64A-A7C0-27511350B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11E348-7D03-5C4E-B35C-E7258D389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6FD46-E7D2-5344-A7DB-C8827C91F65B}"/>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04EBFA59-DAC3-D54F-8296-9A7E1B96A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FAB3-D17C-6C47-81F2-8838FFA7BBAA}"/>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62199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D7E21-DD38-D343-9800-A48FD8A31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C655D-07DC-7D4D-9AAC-783895112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6A9FC-5F8F-E147-BD72-91566BDB3DBB}"/>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38220EE9-9027-1942-8B42-47E68FD94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A8E4F-BA49-D54E-A1B5-E504443F6DB3}"/>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94486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575" y="5842000"/>
            <a:ext cx="2743200" cy="365125"/>
          </a:xfrm>
          <a:prstGeom prst="rect">
            <a:avLst/>
          </a:prstGeom>
        </p:spPr>
        <p:txBody>
          <a:bodyPr/>
          <a:lstStyle>
            <a:lvl1pPr algn="ctr" eaLnBrk="1" fontAlgn="auto" hangingPunct="1">
              <a:spcBef>
                <a:spcPts val="0"/>
              </a:spcBef>
              <a:spcAft>
                <a:spcPts val="0"/>
              </a:spcAft>
              <a:defRPr sz="1600" i="1">
                <a:solidFill>
                  <a:schemeClr val="bg1"/>
                </a:solidFill>
                <a:latin typeface="+mn-lt"/>
              </a:defRPr>
            </a:lvl1pPr>
          </a:lstStyle>
          <a:p>
            <a:pPr>
              <a:defRPr/>
            </a:pPr>
            <a:endParaRPr lang="en-US"/>
          </a:p>
        </p:txBody>
      </p:sp>
    </p:spTree>
    <p:extLst>
      <p:ext uri="{BB962C8B-B14F-4D97-AF65-F5344CB8AC3E}">
        <p14:creationId xmlns:p14="http://schemas.microsoft.com/office/powerpoint/2010/main" val="11292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6F4DC3A-3AAE-47DF-B708-B71355EDCBB4}" type="slidenum">
              <a:rPr lang="en-US"/>
              <a:pPr>
                <a:defRPr/>
              </a:pPr>
              <a:t>‹#›</a:t>
            </a:fld>
            <a:endParaRPr lang="en-US"/>
          </a:p>
        </p:txBody>
      </p:sp>
    </p:spTree>
    <p:extLst>
      <p:ext uri="{BB962C8B-B14F-4D97-AF65-F5344CB8AC3E}">
        <p14:creationId xmlns:p14="http://schemas.microsoft.com/office/powerpoint/2010/main" val="26998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34E5E8-D2B3-48C4-A9C5-908FFAA8EFBD}" type="slidenum">
              <a:rPr lang="en-US"/>
              <a:pPr>
                <a:defRPr/>
              </a:pPr>
              <a:t>‹#›</a:t>
            </a:fld>
            <a:endParaRPr lang="en-US"/>
          </a:p>
        </p:txBody>
      </p:sp>
    </p:spTree>
    <p:extLst>
      <p:ext uri="{BB962C8B-B14F-4D97-AF65-F5344CB8AC3E}">
        <p14:creationId xmlns:p14="http://schemas.microsoft.com/office/powerpoint/2010/main" val="139617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CA404FD-8D2C-408A-8A5B-313ADCE03427}" type="slidenum">
              <a:rPr lang="en-US"/>
              <a:pPr>
                <a:defRPr/>
              </a:pPr>
              <a:t>‹#›</a:t>
            </a:fld>
            <a:endParaRPr lang="en-US"/>
          </a:p>
        </p:txBody>
      </p:sp>
    </p:spTree>
    <p:extLst>
      <p:ext uri="{BB962C8B-B14F-4D97-AF65-F5344CB8AC3E}">
        <p14:creationId xmlns:p14="http://schemas.microsoft.com/office/powerpoint/2010/main" val="3687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
        <p:nvSpPr>
          <p:cNvPr id="7" name="Slide Number Placeholder 5"/>
          <p:cNvSpPr>
            <a:spLocks noGrp="1"/>
          </p:cNvSpPr>
          <p:nvPr>
            <p:ph type="sldNum" sz="quarter" idx="10"/>
          </p:nvPr>
        </p:nvSpPr>
        <p:spPr/>
        <p:txBody>
          <a:bodyPr/>
          <a:lstStyle>
            <a:lvl1pPr>
              <a:defRPr/>
            </a:lvl1pPr>
          </a:lstStyle>
          <a:p>
            <a:pPr>
              <a:defRPr/>
            </a:pPr>
            <a:fld id="{7FF1FEA0-D04D-4664-8D7C-956252F3ACA7}" type="slidenum">
              <a:rPr lang="en-US"/>
              <a:pPr>
                <a:defRPr/>
              </a:pPr>
              <a:t>‹#›</a:t>
            </a:fld>
            <a:endParaRPr lang="en-US"/>
          </a:p>
        </p:txBody>
      </p:sp>
    </p:spTree>
    <p:extLst>
      <p:ext uri="{BB962C8B-B14F-4D97-AF65-F5344CB8AC3E}">
        <p14:creationId xmlns:p14="http://schemas.microsoft.com/office/powerpoint/2010/main" val="42326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A007AE6-190F-4396-B3CD-C00EE63A77A7}" type="slidenum">
              <a:rPr lang="en-US"/>
              <a:pPr>
                <a:defRPr/>
              </a:pPr>
              <a:t>‹#›</a:t>
            </a:fld>
            <a:endParaRPr lang="en-US"/>
          </a:p>
        </p:txBody>
      </p:sp>
    </p:spTree>
    <p:extLst>
      <p:ext uri="{BB962C8B-B14F-4D97-AF65-F5344CB8AC3E}">
        <p14:creationId xmlns:p14="http://schemas.microsoft.com/office/powerpoint/2010/main" val="156322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8DB8510-3E9F-4365-9B10-1A4EC89767F0}" type="slidenum">
              <a:rPr lang="en-US"/>
              <a:pPr>
                <a:defRPr/>
              </a:pPr>
              <a:t>‹#›</a:t>
            </a:fld>
            <a:endParaRPr lang="en-US"/>
          </a:p>
        </p:txBody>
      </p:sp>
    </p:spTree>
    <p:extLst>
      <p:ext uri="{BB962C8B-B14F-4D97-AF65-F5344CB8AC3E}">
        <p14:creationId xmlns:p14="http://schemas.microsoft.com/office/powerpoint/2010/main" val="206062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C321224-6B1D-4DF0-8AF4-59E43BD3F21D}" type="slidenum">
              <a:rPr lang="en-US"/>
              <a:pPr>
                <a:defRPr/>
              </a:pPr>
              <a:t>‹#›</a:t>
            </a:fld>
            <a:endParaRPr lang="en-US"/>
          </a:p>
        </p:txBody>
      </p:sp>
    </p:spTree>
    <p:extLst>
      <p:ext uri="{BB962C8B-B14F-4D97-AF65-F5344CB8AC3E}">
        <p14:creationId xmlns:p14="http://schemas.microsoft.com/office/powerpoint/2010/main" val="8196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94E-C36B-E94A-BA5D-FDF0C55F1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9273C-1352-2842-B961-23B1ECA47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F6D32-52C6-7940-9659-5389C23B2A0C}"/>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C751303E-5921-0A47-8836-9F12FF06C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CC90C-23F8-864F-8CE1-934934D072D5}"/>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091256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AEAA1BA-B94D-4873-86B2-4A41BB7F32A1}" type="slidenum">
              <a:rPr lang="en-US"/>
              <a:pPr>
                <a:defRPr/>
              </a:pPr>
              <a:t>‹#›</a:t>
            </a:fld>
            <a:endParaRPr lang="en-US"/>
          </a:p>
        </p:txBody>
      </p:sp>
    </p:spTree>
    <p:extLst>
      <p:ext uri="{BB962C8B-B14F-4D97-AF65-F5344CB8AC3E}">
        <p14:creationId xmlns:p14="http://schemas.microsoft.com/office/powerpoint/2010/main" val="36035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C6B4B63-22F1-42BF-B63F-52EB2219B80E}" type="slidenum">
              <a:rPr lang="en-US"/>
              <a:pPr>
                <a:defRPr/>
              </a:pPr>
              <a:t>‹#›</a:t>
            </a:fld>
            <a:endParaRPr lang="en-US"/>
          </a:p>
        </p:txBody>
      </p:sp>
    </p:spTree>
    <p:extLst>
      <p:ext uri="{BB962C8B-B14F-4D97-AF65-F5344CB8AC3E}">
        <p14:creationId xmlns:p14="http://schemas.microsoft.com/office/powerpoint/2010/main" val="401490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3DFBC48-C1A2-4337-8D0D-AAF5C8D7286D}" type="slidenum">
              <a:rPr lang="en-US"/>
              <a:pPr>
                <a:defRPr/>
              </a:pPr>
              <a:t>‹#›</a:t>
            </a:fld>
            <a:endParaRPr lang="en-US"/>
          </a:p>
        </p:txBody>
      </p:sp>
    </p:spTree>
    <p:extLst>
      <p:ext uri="{BB962C8B-B14F-4D97-AF65-F5344CB8AC3E}">
        <p14:creationId xmlns:p14="http://schemas.microsoft.com/office/powerpoint/2010/main" val="5138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7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336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57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2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62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660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48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DCE8-5B1D-6C49-8102-E30EEDF56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BBFB0-88D4-AF45-91CA-BAE9CA669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F081A-BCB3-0541-8E97-031479A00D6F}"/>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49099DD5-0171-E64E-AD38-F627E71EB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A206D-9221-0746-AFBF-3B0C4D3B5EB3}"/>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642958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247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0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7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A021-A929-474D-A0E7-38252C1825F2}" type="datetimeFigureOut">
              <a:rPr lang="en-US" smtClean="0">
                <a:solidFill>
                  <a:prstClr val="black">
                    <a:tint val="75000"/>
                  </a:prstClr>
                </a:solidFill>
              </a:rPr>
              <a:pPr/>
              <a:t>4/30/19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E7373-71D7-E04C-A917-A7D8A524A0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804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lang="en-US"/>
              <a:t>Click to edit Master title style</a:t>
            </a:r>
            <a:endParaRP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3448279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440-D0BD-A349-BA5D-CE700A89B0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DE11F-DA6A-9F42-84CA-596CABAA6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0CBE6-62AD-5947-A6A0-CB8F5A95B9D1}"/>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6750E6DD-7C7D-E344-941B-233B689C7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582B-525C-DB47-AE71-673153A91A84}"/>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3148054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F579-0B18-4A40-9BCF-5F8995075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14DB3-37AB-1C42-A555-C9B0C768B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E0553-88BD-8A4D-AE04-5C3FAC030AA2}"/>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64029528-B557-E74A-AB3A-8841E9472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2E87E-CE8F-7C43-B34C-B37B518F2225}"/>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1099295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C12A-6AAA-5F4A-90A2-7B3AC439E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E7D33-72DF-3640-9660-77E82B6B1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BA455E-05E2-5A44-BD63-A4D0EEC77BC6}"/>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3F5EB740-54B6-4C4A-AB23-316C3D10F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BA940-FCF2-6946-8523-AEBD7B87E48E}"/>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3850556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0B53-61F7-7C48-9327-79DF5DBF3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6B148-8B8B-454F-8487-C27571ED6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F3AEE-1A87-2A47-8409-E9678E06EF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FD415-8BC0-124A-86D2-A364E07D7055}"/>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6" name="Footer Placeholder 5">
            <a:extLst>
              <a:ext uri="{FF2B5EF4-FFF2-40B4-BE49-F238E27FC236}">
                <a16:creationId xmlns:a16="http://schemas.microsoft.com/office/drawing/2014/main" id="{B2B1770D-42C5-7242-BD39-9EE906C1E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8CEAA-AB57-6240-9AAA-63F5116FD10C}"/>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4143995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F218-57A1-9748-B309-2E3A12321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77884D-CBAD-CA43-ABA3-A566698FE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22A9A-4AAF-A14C-8EAB-90A4774953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950E2-793F-4C4C-90AB-2105A7F91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486D8-5164-1649-A4FA-4E7E01D0D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60D37-6CCB-A543-86AD-5BA110BEADEA}"/>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8" name="Footer Placeholder 7">
            <a:extLst>
              <a:ext uri="{FF2B5EF4-FFF2-40B4-BE49-F238E27FC236}">
                <a16:creationId xmlns:a16="http://schemas.microsoft.com/office/drawing/2014/main" id="{8FA854D0-B7E7-1E4C-AEF7-FCDF648C05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CCE06-A6E5-AB4F-8D90-68C88D83F7A5}"/>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359163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ABCF-4B4B-294E-9902-21CB43134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9A697-03C0-9D49-BC45-47E80C4D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458DFA-AEC2-1A4B-AA85-8E30A8FCD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AB3CCF-7888-BE48-954A-0211E89C1325}"/>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6" name="Footer Placeholder 5">
            <a:extLst>
              <a:ext uri="{FF2B5EF4-FFF2-40B4-BE49-F238E27FC236}">
                <a16:creationId xmlns:a16="http://schemas.microsoft.com/office/drawing/2014/main" id="{CBDCCC8C-0613-4F43-97E7-7AFD37BDE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047BD-B606-E949-A971-B75EAC19F539}"/>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3424171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278A-77FC-9A47-9496-233F28AC8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9F117-195A-1C42-97A3-14E3639F8EA6}"/>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4" name="Footer Placeholder 3">
            <a:extLst>
              <a:ext uri="{FF2B5EF4-FFF2-40B4-BE49-F238E27FC236}">
                <a16:creationId xmlns:a16="http://schemas.microsoft.com/office/drawing/2014/main" id="{344480A4-B20D-5145-BFED-4D921E2FB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8A7BF-5A2D-8946-8840-0D66F96A2341}"/>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344181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F8B1D-EA70-FF4B-8CC1-B77E26D58B89}"/>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3" name="Footer Placeholder 2">
            <a:extLst>
              <a:ext uri="{FF2B5EF4-FFF2-40B4-BE49-F238E27FC236}">
                <a16:creationId xmlns:a16="http://schemas.microsoft.com/office/drawing/2014/main" id="{7AD4D293-8912-2146-B623-84ACD6233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5AC31C-6672-4B44-9FE6-D773F53509CA}"/>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217341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7686-B7EC-A14F-A461-6AB25849C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9106E-2BA8-A941-AAB4-11BDD21A2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69469-88D3-4E4A-89BA-E3F927B7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56FA8-B348-3B4F-B056-4BABE923A0AB}"/>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6" name="Footer Placeholder 5">
            <a:extLst>
              <a:ext uri="{FF2B5EF4-FFF2-40B4-BE49-F238E27FC236}">
                <a16:creationId xmlns:a16="http://schemas.microsoft.com/office/drawing/2014/main" id="{F03D8523-F682-9E44-98CF-4D6FBCF15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9C543-2FD5-6D40-A6CB-D762788A961B}"/>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64158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1A7E-E2CE-0743-BFE0-003381152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60A1EA-AC55-F348-939F-12C6822DD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AA70F4-5511-1D41-A0F4-868718D7E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2A741-C68F-4A48-8621-A5F9C4C40C9F}"/>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6" name="Footer Placeholder 5">
            <a:extLst>
              <a:ext uri="{FF2B5EF4-FFF2-40B4-BE49-F238E27FC236}">
                <a16:creationId xmlns:a16="http://schemas.microsoft.com/office/drawing/2014/main" id="{17DF0667-F181-2D4A-87D0-FE6A2B11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1B644-7772-0C4F-84A3-81E93998FD8B}"/>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4163274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302F-297B-8D4E-8333-816DDD3E2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9F92C-2DE7-874B-9E35-E99EC0103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CE406-1021-904F-B701-84A7705EC8CA}"/>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3F5B3A58-3BA5-D941-A1B4-E395B371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BF224-8695-2A44-8CB5-92CA1F39681B}"/>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4023795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9CB5D-4A28-0644-97B9-1D6923F5A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327494-0583-ED42-BCFF-428F8A81B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406B6-DDF2-404E-BD46-3BBA708704C9}"/>
              </a:ext>
            </a:extLst>
          </p:cNvPr>
          <p:cNvSpPr>
            <a:spLocks noGrp="1"/>
          </p:cNvSpPr>
          <p:nvPr>
            <p:ph type="dt" sz="half" idx="10"/>
          </p:nvPr>
        </p:nvSpPr>
        <p:spPr/>
        <p:txBody>
          <a:body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861DAB7C-0130-654C-84FA-9BCDC35B1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8CF5F-0FFC-CC4A-BC24-48896305C29C}"/>
              </a:ext>
            </a:extLst>
          </p:cNvPr>
          <p:cNvSpPr>
            <a:spLocks noGrp="1"/>
          </p:cNvSpPr>
          <p:nvPr>
            <p:ph type="sldNum" sz="quarter" idx="12"/>
          </p:nvPr>
        </p:nvSpPr>
        <p:spPr/>
        <p:txBody>
          <a:bodyPr/>
          <a:lstStyle/>
          <a:p>
            <a:fld id="{EC22FD0D-5AA3-EA4C-A7E5-B770F0E295B7}" type="slidenum">
              <a:rPr lang="en-US" smtClean="0"/>
              <a:t>‹#›</a:t>
            </a:fld>
            <a:endParaRPr lang="en-US"/>
          </a:p>
        </p:txBody>
      </p:sp>
    </p:spTree>
    <p:extLst>
      <p:ext uri="{BB962C8B-B14F-4D97-AF65-F5344CB8AC3E}">
        <p14:creationId xmlns:p14="http://schemas.microsoft.com/office/powerpoint/2010/main" val="3739492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endParaRPr lang="en-US" dirty="0"/>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1574825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031684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844676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5387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AF43-FE5D-344D-A3B3-337CC88388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BA2EC-0B33-8A4D-8AA1-11DC0DFFE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99839-288C-A643-ADCF-73E9172234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E9BA3-36E3-194F-B83A-B08A95F94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924C6-A369-2E43-878F-7A240DC1A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4DB75-B49B-FB42-8548-89573E9CB269}"/>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8" name="Footer Placeholder 7">
            <a:extLst>
              <a:ext uri="{FF2B5EF4-FFF2-40B4-BE49-F238E27FC236}">
                <a16:creationId xmlns:a16="http://schemas.microsoft.com/office/drawing/2014/main" id="{DF6F0481-7310-014F-BF69-AD92AA3EE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EDC2B-12B4-D74A-90CB-78EE763C335B}"/>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132439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112022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877869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692909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770842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87996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386427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49770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CC81-FCF3-6448-AA26-B4FA06A37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DA016-2C58-ED48-9AFB-42C3E3FC2CB8}"/>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4" name="Footer Placeholder 3">
            <a:extLst>
              <a:ext uri="{FF2B5EF4-FFF2-40B4-BE49-F238E27FC236}">
                <a16:creationId xmlns:a16="http://schemas.microsoft.com/office/drawing/2014/main" id="{BE0220C8-FF4A-C641-93E5-310D138197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8BCEAF-A648-584B-ABCC-CCAFE61CF42E}"/>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297542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6E576-B813-EC4E-8FF4-EEB4166D26B5}"/>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3" name="Footer Placeholder 2">
            <a:extLst>
              <a:ext uri="{FF2B5EF4-FFF2-40B4-BE49-F238E27FC236}">
                <a16:creationId xmlns:a16="http://schemas.microsoft.com/office/drawing/2014/main" id="{3B257050-3F8E-0B44-A401-B75DCE31D0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F627D-5638-E943-8A0E-C10DF56A861B}"/>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50545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CA10-AEFE-5E4B-AAD7-82E4824B1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F2BA39-DA41-BC44-B489-B6D510720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7C457-BE97-2341-9B5E-69A0F0181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1E6B6-07A2-764E-A3C9-806A59C1F00D}"/>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6" name="Footer Placeholder 5">
            <a:extLst>
              <a:ext uri="{FF2B5EF4-FFF2-40B4-BE49-F238E27FC236}">
                <a16:creationId xmlns:a16="http://schemas.microsoft.com/office/drawing/2014/main" id="{0EE16198-C902-AC47-A191-A4A4A25BA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2CA50-E748-6642-B49A-A7F328A9A6AA}"/>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244573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DBAB-6CC9-9043-A428-BA29C6043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007E6-385F-E148-8877-C066A5D70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BB19F0-FC7E-E148-9387-F39B2160F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F637B-87EE-8A45-8202-A52AAF938080}"/>
              </a:ext>
            </a:extLst>
          </p:cNvPr>
          <p:cNvSpPr>
            <a:spLocks noGrp="1"/>
          </p:cNvSpPr>
          <p:nvPr>
            <p:ph type="dt" sz="half" idx="10"/>
          </p:nvPr>
        </p:nvSpPr>
        <p:spPr/>
        <p:txBody>
          <a:bodyPr/>
          <a:lstStyle/>
          <a:p>
            <a:fld id="{A5084563-F5E9-E643-A420-8B1F89EF28EE}" type="datetimeFigureOut">
              <a:rPr lang="en-US" smtClean="0"/>
              <a:t>4/30/19</a:t>
            </a:fld>
            <a:endParaRPr lang="en-US"/>
          </a:p>
        </p:txBody>
      </p:sp>
      <p:sp>
        <p:nvSpPr>
          <p:cNvPr id="6" name="Footer Placeholder 5">
            <a:extLst>
              <a:ext uri="{FF2B5EF4-FFF2-40B4-BE49-F238E27FC236}">
                <a16:creationId xmlns:a16="http://schemas.microsoft.com/office/drawing/2014/main" id="{69ED7BA0-DF45-514A-B30D-218F066FD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BFB5C-D525-EB42-A74E-98D5F87DD984}"/>
              </a:ext>
            </a:extLst>
          </p:cNvPr>
          <p:cNvSpPr>
            <a:spLocks noGrp="1"/>
          </p:cNvSpPr>
          <p:nvPr>
            <p:ph type="sldNum" sz="quarter" idx="12"/>
          </p:nvPr>
        </p:nvSpPr>
        <p:spPr/>
        <p:txBody>
          <a:bodyPr/>
          <a:lstStyle/>
          <a:p>
            <a:fld id="{30508F26-3D7C-3848-BDA7-3AC5F695AC86}" type="slidenum">
              <a:rPr lang="en-US" smtClean="0"/>
              <a:t>‹#›</a:t>
            </a:fld>
            <a:endParaRPr lang="en-US"/>
          </a:p>
        </p:txBody>
      </p:sp>
    </p:spTree>
    <p:extLst>
      <p:ext uri="{BB962C8B-B14F-4D97-AF65-F5344CB8AC3E}">
        <p14:creationId xmlns:p14="http://schemas.microsoft.com/office/powerpoint/2010/main" val="283576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4E416-8738-E243-82BF-4389AF083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DAF8D-9FB9-2642-8976-8C7CFC4D7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505B9-AC45-6942-A2C1-25FBA5899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4563-F5E9-E643-A420-8B1F89EF28EE}" type="datetimeFigureOut">
              <a:rPr lang="en-US" smtClean="0"/>
              <a:t>4/30/19</a:t>
            </a:fld>
            <a:endParaRPr lang="en-US"/>
          </a:p>
        </p:txBody>
      </p:sp>
      <p:sp>
        <p:nvSpPr>
          <p:cNvPr id="5" name="Footer Placeholder 4">
            <a:extLst>
              <a:ext uri="{FF2B5EF4-FFF2-40B4-BE49-F238E27FC236}">
                <a16:creationId xmlns:a16="http://schemas.microsoft.com/office/drawing/2014/main" id="{0AB0D5FF-39BA-6742-8FEF-B0A0B5904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A2F26-9FD3-5341-B709-DD50C6985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08F26-3D7C-3848-BDA7-3AC5F695AC86}" type="slidenum">
              <a:rPr lang="en-US" smtClean="0"/>
              <a:t>‹#›</a:t>
            </a:fld>
            <a:endParaRPr lang="en-US"/>
          </a:p>
        </p:txBody>
      </p:sp>
    </p:spTree>
    <p:extLst>
      <p:ext uri="{BB962C8B-B14F-4D97-AF65-F5344CB8AC3E}">
        <p14:creationId xmlns:p14="http://schemas.microsoft.com/office/powerpoint/2010/main" val="26831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8463" y="144463"/>
            <a:ext cx="11369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98463" y="1724025"/>
            <a:ext cx="11369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596563" y="6356350"/>
            <a:ext cx="1171575" cy="365125"/>
          </a:xfrm>
          <a:prstGeom prst="rect">
            <a:avLst/>
          </a:prstGeom>
        </p:spPr>
        <p:txBody>
          <a:bodyPr vert="horz" lIns="91440" tIns="45720" rIns="91440" bIns="45720" rtlCol="0" anchor="ctr"/>
          <a:lstStyle>
            <a:lvl1pPr algn="ctr" eaLnBrk="1" fontAlgn="auto" hangingPunct="1">
              <a:spcBef>
                <a:spcPts val="0"/>
              </a:spcBef>
              <a:spcAft>
                <a:spcPts val="0"/>
              </a:spcAft>
              <a:defRPr sz="1400" b="1" i="0" smtClean="0">
                <a:solidFill>
                  <a:schemeClr val="bg1"/>
                </a:solidFill>
                <a:latin typeface="Fira Sans Ultra" charset="0"/>
                <a:ea typeface="Fira Sans Ultra" charset="0"/>
                <a:cs typeface="Fira Sans Ultra" charset="0"/>
              </a:defRPr>
            </a:lvl1pPr>
          </a:lstStyle>
          <a:p>
            <a:pPr>
              <a:defRPr/>
            </a:pPr>
            <a:fld id="{63EF1CDC-EF74-4491-AA0F-F44C8CB00647}" type="slidenum">
              <a:rPr lang="en-US"/>
              <a:pPr>
                <a:defRPr/>
              </a:pPr>
              <a:t>‹#›</a:t>
            </a:fld>
            <a:endParaRPr lang="en-US"/>
          </a:p>
        </p:txBody>
      </p:sp>
    </p:spTree>
    <p:extLst>
      <p:ext uri="{BB962C8B-B14F-4D97-AF65-F5344CB8AC3E}">
        <p14:creationId xmlns:p14="http://schemas.microsoft.com/office/powerpoint/2010/main" val="1180990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fontAlgn="base">
        <a:lnSpc>
          <a:spcPct val="90000"/>
        </a:lnSpc>
        <a:spcBef>
          <a:spcPct val="0"/>
        </a:spcBef>
        <a:spcAft>
          <a:spcPct val="0"/>
        </a:spcAft>
        <a:defRPr sz="4400" kern="1200">
          <a:solidFill>
            <a:srgbClr val="004071"/>
          </a:solidFill>
          <a:latin typeface="Vollkorn" charset="0"/>
          <a:ea typeface="Vollkorn" charset="0"/>
          <a:cs typeface="Vollkorn" charset="0"/>
        </a:defRPr>
      </a:lvl1pPr>
      <a:lvl2pPr algn="l" rtl="0" fontAlgn="base">
        <a:lnSpc>
          <a:spcPct val="90000"/>
        </a:lnSpc>
        <a:spcBef>
          <a:spcPct val="0"/>
        </a:spcBef>
        <a:spcAft>
          <a:spcPct val="0"/>
        </a:spcAft>
        <a:defRPr sz="4400">
          <a:solidFill>
            <a:srgbClr val="004071"/>
          </a:solidFill>
          <a:latin typeface="Vollkorn"/>
          <a:ea typeface="Vollkorn"/>
          <a:cs typeface="Vollkorn"/>
        </a:defRPr>
      </a:lvl2pPr>
      <a:lvl3pPr algn="l" rtl="0" fontAlgn="base">
        <a:lnSpc>
          <a:spcPct val="90000"/>
        </a:lnSpc>
        <a:spcBef>
          <a:spcPct val="0"/>
        </a:spcBef>
        <a:spcAft>
          <a:spcPct val="0"/>
        </a:spcAft>
        <a:defRPr sz="4400">
          <a:solidFill>
            <a:srgbClr val="004071"/>
          </a:solidFill>
          <a:latin typeface="Vollkorn"/>
          <a:ea typeface="Vollkorn"/>
          <a:cs typeface="Vollkorn"/>
        </a:defRPr>
      </a:lvl3pPr>
      <a:lvl4pPr algn="l" rtl="0" fontAlgn="base">
        <a:lnSpc>
          <a:spcPct val="90000"/>
        </a:lnSpc>
        <a:spcBef>
          <a:spcPct val="0"/>
        </a:spcBef>
        <a:spcAft>
          <a:spcPct val="0"/>
        </a:spcAft>
        <a:defRPr sz="4400">
          <a:solidFill>
            <a:srgbClr val="004071"/>
          </a:solidFill>
          <a:latin typeface="Vollkorn"/>
          <a:ea typeface="Vollkorn"/>
          <a:cs typeface="Vollkorn"/>
        </a:defRPr>
      </a:lvl4pPr>
      <a:lvl5pPr algn="l" rtl="0" fontAlgn="base">
        <a:lnSpc>
          <a:spcPct val="90000"/>
        </a:lnSpc>
        <a:spcBef>
          <a:spcPct val="0"/>
        </a:spcBef>
        <a:spcAft>
          <a:spcPct val="0"/>
        </a:spcAft>
        <a:defRPr sz="4400">
          <a:solidFill>
            <a:srgbClr val="004071"/>
          </a:solidFill>
          <a:latin typeface="Vollkorn"/>
          <a:ea typeface="Vollkorn"/>
          <a:cs typeface="Vollkorn"/>
        </a:defRPr>
      </a:lvl5pPr>
      <a:lvl6pPr marL="457200" algn="l" rtl="0" fontAlgn="base">
        <a:lnSpc>
          <a:spcPct val="90000"/>
        </a:lnSpc>
        <a:spcBef>
          <a:spcPct val="0"/>
        </a:spcBef>
        <a:spcAft>
          <a:spcPct val="0"/>
        </a:spcAft>
        <a:defRPr sz="4400">
          <a:solidFill>
            <a:srgbClr val="004071"/>
          </a:solidFill>
          <a:latin typeface="Vollkorn"/>
          <a:ea typeface="Vollkorn"/>
          <a:cs typeface="Vollkorn"/>
        </a:defRPr>
      </a:lvl6pPr>
      <a:lvl7pPr marL="914400" algn="l" rtl="0" fontAlgn="base">
        <a:lnSpc>
          <a:spcPct val="90000"/>
        </a:lnSpc>
        <a:spcBef>
          <a:spcPct val="0"/>
        </a:spcBef>
        <a:spcAft>
          <a:spcPct val="0"/>
        </a:spcAft>
        <a:defRPr sz="4400">
          <a:solidFill>
            <a:srgbClr val="004071"/>
          </a:solidFill>
          <a:latin typeface="Vollkorn"/>
          <a:ea typeface="Vollkorn"/>
          <a:cs typeface="Vollkorn"/>
        </a:defRPr>
      </a:lvl7pPr>
      <a:lvl8pPr marL="1371600" algn="l" rtl="0" fontAlgn="base">
        <a:lnSpc>
          <a:spcPct val="90000"/>
        </a:lnSpc>
        <a:spcBef>
          <a:spcPct val="0"/>
        </a:spcBef>
        <a:spcAft>
          <a:spcPct val="0"/>
        </a:spcAft>
        <a:defRPr sz="4400">
          <a:solidFill>
            <a:srgbClr val="004071"/>
          </a:solidFill>
          <a:latin typeface="Vollkorn"/>
          <a:ea typeface="Vollkorn"/>
          <a:cs typeface="Vollkorn"/>
        </a:defRPr>
      </a:lvl8pPr>
      <a:lvl9pPr marL="1828800" algn="l" rtl="0" fontAlgn="base">
        <a:lnSpc>
          <a:spcPct val="90000"/>
        </a:lnSpc>
        <a:spcBef>
          <a:spcPct val="0"/>
        </a:spcBef>
        <a:spcAft>
          <a:spcPct val="0"/>
        </a:spcAft>
        <a:defRPr sz="4400">
          <a:solidFill>
            <a:srgbClr val="004071"/>
          </a:solidFill>
          <a:latin typeface="Vollkorn"/>
          <a:ea typeface="Vollkorn"/>
          <a:cs typeface="Vollkorn"/>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60636B"/>
          </a:solidFill>
          <a:latin typeface="Fira Sans" charset="0"/>
          <a:ea typeface="Fira Sans" charset="0"/>
          <a:cs typeface="Fira Sans"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60636B"/>
          </a:solidFill>
          <a:latin typeface="Fira Sans" charset="0"/>
          <a:ea typeface="Fira Sans" charset="0"/>
          <a:cs typeface="Fira Sans"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60636B"/>
          </a:solidFill>
          <a:latin typeface="Fira Sans" charset="0"/>
          <a:ea typeface="Fira Sans" charset="0"/>
          <a:cs typeface="Fira Sans"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9144000" cy="824352"/>
          </a:xfrm>
          <a:prstGeom prst="rect">
            <a:avLst/>
          </a:prstGeom>
        </p:spPr>
        <p:txBody>
          <a:bodyPr vert="horz" lIns="91440" tIns="45720" rIns="91440" bIns="45720" rtlCol="0" anchor="ctr">
            <a:normAutofit/>
          </a:bodyPr>
          <a:lstStyle/>
          <a:p>
            <a:pPr lvl="0"/>
            <a:r>
              <a:rPr lang="en-US" dirty="0"/>
              <a:t>Heading	</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751A021-A929-474D-A0E7-38252C1825F2}" type="datetimeFigureOut">
              <a:rPr lang="en-US" smtClean="0">
                <a:solidFill>
                  <a:prstClr val="black">
                    <a:tint val="75000"/>
                  </a:prstClr>
                </a:solidFill>
              </a:rPr>
              <a:pPr defTabSz="457200"/>
              <a:t>4/30/19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0BE7373-71D7-E04C-A917-A7D8A524A0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04128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4000" b="1" i="0" kern="1200">
          <a:solidFill>
            <a:srgbClr val="006EB6"/>
          </a:solidFill>
          <a:latin typeface=""/>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A2363-1DD9-3047-ADCD-680137B54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C3DAFA-B161-3048-A053-5FF55DCD1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906A7-6821-A449-A264-5FD6BD0F1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C32C1-85A6-6A4B-85E4-2D88B9AD9EC9}" type="datetimeFigureOut">
              <a:rPr lang="en-US" smtClean="0"/>
              <a:t>4/30/19</a:t>
            </a:fld>
            <a:endParaRPr lang="en-US"/>
          </a:p>
        </p:txBody>
      </p:sp>
      <p:sp>
        <p:nvSpPr>
          <p:cNvPr id="5" name="Footer Placeholder 4">
            <a:extLst>
              <a:ext uri="{FF2B5EF4-FFF2-40B4-BE49-F238E27FC236}">
                <a16:creationId xmlns:a16="http://schemas.microsoft.com/office/drawing/2014/main" id="{09CFD34B-FED5-264C-853A-9683B328C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59349C-26D6-0747-A9DD-EC742C568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2FD0D-5AA3-EA4C-A7E5-B770F0E295B7}" type="slidenum">
              <a:rPr lang="en-US" smtClean="0"/>
              <a:t>‹#›</a:t>
            </a:fld>
            <a:endParaRPr lang="en-US"/>
          </a:p>
        </p:txBody>
      </p:sp>
    </p:spTree>
    <p:extLst>
      <p:ext uri="{BB962C8B-B14F-4D97-AF65-F5344CB8AC3E}">
        <p14:creationId xmlns:p14="http://schemas.microsoft.com/office/powerpoint/2010/main" val="20016906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7971624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lass.teachstone.com/video_library/video_k3/vid_detail.php?id=105" TargetMode="External"/><Relationship Id="rId2" Type="http://schemas.openxmlformats.org/officeDocument/2006/relationships/hyperlink" Target="https://class.teachstone.com/video_library/video_k3/vid_detail.php?id=85"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https://imaginationlibrary.com/" TargetMode="External"/><Relationship Id="rId2" Type="http://schemas.openxmlformats.org/officeDocument/2006/relationships/hyperlink" Target="https://wvk12-my.sharepoint.com/:b:/g/personal/brandie_turner_k12_wv_us/EZGxfhcqFMVGp4sidG8VMr0BQXtKBAnjdJDJOUQVCHLWaA?e=L2glwA" TargetMode="External"/><Relationship Id="rId1" Type="http://schemas.openxmlformats.org/officeDocument/2006/relationships/slideLayout" Target="../slideLayouts/slideLayout24.xml"/><Relationship Id="rId4" Type="http://schemas.openxmlformats.org/officeDocument/2006/relationships/hyperlink" Target="https://wvde.us/west-virginias-imagination-libra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brooke.green@k12.wv.us" TargetMode="External"/><Relationship Id="rId7" Type="http://schemas.openxmlformats.org/officeDocument/2006/relationships/image" Target="../media/image22.jpeg"/><Relationship Id="rId2" Type="http://schemas.openxmlformats.org/officeDocument/2006/relationships/hyperlink" Target="mailto:ctwebb@k12.wv.us" TargetMode="External"/><Relationship Id="rId1" Type="http://schemas.openxmlformats.org/officeDocument/2006/relationships/slideLayout" Target="../slideLayouts/slideLayout27.xml"/><Relationship Id="rId6" Type="http://schemas.openxmlformats.org/officeDocument/2006/relationships/hyperlink" Target="mailto:brandie.turner@k12.wv.us" TargetMode="External"/><Relationship Id="rId5" Type="http://schemas.openxmlformats.org/officeDocument/2006/relationships/hyperlink" Target="mailto:maynard@marshall.edu"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24.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5533215237001" TargetMode="External"/><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5533171788001" TargetMode="External"/><Relationship Id="rId2" Type="http://schemas.openxmlformats.org/officeDocument/2006/relationships/notesSlide" Target="../notesSlides/notesSlide36.xml"/><Relationship Id="rId1" Type="http://schemas.openxmlformats.org/officeDocument/2006/relationships/slideLayout" Target="../slideLayouts/slideLayout36.xml"/><Relationship Id="rId5" Type="http://schemas.openxmlformats.org/officeDocument/2006/relationships/hyperlink" Target="https://players.brightcove.net/268012963001/rJenILPQx_default/index.html?videoId=5533084895001" TargetMode="External"/><Relationship Id="rId4" Type="http://schemas.openxmlformats.org/officeDocument/2006/relationships/hyperlink" Target="https://players.brightcove.net/268012963001/rJenILPQx_default/index.html?videoId=553311580000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36.xml"/><Relationship Id="rId5" Type="http://schemas.openxmlformats.org/officeDocument/2006/relationships/hyperlink" Target="mailto:tbkomorowski@k12.wv.us" TargetMode="Externa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5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7.xml"/><Relationship Id="rId1" Type="http://schemas.openxmlformats.org/officeDocument/2006/relationships/tags" Target="../tags/tag3.xml"/><Relationship Id="rId4" Type="http://schemas.openxmlformats.org/officeDocument/2006/relationships/image" Target="../media/image30.emf"/></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47.xml"/><Relationship Id="rId6" Type="http://schemas.openxmlformats.org/officeDocument/2006/relationships/hyperlink" Target="http://davefleet.com/blog/2013/04/15/15-top-tips-successful-pr-career/" TargetMode="External"/><Relationship Id="rId5" Type="http://schemas.openxmlformats.org/officeDocument/2006/relationships/image" Target="../media/image32.jpg"/><Relationship Id="rId4" Type="http://schemas.openxmlformats.org/officeDocument/2006/relationships/hyperlink" Target="http://ospiratasdaliteratura.blogspot.com/2012/02/interacao-cade.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7.xml"/><Relationship Id="rId1" Type="http://schemas.openxmlformats.org/officeDocument/2006/relationships/tags" Target="../tags/tag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7.xml"/><Relationship Id="rId1" Type="http://schemas.openxmlformats.org/officeDocument/2006/relationships/tags" Target="../tags/tag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7.xml"/><Relationship Id="rId1" Type="http://schemas.openxmlformats.org/officeDocument/2006/relationships/tags" Target="../tags/tag7.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8.xml"/><Relationship Id="rId1" Type="http://schemas.openxmlformats.org/officeDocument/2006/relationships/video" Target="https://www.youtube.com/embed/chbsLY0HNR0?list=PLaCSZx1BIVJ2-r9qVTADG48UzPbqDrE4T" TargetMode="Externa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47.xml"/><Relationship Id="rId4" Type="http://schemas.openxmlformats.org/officeDocument/2006/relationships/image" Target="../media/image39.jpg"/></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7.xml"/><Relationship Id="rId4" Type="http://schemas.openxmlformats.org/officeDocument/2006/relationships/image" Target="../media/image4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hyperlink" Target="https://ies.ed.gov/ncee/wwc/EvidenceSnapshot/680" TargetMode="External"/><Relationship Id="rId2" Type="http://schemas.openxmlformats.org/officeDocument/2006/relationships/hyperlink" Target="http://www.thinksrsd.com/" TargetMode="External"/><Relationship Id="rId1" Type="http://schemas.openxmlformats.org/officeDocument/2006/relationships/slideLayout" Target="../slideLayouts/slideLayout49.xml"/><Relationship Id="rId5" Type="http://schemas.openxmlformats.org/officeDocument/2006/relationships/hyperlink" Target="https://wvde.us/college-and-career-readiness/support-for-ccrs/" TargetMode="External"/><Relationship Id="rId4" Type="http://schemas.openxmlformats.org/officeDocument/2006/relationships/hyperlink" Target="mailto:myelencsi@k12.wv.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56AD-BCB0-8B46-9220-FEC89A5127A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49E0B76-21D8-0845-8C3C-BB656A55E5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506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73347-85EF-4919-945C-B85E79C0BD58}"/>
              </a:ext>
            </a:extLst>
          </p:cNvPr>
          <p:cNvSpPr>
            <a:spLocks noGrp="1"/>
          </p:cNvSpPr>
          <p:nvPr>
            <p:ph idx="1"/>
          </p:nvPr>
        </p:nvSpPr>
        <p:spPr>
          <a:xfrm>
            <a:off x="838200" y="310384"/>
            <a:ext cx="10515600" cy="5095821"/>
          </a:xfrm>
        </p:spPr>
        <p:txBody>
          <a:bodyPr vert="horz" lIns="91440" tIns="45720" rIns="91440" bIns="45720" rtlCol="0" anchor="t">
            <a:normAutofit/>
          </a:bodyPr>
          <a:lstStyle/>
          <a:p>
            <a:pPr marL="0" indent="0">
              <a:buNone/>
            </a:pPr>
            <a:r>
              <a:rPr lang="en-US" sz="2600" dirty="0">
                <a:solidFill>
                  <a:schemeClr val="accent1">
                    <a:lumMod val="50000"/>
                  </a:schemeClr>
                </a:solidFill>
                <a:cs typeface="Calibri"/>
              </a:rPr>
              <a:t>Teacher Sensitivity:</a:t>
            </a:r>
            <a:r>
              <a:rPr lang="en-US" sz="2600" dirty="0">
                <a:cs typeface="Calibri"/>
              </a:rPr>
              <a:t> </a:t>
            </a:r>
            <a:r>
              <a:rPr lang="en-US" sz="2600" dirty="0">
                <a:solidFill>
                  <a:schemeClr val="bg1">
                    <a:lumMod val="50000"/>
                  </a:schemeClr>
                </a:solidFill>
                <a:cs typeface="Calibri"/>
              </a:rPr>
              <a:t>Encompasses the teacher's awareness of and responsivity to student's academic and emotional needs; high levels of sensitivity facilitate students' ability to actively explore and learn because the teacher consistently provides comfort, reassurance and encouragement. </a:t>
            </a:r>
          </a:p>
          <a:p>
            <a:pPr marL="0" indent="0">
              <a:buNone/>
            </a:pPr>
            <a:r>
              <a:rPr lang="en-US" sz="2600" dirty="0">
                <a:solidFill>
                  <a:schemeClr val="accent1">
                    <a:lumMod val="50000"/>
                  </a:schemeClr>
                </a:solidFill>
                <a:cs typeface="Calibri"/>
              </a:rPr>
              <a:t>Indicators:</a:t>
            </a:r>
            <a:r>
              <a:rPr lang="en-US" sz="2600" dirty="0">
                <a:cs typeface="Calibri"/>
              </a:rPr>
              <a:t> </a:t>
            </a:r>
            <a:r>
              <a:rPr lang="en-US" sz="2600" dirty="0">
                <a:solidFill>
                  <a:schemeClr val="bg1">
                    <a:lumMod val="50000"/>
                  </a:schemeClr>
                </a:solidFill>
                <a:cs typeface="Calibri"/>
              </a:rPr>
              <a:t>Teacher awareness, responsiveness, addressing problems, and student comfort. </a:t>
            </a:r>
          </a:p>
          <a:p>
            <a:pPr marL="0" indent="0">
              <a:buNone/>
            </a:pPr>
            <a:r>
              <a:rPr lang="en-US" sz="2600" dirty="0">
                <a:solidFill>
                  <a:schemeClr val="accent1">
                    <a:lumMod val="50000"/>
                  </a:schemeClr>
                </a:solidFill>
                <a:cs typeface="Calibri"/>
              </a:rPr>
              <a:t>Regard for Student Perspectives:</a:t>
            </a:r>
            <a:r>
              <a:rPr lang="en-US" dirty="0">
                <a:cs typeface="Calibri"/>
              </a:rPr>
              <a:t> </a:t>
            </a:r>
            <a:r>
              <a:rPr lang="en-US" sz="2600" dirty="0">
                <a:solidFill>
                  <a:schemeClr val="bg1">
                    <a:lumMod val="50000"/>
                  </a:schemeClr>
                </a:solidFill>
                <a:cs typeface="Calibri"/>
              </a:rPr>
              <a:t>Captures the degree to which teacher's interactions with students and classroom activities place an emphasis on students' interests, motivations, and points of view and encourage student responsibility and autonomy. </a:t>
            </a:r>
            <a:endParaRPr lang="en-US" dirty="0">
              <a:solidFill>
                <a:schemeClr val="bg1">
                  <a:lumMod val="50000"/>
                </a:schemeClr>
              </a:solidFill>
              <a:cs typeface="Calibri"/>
            </a:endParaRPr>
          </a:p>
          <a:p>
            <a:pPr marL="0" indent="0">
              <a:buNone/>
            </a:pPr>
            <a:r>
              <a:rPr lang="en-US" sz="2600" dirty="0">
                <a:solidFill>
                  <a:schemeClr val="accent1">
                    <a:lumMod val="50000"/>
                  </a:schemeClr>
                </a:solidFill>
                <a:cs typeface="Calibri"/>
              </a:rPr>
              <a:t>Indicators: </a:t>
            </a:r>
            <a:r>
              <a:rPr lang="en-US" sz="2600" dirty="0">
                <a:solidFill>
                  <a:schemeClr val="bg1">
                    <a:lumMod val="50000"/>
                  </a:schemeClr>
                </a:solidFill>
                <a:cs typeface="Calibri"/>
              </a:rPr>
              <a:t>Evidence of flexibility and student focus, support for autonomy and leadership, student expression, restriction of movement. </a:t>
            </a:r>
          </a:p>
          <a:p>
            <a:pPr marL="0" indent="0">
              <a:buNone/>
            </a:pPr>
            <a:endParaRPr lang="en-US" dirty="0">
              <a:cs typeface="Calibri"/>
            </a:endParaRPr>
          </a:p>
        </p:txBody>
      </p:sp>
    </p:spTree>
    <p:extLst>
      <p:ext uri="{BB962C8B-B14F-4D97-AF65-F5344CB8AC3E}">
        <p14:creationId xmlns:p14="http://schemas.microsoft.com/office/powerpoint/2010/main" val="5604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D812-7BA1-084A-B7FA-31C3B6BBA2E2}"/>
              </a:ext>
            </a:extLst>
          </p:cNvPr>
          <p:cNvSpPr>
            <a:spLocks noGrp="1"/>
          </p:cNvSpPr>
          <p:nvPr>
            <p:ph type="title"/>
          </p:nvPr>
        </p:nvSpPr>
        <p:spPr/>
        <p:txBody>
          <a:bodyPr/>
          <a:lstStyle/>
          <a:p>
            <a:pPr algn="ctr"/>
            <a:r>
              <a:rPr lang="en-US" b="1" dirty="0">
                <a:solidFill>
                  <a:schemeClr val="accent1">
                    <a:lumMod val="75000"/>
                  </a:schemeClr>
                </a:solidFill>
              </a:rPr>
              <a:t>Classroom Organization - Dimensions</a:t>
            </a:r>
          </a:p>
        </p:txBody>
      </p:sp>
      <p:sp>
        <p:nvSpPr>
          <p:cNvPr id="3" name="Content Placeholder 2">
            <a:extLst>
              <a:ext uri="{FF2B5EF4-FFF2-40B4-BE49-F238E27FC236}">
                <a16:creationId xmlns:a16="http://schemas.microsoft.com/office/drawing/2014/main" id="{D028B1B1-AD69-A446-9438-E55D6F950D93}"/>
              </a:ext>
            </a:extLst>
          </p:cNvPr>
          <p:cNvSpPr>
            <a:spLocks noGrp="1"/>
          </p:cNvSpPr>
          <p:nvPr>
            <p:ph idx="1"/>
          </p:nvPr>
        </p:nvSpPr>
        <p:spPr/>
        <p:txBody>
          <a:bodyPr/>
          <a:lstStyle/>
          <a:p>
            <a:r>
              <a:rPr lang="en-US" dirty="0">
                <a:solidFill>
                  <a:schemeClr val="bg1">
                    <a:lumMod val="50000"/>
                  </a:schemeClr>
                </a:solidFill>
              </a:rPr>
              <a:t>Behavior Management</a:t>
            </a:r>
          </a:p>
          <a:p>
            <a:r>
              <a:rPr lang="en-US" dirty="0">
                <a:solidFill>
                  <a:schemeClr val="bg1">
                    <a:lumMod val="50000"/>
                  </a:schemeClr>
                </a:solidFill>
              </a:rPr>
              <a:t>Productivity</a:t>
            </a:r>
          </a:p>
          <a:p>
            <a:r>
              <a:rPr lang="en-US" dirty="0">
                <a:solidFill>
                  <a:schemeClr val="bg1">
                    <a:lumMod val="50000"/>
                  </a:schemeClr>
                </a:solidFill>
              </a:rPr>
              <a:t>Instructional Learning Formats</a:t>
            </a:r>
          </a:p>
        </p:txBody>
      </p:sp>
    </p:spTree>
    <p:extLst>
      <p:ext uri="{BB962C8B-B14F-4D97-AF65-F5344CB8AC3E}">
        <p14:creationId xmlns:p14="http://schemas.microsoft.com/office/powerpoint/2010/main" val="35712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60C30-B470-487B-9DE7-75F80BEB6FF9}"/>
              </a:ext>
            </a:extLst>
          </p:cNvPr>
          <p:cNvSpPr>
            <a:spLocks noGrp="1"/>
          </p:cNvSpPr>
          <p:nvPr>
            <p:ph idx="1"/>
          </p:nvPr>
        </p:nvSpPr>
        <p:spPr>
          <a:xfrm>
            <a:off x="838200" y="266591"/>
            <a:ext cx="10515600" cy="5428648"/>
          </a:xfrm>
        </p:spPr>
        <p:txBody>
          <a:bodyPr vert="horz" lIns="91440" tIns="45720" rIns="91440" bIns="45720" rtlCol="0" anchor="t">
            <a:normAutofit/>
          </a:bodyPr>
          <a:lstStyle/>
          <a:p>
            <a:pPr marL="0" indent="0">
              <a:buNone/>
            </a:pPr>
            <a:r>
              <a:rPr lang="en-US" sz="2600" dirty="0">
                <a:solidFill>
                  <a:schemeClr val="accent1">
                    <a:lumMod val="50000"/>
                  </a:schemeClr>
                </a:solidFill>
                <a:cs typeface="Calibri"/>
              </a:rPr>
              <a:t>Behavior Management:</a:t>
            </a:r>
            <a:r>
              <a:rPr lang="en-US" sz="2600" dirty="0">
                <a:cs typeface="Calibri"/>
              </a:rPr>
              <a:t> </a:t>
            </a:r>
            <a:r>
              <a:rPr lang="en-US" sz="2600" dirty="0">
                <a:solidFill>
                  <a:schemeClr val="bg1">
                    <a:lumMod val="50000"/>
                  </a:schemeClr>
                </a:solidFill>
                <a:cs typeface="Calibri"/>
              </a:rPr>
              <a:t>Encompasses the teacher's ability to provide clear behavioral expectations and use effective methods to prevent and redirect misbehavior.</a:t>
            </a:r>
          </a:p>
          <a:p>
            <a:pPr marL="0" indent="0">
              <a:buNone/>
            </a:pPr>
            <a:r>
              <a:rPr lang="en-US" sz="2600" dirty="0">
                <a:solidFill>
                  <a:schemeClr val="accent1">
                    <a:lumMod val="50000"/>
                  </a:schemeClr>
                </a:solidFill>
                <a:cs typeface="Calibri"/>
              </a:rPr>
              <a:t>Indicators:</a:t>
            </a:r>
            <a:r>
              <a:rPr lang="en-US" sz="2600" dirty="0">
                <a:solidFill>
                  <a:schemeClr val="bg1">
                    <a:lumMod val="50000"/>
                  </a:schemeClr>
                </a:solidFill>
                <a:cs typeface="Calibri"/>
              </a:rPr>
              <a:t> Evidence of clear behavior expectations, proactivity, redirection of misbehavior, and student behavior         </a:t>
            </a:r>
            <a:endParaRPr lang="en-US" sz="2600" dirty="0">
              <a:solidFill>
                <a:schemeClr val="bg1">
                  <a:lumMod val="50000"/>
                </a:schemeClr>
              </a:solidFill>
              <a:cs typeface="Calibri"/>
              <a:hlinkClick r:id="rId2"/>
            </a:endParaRPr>
          </a:p>
          <a:p>
            <a:pPr marL="0" indent="0">
              <a:buNone/>
            </a:pPr>
            <a:endParaRPr lang="en-US" sz="2600" dirty="0">
              <a:solidFill>
                <a:schemeClr val="accent1">
                  <a:lumMod val="50000"/>
                </a:schemeClr>
              </a:solidFill>
              <a:cs typeface="Calibri"/>
            </a:endParaRPr>
          </a:p>
          <a:p>
            <a:pPr marL="0" indent="0">
              <a:buNone/>
            </a:pPr>
            <a:r>
              <a:rPr lang="en-US" sz="2600" dirty="0">
                <a:solidFill>
                  <a:schemeClr val="accent1">
                    <a:lumMod val="50000"/>
                  </a:schemeClr>
                </a:solidFill>
                <a:cs typeface="Calibri"/>
              </a:rPr>
              <a:t>Productivity:</a:t>
            </a:r>
            <a:r>
              <a:rPr lang="en-US" sz="2600" dirty="0">
                <a:solidFill>
                  <a:schemeClr val="bg1">
                    <a:lumMod val="50000"/>
                  </a:schemeClr>
                </a:solidFill>
                <a:cs typeface="Calibri"/>
              </a:rPr>
              <a:t> Considers how well the teacher manages instructional time and routines and provides activities for students so that they have the opportunity to be involved in learning activities.</a:t>
            </a:r>
            <a:endParaRPr lang="en-US" dirty="0">
              <a:solidFill>
                <a:schemeClr val="bg1">
                  <a:lumMod val="50000"/>
                </a:schemeClr>
              </a:solidFill>
            </a:endParaRPr>
          </a:p>
          <a:p>
            <a:pPr marL="0" indent="0">
              <a:buNone/>
            </a:pPr>
            <a:r>
              <a:rPr lang="en-US" sz="2600" dirty="0">
                <a:solidFill>
                  <a:schemeClr val="accent1">
                    <a:lumMod val="50000"/>
                  </a:schemeClr>
                </a:solidFill>
                <a:cs typeface="Calibri"/>
              </a:rPr>
              <a:t>Indicators: </a:t>
            </a:r>
            <a:r>
              <a:rPr lang="en-US" sz="2600" dirty="0">
                <a:solidFill>
                  <a:schemeClr val="bg1">
                    <a:lumMod val="50000"/>
                  </a:schemeClr>
                </a:solidFill>
                <a:cs typeface="Calibri"/>
              </a:rPr>
              <a:t>Evidence of maximizing learning time, routines, transitions, and preparation   </a:t>
            </a:r>
            <a:endParaRPr lang="en-US" sz="2600" dirty="0">
              <a:solidFill>
                <a:schemeClr val="accent1">
                  <a:lumMod val="50000"/>
                </a:schemeClr>
              </a:solidFill>
              <a:cs typeface="Calibri"/>
              <a:hlinkClick r:id="rId3"/>
            </a:endParaRPr>
          </a:p>
          <a:p>
            <a:pPr marL="0" indent="0">
              <a:buNone/>
            </a:pPr>
            <a:endParaRPr lang="en-US" sz="2600" dirty="0">
              <a:solidFill>
                <a:schemeClr val="bg1">
                  <a:lumMod val="50000"/>
                </a:schemeClr>
              </a:solidFill>
              <a:cs typeface="Calibri"/>
            </a:endParaRPr>
          </a:p>
        </p:txBody>
      </p:sp>
    </p:spTree>
    <p:extLst>
      <p:ext uri="{BB962C8B-B14F-4D97-AF65-F5344CB8AC3E}">
        <p14:creationId xmlns:p14="http://schemas.microsoft.com/office/powerpoint/2010/main" val="242860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69CE1-E6A4-4C93-8DC3-CA30ED54BBB6}"/>
              </a:ext>
            </a:extLst>
          </p:cNvPr>
          <p:cNvSpPr>
            <a:spLocks noGrp="1"/>
          </p:cNvSpPr>
          <p:nvPr>
            <p:ph idx="1"/>
          </p:nvPr>
        </p:nvSpPr>
        <p:spPr>
          <a:xfrm>
            <a:off x="838200" y="380453"/>
            <a:ext cx="10515600" cy="5025752"/>
          </a:xfrm>
        </p:spPr>
        <p:txBody>
          <a:bodyPr vert="horz" lIns="91440" tIns="45720" rIns="91440" bIns="45720" rtlCol="0" anchor="t">
            <a:normAutofit/>
          </a:bodyPr>
          <a:lstStyle/>
          <a:p>
            <a:pPr marL="0" indent="0">
              <a:buNone/>
            </a:pPr>
            <a:endParaRPr lang="en-US" sz="2600" dirty="0">
              <a:solidFill>
                <a:schemeClr val="accent1">
                  <a:lumMod val="50000"/>
                </a:schemeClr>
              </a:solidFill>
              <a:cs typeface="Calibri"/>
            </a:endParaRPr>
          </a:p>
          <a:p>
            <a:pPr marL="0" indent="0">
              <a:buNone/>
            </a:pPr>
            <a:r>
              <a:rPr lang="en-US" dirty="0">
                <a:solidFill>
                  <a:schemeClr val="accent1">
                    <a:lumMod val="50000"/>
                  </a:schemeClr>
                </a:solidFill>
                <a:cs typeface="Calibri"/>
              </a:rPr>
              <a:t>Instructional Learning Formats: </a:t>
            </a:r>
            <a:r>
              <a:rPr lang="en-US" dirty="0">
                <a:solidFill>
                  <a:schemeClr val="bg1">
                    <a:lumMod val="50000"/>
                  </a:schemeClr>
                </a:solidFill>
                <a:cs typeface="Calibri"/>
              </a:rPr>
              <a:t>Focuses on the ways in which the teacher maximizes student interest, engagement, and the ability to learn from lessons and activities.</a:t>
            </a:r>
            <a:endParaRPr lang="en-US">
              <a:solidFill>
                <a:schemeClr val="bg1">
                  <a:lumMod val="50000"/>
                </a:schemeClr>
              </a:solidFill>
            </a:endParaRPr>
          </a:p>
          <a:p>
            <a:pPr marL="0" indent="0">
              <a:buNone/>
            </a:pPr>
            <a:r>
              <a:rPr lang="en-US" dirty="0">
                <a:solidFill>
                  <a:schemeClr val="accent1">
                    <a:lumMod val="50000"/>
                  </a:schemeClr>
                </a:solidFill>
                <a:cs typeface="Calibri"/>
              </a:rPr>
              <a:t>Indicators: </a:t>
            </a:r>
            <a:r>
              <a:rPr lang="en-US" dirty="0">
                <a:solidFill>
                  <a:schemeClr val="bg1">
                    <a:lumMod val="50000"/>
                  </a:schemeClr>
                </a:solidFill>
                <a:cs typeface="Calibri"/>
              </a:rPr>
              <a:t>Evidence of Effective facilitation, variety of modalities and materials, student interest, and clarity of learning objectives</a:t>
            </a:r>
          </a:p>
          <a:p>
            <a:pPr marL="0" indent="0">
              <a:buNone/>
            </a:pPr>
            <a:endParaRPr lang="en-US" dirty="0">
              <a:solidFill>
                <a:schemeClr val="bg1">
                  <a:lumMod val="50000"/>
                </a:schemeClr>
              </a:solidFill>
              <a:cs typeface="Calibri"/>
            </a:endParaRPr>
          </a:p>
          <a:p>
            <a:pPr marL="0" indent="0" algn="ctr">
              <a:buNone/>
            </a:pPr>
            <a:endParaRPr lang="en-US" dirty="0">
              <a:solidFill>
                <a:schemeClr val="accent1">
                  <a:lumMod val="50000"/>
                </a:schemeClr>
              </a:solidFill>
              <a:cs typeface="Calibri"/>
            </a:endParaRPr>
          </a:p>
        </p:txBody>
      </p:sp>
    </p:spTree>
    <p:extLst>
      <p:ext uri="{BB962C8B-B14F-4D97-AF65-F5344CB8AC3E}">
        <p14:creationId xmlns:p14="http://schemas.microsoft.com/office/powerpoint/2010/main" val="229971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346-DBEA-2D4D-8EA1-797CD08EFDFA}"/>
              </a:ext>
            </a:extLst>
          </p:cNvPr>
          <p:cNvSpPr>
            <a:spLocks noGrp="1"/>
          </p:cNvSpPr>
          <p:nvPr>
            <p:ph type="title"/>
          </p:nvPr>
        </p:nvSpPr>
        <p:spPr/>
        <p:txBody>
          <a:bodyPr/>
          <a:lstStyle/>
          <a:p>
            <a:pPr algn="ctr"/>
            <a:r>
              <a:rPr lang="en-US" b="1" dirty="0">
                <a:solidFill>
                  <a:schemeClr val="accent1">
                    <a:lumMod val="75000"/>
                  </a:schemeClr>
                </a:solidFill>
              </a:rPr>
              <a:t>Instructional Support - Dimensions</a:t>
            </a:r>
          </a:p>
        </p:txBody>
      </p:sp>
      <p:sp>
        <p:nvSpPr>
          <p:cNvPr id="3" name="Content Placeholder 2">
            <a:extLst>
              <a:ext uri="{FF2B5EF4-FFF2-40B4-BE49-F238E27FC236}">
                <a16:creationId xmlns:a16="http://schemas.microsoft.com/office/drawing/2014/main" id="{0737B265-39B2-D44B-8489-ACED0791B852}"/>
              </a:ext>
            </a:extLst>
          </p:cNvPr>
          <p:cNvSpPr>
            <a:spLocks noGrp="1"/>
          </p:cNvSpPr>
          <p:nvPr>
            <p:ph idx="1"/>
          </p:nvPr>
        </p:nvSpPr>
        <p:spPr/>
        <p:txBody>
          <a:bodyPr/>
          <a:lstStyle/>
          <a:p>
            <a:r>
              <a:rPr lang="en-US" dirty="0">
                <a:solidFill>
                  <a:schemeClr val="bg1">
                    <a:lumMod val="50000"/>
                  </a:schemeClr>
                </a:solidFill>
              </a:rPr>
              <a:t>Concept Development</a:t>
            </a:r>
          </a:p>
          <a:p>
            <a:r>
              <a:rPr lang="en-US" dirty="0">
                <a:solidFill>
                  <a:schemeClr val="bg1">
                    <a:lumMod val="50000"/>
                  </a:schemeClr>
                </a:solidFill>
              </a:rPr>
              <a:t>Quality of Feedback</a:t>
            </a:r>
          </a:p>
          <a:p>
            <a:r>
              <a:rPr lang="en-US" dirty="0">
                <a:solidFill>
                  <a:schemeClr val="bg1">
                    <a:lumMod val="50000"/>
                  </a:schemeClr>
                </a:solidFill>
              </a:rPr>
              <a:t>Language Modeling</a:t>
            </a:r>
          </a:p>
        </p:txBody>
      </p:sp>
    </p:spTree>
    <p:extLst>
      <p:ext uri="{BB962C8B-B14F-4D97-AF65-F5344CB8AC3E}">
        <p14:creationId xmlns:p14="http://schemas.microsoft.com/office/powerpoint/2010/main" val="36559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657E6-1E52-4BDD-B915-8E97AB17BE5C}"/>
              </a:ext>
            </a:extLst>
          </p:cNvPr>
          <p:cNvSpPr>
            <a:spLocks noGrp="1"/>
          </p:cNvSpPr>
          <p:nvPr>
            <p:ph idx="1"/>
          </p:nvPr>
        </p:nvSpPr>
        <p:spPr>
          <a:xfrm>
            <a:off x="838200" y="327901"/>
            <a:ext cx="10515600" cy="5165890"/>
          </a:xfrm>
        </p:spPr>
        <p:txBody>
          <a:bodyPr vert="horz" lIns="91440" tIns="45720" rIns="91440" bIns="45720" rtlCol="0" anchor="t">
            <a:normAutofit/>
          </a:bodyPr>
          <a:lstStyle/>
          <a:p>
            <a:pPr marL="0" indent="0">
              <a:buNone/>
            </a:pPr>
            <a:r>
              <a:rPr lang="en-US" sz="2600" dirty="0">
                <a:solidFill>
                  <a:schemeClr val="accent1">
                    <a:lumMod val="50000"/>
                  </a:schemeClr>
                </a:solidFill>
                <a:cs typeface="Calibri"/>
              </a:rPr>
              <a:t>Concept Development: </a:t>
            </a:r>
            <a:r>
              <a:rPr lang="en-US" sz="2600" dirty="0">
                <a:solidFill>
                  <a:schemeClr val="bg1">
                    <a:lumMod val="50000"/>
                  </a:schemeClr>
                </a:solidFill>
                <a:cs typeface="Calibri"/>
              </a:rPr>
              <a:t>Measures the teacher's use of instructional discussions and activities to promote students' higher-order thinking skills and cognition and the teacher's focus on understanding rather than rote instruction. </a:t>
            </a:r>
          </a:p>
          <a:p>
            <a:pPr marL="0" indent="0">
              <a:buNone/>
            </a:pPr>
            <a:r>
              <a:rPr lang="en-US" sz="2600" dirty="0">
                <a:solidFill>
                  <a:schemeClr val="accent1">
                    <a:lumMod val="50000"/>
                  </a:schemeClr>
                </a:solidFill>
                <a:cs typeface="Calibri"/>
              </a:rPr>
              <a:t>Indicators: </a:t>
            </a:r>
            <a:r>
              <a:rPr lang="en-US" sz="2600" dirty="0">
                <a:solidFill>
                  <a:schemeClr val="bg1">
                    <a:lumMod val="50000"/>
                  </a:schemeClr>
                </a:solidFill>
                <a:cs typeface="Calibri"/>
              </a:rPr>
              <a:t>Evidence of analysis and reasoning, creating, integration, and connections to the world around them.      </a:t>
            </a:r>
          </a:p>
          <a:p>
            <a:pPr marL="0" indent="0">
              <a:buNone/>
            </a:pPr>
            <a:r>
              <a:rPr lang="en-US" sz="2600" dirty="0">
                <a:solidFill>
                  <a:schemeClr val="accent1">
                    <a:lumMod val="50000"/>
                  </a:schemeClr>
                </a:solidFill>
                <a:cs typeface="Calibri"/>
              </a:rPr>
              <a:t>Quality of Feedback: </a:t>
            </a:r>
            <a:r>
              <a:rPr lang="en-US" sz="2600" dirty="0">
                <a:solidFill>
                  <a:schemeClr val="bg1">
                    <a:lumMod val="50000"/>
                  </a:schemeClr>
                </a:solidFill>
                <a:cs typeface="Calibri"/>
              </a:rPr>
              <a:t>Assesses the degree to which the teacher provides feedback that expands learning and understanding and encourages continued participation. </a:t>
            </a:r>
          </a:p>
          <a:p>
            <a:pPr marL="0" indent="0">
              <a:buNone/>
            </a:pPr>
            <a:r>
              <a:rPr lang="en-US" sz="2600" dirty="0">
                <a:solidFill>
                  <a:schemeClr val="accent1">
                    <a:lumMod val="50000"/>
                  </a:schemeClr>
                </a:solidFill>
                <a:cs typeface="Calibri"/>
              </a:rPr>
              <a:t>Indicators:</a:t>
            </a:r>
            <a:r>
              <a:rPr lang="en-US" sz="2600" dirty="0">
                <a:solidFill>
                  <a:schemeClr val="bg1">
                    <a:lumMod val="50000"/>
                  </a:schemeClr>
                </a:solidFill>
                <a:cs typeface="Calibri"/>
              </a:rPr>
              <a:t> Evidence of scaffolding, feedback loops, prompting thought processes, providing information, and encouragement and affirmation</a:t>
            </a:r>
          </a:p>
        </p:txBody>
      </p:sp>
    </p:spTree>
    <p:extLst>
      <p:ext uri="{BB962C8B-B14F-4D97-AF65-F5344CB8AC3E}">
        <p14:creationId xmlns:p14="http://schemas.microsoft.com/office/powerpoint/2010/main" val="17137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47D84-5BA9-423D-92FA-F2C73FB7FBA0}"/>
              </a:ext>
            </a:extLst>
          </p:cNvPr>
          <p:cNvSpPr>
            <a:spLocks noGrp="1"/>
          </p:cNvSpPr>
          <p:nvPr>
            <p:ph idx="1"/>
          </p:nvPr>
        </p:nvSpPr>
        <p:spPr>
          <a:xfrm>
            <a:off x="838200" y="345419"/>
            <a:ext cx="10515600" cy="5270993"/>
          </a:xfrm>
        </p:spPr>
        <p:txBody>
          <a:bodyPr vert="horz" lIns="91440" tIns="45720" rIns="91440" bIns="45720" rtlCol="0" anchor="t">
            <a:normAutofit/>
          </a:bodyPr>
          <a:lstStyle/>
          <a:p>
            <a:pPr marL="0" indent="0">
              <a:buNone/>
            </a:pPr>
            <a:endParaRPr lang="en-US" dirty="0">
              <a:solidFill>
                <a:schemeClr val="accent1">
                  <a:lumMod val="50000"/>
                </a:schemeClr>
              </a:solidFill>
              <a:cs typeface="Calibri"/>
            </a:endParaRPr>
          </a:p>
          <a:p>
            <a:pPr marL="0" indent="0">
              <a:buNone/>
            </a:pPr>
            <a:r>
              <a:rPr lang="en-US" dirty="0">
                <a:solidFill>
                  <a:schemeClr val="accent1">
                    <a:lumMod val="50000"/>
                  </a:schemeClr>
                </a:solidFill>
                <a:cs typeface="Calibri"/>
              </a:rPr>
              <a:t>Language Modeling: </a:t>
            </a:r>
            <a:r>
              <a:rPr lang="en-US" dirty="0">
                <a:solidFill>
                  <a:schemeClr val="bg1">
                    <a:lumMod val="50000"/>
                  </a:schemeClr>
                </a:solidFill>
                <a:cs typeface="Calibri"/>
              </a:rPr>
              <a:t>Captures the quality and amount of the teacher's use of language-stimulation and language-facilitation techniques. </a:t>
            </a:r>
            <a:endParaRPr lang="en-US" dirty="0">
              <a:solidFill>
                <a:schemeClr val="bg1">
                  <a:lumMod val="50000"/>
                </a:schemeClr>
              </a:solidFill>
            </a:endParaRPr>
          </a:p>
          <a:p>
            <a:pPr marL="0" indent="0">
              <a:buNone/>
            </a:pPr>
            <a:endParaRPr lang="en-US" dirty="0">
              <a:solidFill>
                <a:schemeClr val="accent1">
                  <a:lumMod val="50000"/>
                </a:schemeClr>
              </a:solidFill>
              <a:cs typeface="Calibri"/>
            </a:endParaRPr>
          </a:p>
          <a:p>
            <a:pPr marL="0" indent="0">
              <a:buNone/>
            </a:pPr>
            <a:r>
              <a:rPr lang="en-US" dirty="0">
                <a:solidFill>
                  <a:schemeClr val="accent1">
                    <a:lumMod val="50000"/>
                  </a:schemeClr>
                </a:solidFill>
                <a:cs typeface="Calibri"/>
              </a:rPr>
              <a:t>Indicators: </a:t>
            </a:r>
            <a:r>
              <a:rPr lang="en-US" dirty="0">
                <a:solidFill>
                  <a:schemeClr val="bg1">
                    <a:lumMod val="50000"/>
                  </a:schemeClr>
                </a:solidFill>
                <a:cs typeface="Calibri"/>
              </a:rPr>
              <a:t>Evidence of frequent conversation, open-ended questions, repetition and extension, self- and parallel talk, and advanced language</a:t>
            </a:r>
          </a:p>
          <a:p>
            <a:pPr marL="0" indent="0">
              <a:buNone/>
            </a:pPr>
            <a:endParaRPr lang="en-US" dirty="0">
              <a:solidFill>
                <a:schemeClr val="bg1">
                  <a:lumMod val="50000"/>
                </a:schemeClr>
              </a:solidFill>
              <a:cs typeface="Calibri"/>
            </a:endParaRPr>
          </a:p>
        </p:txBody>
      </p:sp>
    </p:spTree>
    <p:extLst>
      <p:ext uri="{BB962C8B-B14F-4D97-AF65-F5344CB8AC3E}">
        <p14:creationId xmlns:p14="http://schemas.microsoft.com/office/powerpoint/2010/main" val="161905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1905" y="3886200"/>
            <a:ext cx="7924800" cy="2077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West Virginia’s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Imagination Library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478" y="1716047"/>
            <a:ext cx="1752600" cy="16855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3965" y="1715879"/>
            <a:ext cx="1603293" cy="160329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8076" y="1862629"/>
            <a:ext cx="2328829" cy="13157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1905" y="1646822"/>
            <a:ext cx="1674724" cy="1674724"/>
          </a:xfrm>
          <a:prstGeom prst="rect">
            <a:avLst/>
          </a:prstGeom>
        </p:spPr>
      </p:pic>
    </p:spTree>
    <p:extLst>
      <p:ext uri="{BB962C8B-B14F-4D97-AF65-F5344CB8AC3E}">
        <p14:creationId xmlns:p14="http://schemas.microsoft.com/office/powerpoint/2010/main" val="260743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7238" y="533401"/>
            <a:ext cx="8183562" cy="838200"/>
          </a:xfrm>
        </p:spPr>
        <p:txBody>
          <a:bodyPr vert="horz" wrap="square" lIns="91440" tIns="45720" rIns="91440" bIns="45720" numCol="1" rtlCol="0" anchor="b" anchorCtr="0" compatLnSpc="1">
            <a:prstTxWarp prst="textNoShape">
              <a:avLst/>
            </a:prstTxWarp>
            <a:normAutofit/>
          </a:bodyPr>
          <a:lstStyle/>
          <a:p>
            <a:pPr eaLnBrk="1" hangingPunct="1"/>
            <a:r>
              <a:rPr lang="en-US" sz="3600" dirty="0">
                <a:solidFill>
                  <a:schemeClr val="tx1"/>
                </a:solidFill>
                <a:latin typeface="Gill Sans MT" panose="020B0502020104020203" pitchFamily="34" charset="0"/>
                <a:cs typeface="Cambria"/>
              </a:rPr>
              <a:t>Why Imagination Library?</a:t>
            </a:r>
          </a:p>
        </p:txBody>
      </p:sp>
      <p:sp>
        <p:nvSpPr>
          <p:cNvPr id="3" name="Content Placeholder 2"/>
          <p:cNvSpPr>
            <a:spLocks noGrp="1"/>
          </p:cNvSpPr>
          <p:nvPr>
            <p:ph sz="half" idx="1"/>
          </p:nvPr>
        </p:nvSpPr>
        <p:spPr>
          <a:xfrm>
            <a:off x="2038352" y="1676400"/>
            <a:ext cx="7867648" cy="1447800"/>
          </a:xfrm>
        </p:spPr>
        <p:txBody>
          <a:bodyPr/>
          <a:lstStyle/>
          <a:p>
            <a:pPr marL="0" indent="0">
              <a:buNone/>
            </a:pPr>
            <a:r>
              <a:rPr lang="en-US" sz="2000" dirty="0">
                <a:latin typeface="Gill Sans MT" panose="020B0502020104020203" pitchFamily="34" charset="0"/>
              </a:rPr>
              <a:t>Dolly Parton’s Imagination Library has been a key component of our school readiness strategy and is in alignment with the Campaign for Grade-Level Reading.   </a:t>
            </a:r>
          </a:p>
        </p:txBody>
      </p:sp>
      <p:pic>
        <p:nvPicPr>
          <p:cNvPr id="9" name="Content Placeholder 8" descr="CGLR Banner.jpg"/>
          <p:cNvPicPr>
            <a:picLocks noGrp="1" noChangeAspect="1"/>
          </p:cNvPicPr>
          <p:nvPr>
            <p:ph sz="half" idx="2"/>
          </p:nvPr>
        </p:nvPicPr>
        <p:blipFill>
          <a:blip r:embed="rId2" cstate="print"/>
          <a:stretch>
            <a:fillRect/>
          </a:stretch>
        </p:blipFill>
        <p:spPr>
          <a:xfrm>
            <a:off x="4114800" y="4724400"/>
            <a:ext cx="3962400" cy="457200"/>
          </a:xfrm>
        </p:spPr>
      </p:pic>
      <p:pic>
        <p:nvPicPr>
          <p:cNvPr id="7" name="Picture 6" descr="DollyPartonImaginationLibrary Care More.jpg"/>
          <p:cNvPicPr>
            <a:picLocks noChangeAspect="1"/>
          </p:cNvPicPr>
          <p:nvPr/>
        </p:nvPicPr>
        <p:blipFill>
          <a:blip r:embed="rId3" cstate="print"/>
          <a:stretch>
            <a:fillRect/>
          </a:stretch>
        </p:blipFill>
        <p:spPr>
          <a:xfrm>
            <a:off x="3505201" y="3276600"/>
            <a:ext cx="5181600" cy="2362200"/>
          </a:xfrm>
          <a:prstGeom prst="rect">
            <a:avLst/>
          </a:prstGeom>
        </p:spPr>
      </p:pic>
    </p:spTree>
    <p:extLst>
      <p:ext uri="{BB962C8B-B14F-4D97-AF65-F5344CB8AC3E}">
        <p14:creationId xmlns:p14="http://schemas.microsoft.com/office/powerpoint/2010/main" val="7230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7549-7B31-44D3-8A5F-711C606F538C}"/>
              </a:ext>
            </a:extLst>
          </p:cNvPr>
          <p:cNvSpPr>
            <a:spLocks noGrp="1"/>
          </p:cNvSpPr>
          <p:nvPr>
            <p:ph type="title"/>
          </p:nvPr>
        </p:nvSpPr>
        <p:spPr>
          <a:xfrm>
            <a:off x="1981200" y="550511"/>
            <a:ext cx="6858000" cy="1096961"/>
          </a:xfrm>
        </p:spPr>
        <p:txBody>
          <a:bodyPr>
            <a:normAutofit fontScale="90000"/>
          </a:bodyPr>
          <a:lstStyle/>
          <a:p>
            <a:r>
              <a:rPr lang="en-US" dirty="0">
                <a:solidFill>
                  <a:schemeClr val="tx1"/>
                </a:solidFill>
                <a:latin typeface="Gill Sans MT"/>
              </a:rPr>
              <a:t>Imagination Library</a:t>
            </a:r>
            <a:br>
              <a:rPr lang="en-US" dirty="0">
                <a:solidFill>
                  <a:schemeClr val="tx1"/>
                </a:solidFill>
                <a:latin typeface="Gill Sans MT"/>
              </a:rPr>
            </a:br>
            <a:r>
              <a:rPr lang="en-US" dirty="0">
                <a:solidFill>
                  <a:schemeClr val="tx1"/>
                </a:solidFill>
                <a:latin typeface="Gill Sans MT"/>
              </a:rPr>
              <a:t> Transition</a:t>
            </a:r>
          </a:p>
        </p:txBody>
      </p:sp>
      <p:sp>
        <p:nvSpPr>
          <p:cNvPr id="3" name="Content Placeholder 2">
            <a:extLst>
              <a:ext uri="{FF2B5EF4-FFF2-40B4-BE49-F238E27FC236}">
                <a16:creationId xmlns:a16="http://schemas.microsoft.com/office/drawing/2014/main" id="{B608CA16-F459-47DD-9EEE-4687FB047083}"/>
              </a:ext>
            </a:extLst>
          </p:cNvPr>
          <p:cNvSpPr>
            <a:spLocks noGrp="1"/>
          </p:cNvSpPr>
          <p:nvPr>
            <p:ph idx="1"/>
          </p:nvPr>
        </p:nvSpPr>
        <p:spPr>
          <a:xfrm>
            <a:off x="2057400" y="2189651"/>
            <a:ext cx="7924800" cy="4525963"/>
          </a:xfrm>
        </p:spPr>
        <p:txBody>
          <a:bodyPr vert="horz" lIns="91440" tIns="45720" rIns="91440" bIns="45720" rtlCol="0" anchor="t">
            <a:normAutofit/>
          </a:bodyPr>
          <a:lstStyle/>
          <a:p>
            <a:pPr>
              <a:spcAft>
                <a:spcPts val="1800"/>
              </a:spcAft>
            </a:pPr>
            <a:r>
              <a:rPr lang="en-US" dirty="0">
                <a:latin typeface="Gill Sans MT" panose="020B0502020104020203" pitchFamily="34" charset="0"/>
              </a:rPr>
              <a:t>As a result of HB 4006, the program was transitioned to WVDE.</a:t>
            </a:r>
          </a:p>
          <a:p>
            <a:pPr>
              <a:spcAft>
                <a:spcPts val="1800"/>
              </a:spcAft>
            </a:pPr>
            <a:r>
              <a:rPr lang="en-US" dirty="0">
                <a:latin typeface="Gill Sans MT" panose="020B0502020104020203" pitchFamily="34" charset="0"/>
              </a:rPr>
              <a:t>WVDE plans to expand the program to all 55 counties.</a:t>
            </a:r>
          </a:p>
          <a:p>
            <a:r>
              <a:rPr lang="en-US" dirty="0">
                <a:latin typeface="Gill Sans MT" panose="020B0502020104020203" pitchFamily="34" charset="0"/>
              </a:rPr>
              <a:t>To assist in reaching that goal, WVDE has partnered with Marshall University's June Harless Center</a:t>
            </a:r>
            <a:endParaRPr lang="en-US" dirty="0">
              <a:latin typeface="Gill Sans MT" panose="020B0502020104020203" pitchFamily="34" charset="0"/>
              <a:cs typeface="Arial"/>
            </a:endParaRPr>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217" b="8218"/>
          <a:stretch/>
        </p:blipFill>
        <p:spPr>
          <a:xfrm>
            <a:off x="8229600" y="122068"/>
            <a:ext cx="2286000" cy="1953846"/>
          </a:xfrm>
          <a:prstGeom prst="rect">
            <a:avLst/>
          </a:prstGeom>
        </p:spPr>
      </p:pic>
    </p:spTree>
    <p:extLst>
      <p:ext uri="{BB962C8B-B14F-4D97-AF65-F5344CB8AC3E}">
        <p14:creationId xmlns:p14="http://schemas.microsoft.com/office/powerpoint/2010/main" val="40973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A942-01C3-104B-A8F9-1AF573122950}"/>
              </a:ext>
            </a:extLst>
          </p:cNvPr>
          <p:cNvSpPr>
            <a:spLocks noGrp="1"/>
          </p:cNvSpPr>
          <p:nvPr>
            <p:ph type="ctrTitle"/>
          </p:nvPr>
        </p:nvSpPr>
        <p:spPr>
          <a:xfrm>
            <a:off x="1524000" y="1839540"/>
            <a:ext cx="9144000" cy="3945293"/>
          </a:xfrm>
        </p:spPr>
        <p:txBody>
          <a:bodyPr>
            <a:normAutofit/>
          </a:bodyPr>
          <a:lstStyle/>
          <a:p>
            <a:r>
              <a:rPr lang="en-US" dirty="0">
                <a:solidFill>
                  <a:schemeClr val="bg1">
                    <a:lumMod val="95000"/>
                  </a:schemeClr>
                </a:solidFill>
              </a:rPr>
              <a:t>WV Kindergarten Teacher System of Support</a:t>
            </a:r>
          </a:p>
        </p:txBody>
      </p:sp>
    </p:spTree>
    <p:extLst>
      <p:ext uri="{BB962C8B-B14F-4D97-AF65-F5344CB8AC3E}">
        <p14:creationId xmlns:p14="http://schemas.microsoft.com/office/powerpoint/2010/main" val="66733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638"/>
            <a:ext cx="8229600" cy="944562"/>
          </a:xfrm>
          <a:noFill/>
          <a:ln/>
          <a:extLst>
            <a:ext uri="{91240B29-F687-4F45-9708-019B960494DF}">
              <a14:hiddenLine xmlns:a14="http://schemas.microsoft.com/office/drawing/2010/main" w="9525">
                <a:solidFill>
                  <a:srgbClr val="FF0000"/>
                </a:solidFill>
                <a:miter lim="800000"/>
                <a:headEnd/>
                <a:tailEnd/>
              </a14:hiddenLine>
            </a:ext>
          </a:extLst>
        </p:spPr>
        <p:txBody>
          <a:bodyPr>
            <a:normAutofit/>
          </a:bodyPr>
          <a:lstStyle/>
          <a:p>
            <a:r>
              <a:rPr lang="en-US" altLang="en-US" sz="3600" dirty="0">
                <a:solidFill>
                  <a:schemeClr val="tx1"/>
                </a:solidFill>
                <a:effectLst>
                  <a:outerShdw blurRad="38100" dist="38100" dir="2700000" algn="tl">
                    <a:srgbClr val="C0C0C0"/>
                  </a:outerShdw>
                </a:effectLst>
                <a:latin typeface="Gill Sans MT" panose="020B0502020104020203" pitchFamily="34" charset="0"/>
              </a:rPr>
              <a:t>What is the Imagination Library?</a:t>
            </a:r>
            <a:endParaRPr lang="en-US" altLang="en-US" sz="3600" dirty="0">
              <a:solidFill>
                <a:schemeClr val="tx1"/>
              </a:solidFill>
              <a:latin typeface="Gill Sans MT" panose="020B0502020104020203" pitchFamily="34" charset="0"/>
            </a:endParaRPr>
          </a:p>
        </p:txBody>
      </p:sp>
      <p:sp>
        <p:nvSpPr>
          <p:cNvPr id="3075" name="Rectangle 3"/>
          <p:cNvSpPr>
            <a:spLocks noGrp="1" noChangeArrowheads="1"/>
          </p:cNvSpPr>
          <p:nvPr>
            <p:ph type="body" idx="1"/>
          </p:nvPr>
        </p:nvSpPr>
        <p:spPr/>
        <p:txBody>
          <a:bodyPr>
            <a:noAutofit/>
          </a:bodyPr>
          <a:lstStyle/>
          <a:p>
            <a:pPr>
              <a:spcBef>
                <a:spcPts val="0"/>
              </a:spcBef>
              <a:buSzPct val="75000"/>
              <a:buFont typeface="Arial" panose="020B0604020202020204" pitchFamily="34" charset="0"/>
              <a:buChar char="•"/>
            </a:pPr>
            <a:r>
              <a:rPr lang="en-US" altLang="en-US" dirty="0">
                <a:latin typeface="Gill Sans MT" panose="020B0502020104020203" pitchFamily="34" charset="0"/>
              </a:rPr>
              <a:t>Inspires a love of reading</a:t>
            </a:r>
          </a:p>
          <a:p>
            <a:pPr>
              <a:spcBef>
                <a:spcPts val="0"/>
              </a:spcBef>
              <a:buSzPct val="75000"/>
              <a:buFont typeface="Arial" panose="020B0604020202020204" pitchFamily="34" charset="0"/>
              <a:buChar char="•"/>
            </a:pPr>
            <a:endParaRPr lang="en-US" altLang="en-US" dirty="0">
              <a:latin typeface="Gill Sans MT" panose="020B0502020104020203" pitchFamily="34" charset="0"/>
            </a:endParaRPr>
          </a:p>
          <a:p>
            <a:pPr>
              <a:spcBef>
                <a:spcPts val="0"/>
              </a:spcBef>
              <a:buSzPct val="75000"/>
              <a:buFont typeface="Arial" panose="020B0604020202020204" pitchFamily="34" charset="0"/>
              <a:buChar char="•"/>
            </a:pPr>
            <a:r>
              <a:rPr lang="en-US" altLang="en-US" dirty="0">
                <a:latin typeface="Gill Sans MT" panose="020B0502020104020203" pitchFamily="34" charset="0"/>
              </a:rPr>
              <a:t>Guarantees all children will have quality books in the home</a:t>
            </a:r>
          </a:p>
          <a:p>
            <a:pPr>
              <a:spcBef>
                <a:spcPts val="0"/>
              </a:spcBef>
              <a:buSzPct val="75000"/>
              <a:buFont typeface="Arial" panose="020B0604020202020204" pitchFamily="34" charset="0"/>
              <a:buChar char="•"/>
            </a:pPr>
            <a:endParaRPr lang="en-US" altLang="en-US" dirty="0">
              <a:latin typeface="Gill Sans MT" panose="020B0502020104020203" pitchFamily="34" charset="0"/>
            </a:endParaRPr>
          </a:p>
          <a:p>
            <a:pPr>
              <a:spcBef>
                <a:spcPts val="0"/>
              </a:spcBef>
              <a:buSzPct val="75000"/>
              <a:buFont typeface="Arial" panose="020B0604020202020204" pitchFamily="34" charset="0"/>
              <a:buChar char="•"/>
            </a:pPr>
            <a:r>
              <a:rPr lang="en-US" altLang="en-US" dirty="0">
                <a:latin typeface="Gill Sans MT" panose="020B0502020104020203" pitchFamily="34" charset="0"/>
              </a:rPr>
              <a:t>A program about inspiration and imagination</a:t>
            </a:r>
          </a:p>
          <a:p>
            <a:pPr>
              <a:spcBef>
                <a:spcPts val="0"/>
              </a:spcBef>
              <a:buSzPct val="75000"/>
              <a:buFont typeface="Arial" panose="020B0604020202020204" pitchFamily="34" charset="0"/>
              <a:buChar char="•"/>
            </a:pPr>
            <a:endParaRPr lang="en-US" altLang="en-US" dirty="0">
              <a:latin typeface="Gill Sans MT" panose="020B0502020104020203" pitchFamily="34" charset="0"/>
            </a:endParaRPr>
          </a:p>
          <a:p>
            <a:pPr>
              <a:spcBef>
                <a:spcPts val="0"/>
              </a:spcBef>
              <a:buSzPct val="75000"/>
              <a:buFont typeface="Arial" panose="020B0604020202020204" pitchFamily="34" charset="0"/>
              <a:buChar char="•"/>
            </a:pPr>
            <a:r>
              <a:rPr lang="en-US" altLang="en-US" dirty="0">
                <a:latin typeface="Gill Sans MT" panose="020B0502020104020203" pitchFamily="34" charset="0"/>
              </a:rPr>
              <a:t>Started in 1995 by Dolly Parton for the children in her hometown of Sevier County</a:t>
            </a:r>
          </a:p>
          <a:p>
            <a:pPr>
              <a:spcBef>
                <a:spcPts val="0"/>
              </a:spcBef>
              <a:buSzPct val="75000"/>
              <a:buFont typeface="Arial" panose="020B0604020202020204" pitchFamily="34" charset="0"/>
              <a:buChar char="•"/>
            </a:pPr>
            <a:endParaRPr lang="en-US" altLang="en-US" dirty="0">
              <a:latin typeface="Gill Sans MT" panose="020B0502020104020203" pitchFamily="34" charset="0"/>
            </a:endParaRPr>
          </a:p>
          <a:p>
            <a:pPr>
              <a:spcBef>
                <a:spcPts val="0"/>
              </a:spcBef>
              <a:buSzPct val="75000"/>
              <a:buFont typeface="Arial" panose="020B0604020202020204" pitchFamily="34" charset="0"/>
              <a:buChar char="•"/>
            </a:pPr>
            <a:r>
              <a:rPr lang="en-US" altLang="en-US" dirty="0">
                <a:latin typeface="Gill Sans MT" panose="020B0502020104020203" pitchFamily="34" charset="0"/>
              </a:rPr>
              <a:t>In 2000 program went nationwide</a:t>
            </a:r>
          </a:p>
        </p:txBody>
      </p:sp>
    </p:spTree>
    <p:custDataLst>
      <p:tags r:id="rId1"/>
    </p:custDataLst>
    <p:extLst>
      <p:ext uri="{BB962C8B-B14F-4D97-AF65-F5344CB8AC3E}">
        <p14:creationId xmlns:p14="http://schemas.microsoft.com/office/powerpoint/2010/main" val="49597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304800"/>
            <a:ext cx="8229600" cy="838200"/>
          </a:xfrm>
          <a:noFill/>
          <a:ln/>
          <a:extLst>
            <a:ext uri="{91240B29-F687-4F45-9708-019B960494DF}">
              <a14:hiddenLine xmlns:a14="http://schemas.microsoft.com/office/drawing/2010/main" w="9525">
                <a:solidFill>
                  <a:srgbClr val="FF0000"/>
                </a:solidFill>
                <a:miter lim="800000"/>
                <a:headEnd/>
                <a:tailEnd/>
              </a14:hiddenLine>
            </a:ext>
          </a:extLst>
        </p:spPr>
        <p:txBody>
          <a:bodyPr>
            <a:normAutofit/>
          </a:bodyPr>
          <a:lstStyle/>
          <a:p>
            <a:r>
              <a:rPr lang="en-US" altLang="en-US" sz="3600" dirty="0">
                <a:solidFill>
                  <a:schemeClr val="tx1"/>
                </a:solidFill>
                <a:effectLst>
                  <a:outerShdw blurRad="38100" dist="38100" dir="2700000" algn="tl">
                    <a:srgbClr val="C0C0C0"/>
                  </a:outerShdw>
                </a:effectLst>
                <a:latin typeface="Gill Sans MT" panose="020B0502020104020203" pitchFamily="34" charset="0"/>
              </a:rPr>
              <a:t>The Library</a:t>
            </a:r>
            <a:r>
              <a:rPr lang="en-US" altLang="en-US" sz="3600" dirty="0">
                <a:solidFill>
                  <a:schemeClr val="tx1"/>
                </a:solidFill>
                <a:latin typeface="Gill Sans MT" panose="020B0502020104020203" pitchFamily="34" charset="0"/>
              </a:rPr>
              <a:t>	</a:t>
            </a:r>
          </a:p>
        </p:txBody>
      </p:sp>
      <p:sp>
        <p:nvSpPr>
          <p:cNvPr id="5123" name="Rectangle 3"/>
          <p:cNvSpPr>
            <a:spLocks noGrp="1" noChangeArrowheads="1"/>
          </p:cNvSpPr>
          <p:nvPr>
            <p:ph type="body" idx="1"/>
          </p:nvPr>
        </p:nvSpPr>
        <p:spPr/>
        <p:txBody>
          <a:bodyPr/>
          <a:lstStyle/>
          <a:p>
            <a:pPr>
              <a:lnSpc>
                <a:spcPct val="80000"/>
              </a:lnSpc>
              <a:buFontTx/>
              <a:buNone/>
            </a:pPr>
            <a:r>
              <a:rPr lang="en-US" altLang="en-US" b="1" dirty="0">
                <a:latin typeface="Gill Sans MT" panose="020B0502020104020203" pitchFamily="34" charset="0"/>
              </a:rPr>
              <a:t>Books are:</a:t>
            </a:r>
          </a:p>
          <a:p>
            <a:pPr>
              <a:lnSpc>
                <a:spcPct val="80000"/>
              </a:lnSpc>
              <a:buSzPct val="75000"/>
              <a:buFont typeface="Arial" panose="020B0604020202020204" pitchFamily="34" charset="0"/>
              <a:buChar char="•"/>
            </a:pPr>
            <a:r>
              <a:rPr lang="en-US" altLang="en-US" sz="2000" dirty="0">
                <a:latin typeface="Gill Sans MT" panose="020B0502020104020203" pitchFamily="34" charset="0"/>
              </a:rPr>
              <a:t>New</a:t>
            </a:r>
          </a:p>
          <a:p>
            <a:pPr>
              <a:lnSpc>
                <a:spcPct val="80000"/>
              </a:lnSpc>
              <a:buSzPct val="75000"/>
              <a:buFont typeface="Arial" panose="020B0604020202020204" pitchFamily="34" charset="0"/>
              <a:buChar char="•"/>
            </a:pPr>
            <a:r>
              <a:rPr lang="en-US" altLang="en-US" sz="2000" dirty="0">
                <a:latin typeface="Gill Sans MT" panose="020B0502020104020203" pitchFamily="34" charset="0"/>
              </a:rPr>
              <a:t>Age Appropriate</a:t>
            </a:r>
          </a:p>
          <a:p>
            <a:pPr>
              <a:lnSpc>
                <a:spcPct val="80000"/>
              </a:lnSpc>
              <a:buSzPct val="75000"/>
              <a:buFont typeface="Arial" panose="020B0604020202020204" pitchFamily="34" charset="0"/>
              <a:buChar char="•"/>
            </a:pPr>
            <a:r>
              <a:rPr lang="en-US" altLang="en-US" sz="2000" dirty="0">
                <a:latin typeface="Gill Sans MT" panose="020B0502020104020203" pitchFamily="34" charset="0"/>
              </a:rPr>
              <a:t>Mailed directly to the Child in his/her name</a:t>
            </a:r>
          </a:p>
          <a:p>
            <a:pPr>
              <a:lnSpc>
                <a:spcPct val="80000"/>
              </a:lnSpc>
              <a:buFontTx/>
              <a:buNone/>
            </a:pPr>
            <a:endParaRPr lang="en-US" altLang="en-US" sz="2000" dirty="0">
              <a:latin typeface="Gill Sans MT" panose="020B0502020104020203" pitchFamily="34" charset="0"/>
            </a:endParaRPr>
          </a:p>
          <a:p>
            <a:pPr>
              <a:lnSpc>
                <a:spcPct val="80000"/>
              </a:lnSpc>
              <a:buFontTx/>
              <a:buNone/>
            </a:pPr>
            <a:r>
              <a:rPr lang="en-US" altLang="en-US" b="1" dirty="0">
                <a:latin typeface="Gill Sans MT" panose="020B0502020104020203" pitchFamily="34" charset="0"/>
              </a:rPr>
              <a:t>First book</a:t>
            </a:r>
            <a:r>
              <a:rPr lang="en-US" altLang="en-US" sz="2000" dirty="0">
                <a:latin typeface="Gill Sans MT" panose="020B0502020104020203" pitchFamily="34" charset="0"/>
              </a:rPr>
              <a:t> = </a:t>
            </a:r>
            <a:r>
              <a:rPr lang="en-US" altLang="en-US" sz="2000" b="1" dirty="0">
                <a:latin typeface="Gill Sans MT" panose="020B0502020104020203" pitchFamily="34" charset="0"/>
              </a:rPr>
              <a:t>“</a:t>
            </a:r>
            <a:r>
              <a:rPr lang="en-US" altLang="en-US" sz="2000" b="1" i="1" dirty="0">
                <a:latin typeface="Gill Sans MT" panose="020B0502020104020203" pitchFamily="34" charset="0"/>
              </a:rPr>
              <a:t>Little Engine That Could</a:t>
            </a:r>
            <a:r>
              <a:rPr lang="en-US" altLang="en-US" sz="2000" b="1" dirty="0">
                <a:latin typeface="Gill Sans MT" panose="020B0502020104020203" pitchFamily="34" charset="0"/>
              </a:rPr>
              <a:t>”</a:t>
            </a:r>
          </a:p>
          <a:p>
            <a:pPr>
              <a:lnSpc>
                <a:spcPct val="80000"/>
              </a:lnSpc>
              <a:buFontTx/>
              <a:buNone/>
            </a:pPr>
            <a:endParaRPr lang="en-US" altLang="en-US" sz="2000" b="1" dirty="0">
              <a:latin typeface="Gill Sans MT" panose="020B0502020104020203" pitchFamily="34" charset="0"/>
            </a:endParaRPr>
          </a:p>
          <a:p>
            <a:pPr>
              <a:lnSpc>
                <a:spcPct val="80000"/>
              </a:lnSpc>
              <a:buFontTx/>
              <a:buNone/>
            </a:pPr>
            <a:r>
              <a:rPr lang="en-US" altLang="en-US" b="1" dirty="0">
                <a:latin typeface="Gill Sans MT" panose="020B0502020104020203" pitchFamily="34" charset="0"/>
              </a:rPr>
              <a:t>Last Book</a:t>
            </a:r>
            <a:r>
              <a:rPr lang="en-US" altLang="en-US" sz="2000" b="1" dirty="0">
                <a:latin typeface="Gill Sans MT" panose="020B0502020104020203" pitchFamily="34" charset="0"/>
              </a:rPr>
              <a:t> = “</a:t>
            </a:r>
            <a:r>
              <a:rPr lang="en-US" altLang="en-US" sz="2000" b="1" i="1" dirty="0">
                <a:latin typeface="Gill Sans MT" panose="020B0502020104020203" pitchFamily="34" charset="0"/>
              </a:rPr>
              <a:t>Look Out Kindergarten Here I Come</a:t>
            </a:r>
            <a:r>
              <a:rPr lang="en-US" altLang="en-US" sz="2000" b="1" dirty="0">
                <a:latin typeface="Gill Sans MT" panose="020B0502020104020203" pitchFamily="34" charset="0"/>
              </a:rPr>
              <a:t>”</a:t>
            </a:r>
          </a:p>
          <a:p>
            <a:pPr>
              <a:lnSpc>
                <a:spcPct val="80000"/>
              </a:lnSpc>
              <a:buFontTx/>
              <a:buNone/>
            </a:pPr>
            <a:endParaRPr lang="en-US" altLang="en-US" sz="2000" b="1" dirty="0">
              <a:latin typeface="Gill Sans MT" panose="020B0502020104020203" pitchFamily="34" charset="0"/>
            </a:endParaRPr>
          </a:p>
          <a:p>
            <a:pPr algn="ctr">
              <a:lnSpc>
                <a:spcPct val="80000"/>
              </a:lnSpc>
              <a:buFontTx/>
              <a:buNone/>
            </a:pPr>
            <a:endParaRPr lang="en-US" altLang="en-US" sz="2000" b="1" i="1" dirty="0">
              <a:solidFill>
                <a:srgbClr val="FF0000"/>
              </a:solidFill>
              <a:latin typeface="Gill Sans MT" panose="020B0502020104020203" pitchFamily="34" charset="0"/>
            </a:endParaRPr>
          </a:p>
          <a:p>
            <a:pPr algn="ctr">
              <a:lnSpc>
                <a:spcPct val="80000"/>
              </a:lnSpc>
              <a:buFontTx/>
              <a:buNone/>
            </a:pPr>
            <a:r>
              <a:rPr lang="en-US" altLang="en-US" sz="2000" b="1" i="1" dirty="0">
                <a:solidFill>
                  <a:srgbClr val="FF0000"/>
                </a:solidFill>
                <a:latin typeface="Gill Sans MT" panose="020B0502020104020203" pitchFamily="34" charset="0"/>
              </a:rPr>
              <a:t>The first and last book includes a letter from Dolly! </a:t>
            </a:r>
          </a:p>
        </p:txBody>
      </p:sp>
      <p:sp>
        <p:nvSpPr>
          <p:cNvPr id="5130" name="Text Box 10"/>
          <p:cNvSpPr txBox="1">
            <a:spLocks noChangeArrowheads="1"/>
          </p:cNvSpPr>
          <p:nvPr/>
        </p:nvSpPr>
        <p:spPr bwMode="auto">
          <a:xfrm>
            <a:off x="8534400" y="14478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32" name="Text Box 12"/>
          <p:cNvSpPr txBox="1">
            <a:spLocks noChangeArrowheads="1"/>
          </p:cNvSpPr>
          <p:nvPr/>
        </p:nvSpPr>
        <p:spPr bwMode="auto">
          <a:xfrm>
            <a:off x="8458200" y="1524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133" name="Picture 13" descr="cvr-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705">
            <a:off x="8229601" y="457200"/>
            <a:ext cx="14001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vr-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579">
            <a:off x="8991601" y="2590801"/>
            <a:ext cx="103822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vr-imagin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4572001"/>
            <a:ext cx="12382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5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882680" y="1872916"/>
          <a:ext cx="7010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7086600" y="2438401"/>
            <a:ext cx="3505200" cy="2202301"/>
            <a:chOff x="5557866" y="1664004"/>
            <a:chExt cx="3505200" cy="2202301"/>
          </a:xfrm>
        </p:grpSpPr>
        <p:graphicFrame>
          <p:nvGraphicFramePr>
            <p:cNvPr id="12" name="Diagram 11"/>
            <p:cNvGraphicFramePr/>
            <p:nvPr>
              <p:extLst/>
            </p:nvPr>
          </p:nvGraphicFramePr>
          <p:xfrm>
            <a:off x="5557866" y="2349709"/>
            <a:ext cx="3505200" cy="15165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 name="Group 14"/>
            <p:cNvGrpSpPr/>
            <p:nvPr/>
          </p:nvGrpSpPr>
          <p:grpSpPr>
            <a:xfrm>
              <a:off x="5770080" y="1664004"/>
              <a:ext cx="2831123" cy="1378723"/>
              <a:chOff x="5573894" y="2250112"/>
              <a:chExt cx="3200400" cy="1524000"/>
            </a:xfrm>
          </p:grpSpPr>
          <p:sp>
            <p:nvSpPr>
              <p:cNvPr id="13" name="TextBox 12"/>
              <p:cNvSpPr txBox="1"/>
              <p:nvPr/>
            </p:nvSpPr>
            <p:spPr>
              <a:xfrm>
                <a:off x="5573894" y="2483136"/>
                <a:ext cx="3200400" cy="4082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Museo Slab 500"/>
                    <a:ea typeface="+mn-ea"/>
                    <a:cs typeface="Museo Slab 500"/>
                  </a:rPr>
                  <a:t>Brain Development</a:t>
                </a:r>
              </a:p>
            </p:txBody>
          </p:sp>
          <p:sp>
            <p:nvSpPr>
              <p:cNvPr id="14" name="Rectangle 13"/>
              <p:cNvSpPr/>
              <p:nvPr/>
            </p:nvSpPr>
            <p:spPr>
              <a:xfrm>
                <a:off x="5674684" y="2250112"/>
                <a:ext cx="2900032" cy="1524000"/>
              </a:xfrm>
              <a:prstGeom prst="rect">
                <a:avLst/>
              </a:prstGeom>
              <a:noFill/>
              <a:ln w="666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3" name="Picture 2" descr="2015-photo-contest-winn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83947" y="4235116"/>
            <a:ext cx="3048000" cy="1990725"/>
          </a:xfrm>
          <a:prstGeom prst="rect">
            <a:avLst/>
          </a:prstGeom>
          <a:ln>
            <a:noFill/>
          </a:ln>
          <a:effectLst>
            <a:softEdge rad="112500"/>
          </a:effectLst>
        </p:spPr>
      </p:pic>
      <p:sp>
        <p:nvSpPr>
          <p:cNvPr id="25" name="TextBox 24">
            <a:extLst>
              <a:ext uri="{FF2B5EF4-FFF2-40B4-BE49-F238E27FC236}">
                <a16:creationId xmlns:a16="http://schemas.microsoft.com/office/drawing/2014/main" id="{57274BF7-B816-4A63-99F9-04256122CBF5}"/>
              </a:ext>
            </a:extLst>
          </p:cNvPr>
          <p:cNvSpPr txBox="1"/>
          <p:nvPr/>
        </p:nvSpPr>
        <p:spPr>
          <a:xfrm>
            <a:off x="1948022" y="108284"/>
            <a:ext cx="632460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useo Slab 500"/>
              </a:rPr>
              <a:t>Why We Do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6EB6"/>
              </a:solidFill>
              <a:effectLst/>
              <a:uLnTx/>
              <a:uFillTx/>
              <a:latin typeface="Museo Slab 500"/>
              <a:ea typeface="+mn-ea"/>
              <a:cs typeface="Museo Slab 5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Museo Slab 500"/>
                <a:ea typeface="+mn-ea"/>
                <a:cs typeface="Museo Slab 500"/>
              </a:rPr>
              <a:t>Early Literacy Matters</a:t>
            </a:r>
          </a:p>
        </p:txBody>
      </p:sp>
    </p:spTree>
    <p:extLst>
      <p:ext uri="{BB962C8B-B14F-4D97-AF65-F5344CB8AC3E}">
        <p14:creationId xmlns:p14="http://schemas.microsoft.com/office/powerpoint/2010/main" val="184488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1"/>
            <a:ext cx="7162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How it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Partnership between Dolly Parton’s Imagination Library, the WVDE, Marshall University’s June </a:t>
            </a:r>
            <a:r>
              <a:rPr kumimoji="0" lang="en-US" sz="1800" b="0" i="1"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Harless</a:t>
            </a:r>
            <a:r>
              <a:rPr kumimoji="0" lang="en-US"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Center and local affiliates</a:t>
            </a:r>
          </a:p>
        </p:txBody>
      </p:sp>
      <p:pic>
        <p:nvPicPr>
          <p:cNvPr id="3" name="Picture 4" descr="A screenshot of a cell phone&#10;&#10;Description generated with very high confidence">
            <a:extLst>
              <a:ext uri="{FF2B5EF4-FFF2-40B4-BE49-F238E27FC236}">
                <a16:creationId xmlns:a16="http://schemas.microsoft.com/office/drawing/2014/main" id="{99B3DDA9-BEF8-453A-9EB7-2569BDBB2344}"/>
              </a:ext>
            </a:extLst>
          </p:cNvPr>
          <p:cNvPicPr>
            <a:picLocks noChangeAspect="1"/>
          </p:cNvPicPr>
          <p:nvPr/>
        </p:nvPicPr>
        <p:blipFill>
          <a:blip r:embed="rId3"/>
          <a:stretch>
            <a:fillRect/>
          </a:stretch>
        </p:blipFill>
        <p:spPr>
          <a:xfrm>
            <a:off x="3029042" y="1358231"/>
            <a:ext cx="6122980" cy="5497824"/>
          </a:xfrm>
          <a:prstGeom prst="rect">
            <a:avLst/>
          </a:prstGeom>
        </p:spPr>
      </p:pic>
    </p:spTree>
    <p:extLst>
      <p:ext uri="{BB962C8B-B14F-4D97-AF65-F5344CB8AC3E}">
        <p14:creationId xmlns:p14="http://schemas.microsoft.com/office/powerpoint/2010/main" val="108745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Gill Sans MT" panose="020B0502020104020203" pitchFamily="34" charset="0"/>
              </a:rPr>
              <a:t>Participating Counties</a:t>
            </a:r>
          </a:p>
        </p:txBody>
      </p:sp>
      <p:pic>
        <p:nvPicPr>
          <p:cNvPr id="4" name="Content Placeholder 3" descr="A close up of a map&#10;&#10;Description generated with high confidence"/>
          <p:cNvPicPr>
            <a:picLocks noGrp="1" noChangeAspect="1"/>
          </p:cNvPicPr>
          <p:nvPr>
            <p:ph idx="1"/>
          </p:nvPr>
        </p:nvPicPr>
        <p:blipFill rotWithShape="1">
          <a:blip r:embed="rId2"/>
          <a:srcRect l="9970" r="13504"/>
          <a:stretch/>
        </p:blipFill>
        <p:spPr>
          <a:xfrm>
            <a:off x="1828801" y="1036438"/>
            <a:ext cx="6477001" cy="5618857"/>
          </a:xfrm>
          <a:prstGeom prst="rect">
            <a:avLst/>
          </a:prstGeom>
        </p:spPr>
      </p:pic>
      <p:pic>
        <p:nvPicPr>
          <p:cNvPr id="6" name="Picture 5"/>
          <p:cNvPicPr>
            <a:picLocks noChangeAspect="1"/>
          </p:cNvPicPr>
          <p:nvPr/>
        </p:nvPicPr>
        <p:blipFill>
          <a:blip r:embed="rId3"/>
          <a:stretch>
            <a:fillRect/>
          </a:stretch>
        </p:blipFill>
        <p:spPr>
          <a:xfrm>
            <a:off x="6444382" y="4267200"/>
            <a:ext cx="4199334" cy="2394276"/>
          </a:xfrm>
          <a:prstGeom prst="rect">
            <a:avLst/>
          </a:prstGeom>
        </p:spPr>
      </p:pic>
    </p:spTree>
    <p:extLst>
      <p:ext uri="{BB962C8B-B14F-4D97-AF65-F5344CB8AC3E}">
        <p14:creationId xmlns:p14="http://schemas.microsoft.com/office/powerpoint/2010/main" val="393848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7924800" cy="824352"/>
          </a:xfrm>
        </p:spPr>
        <p:txBody>
          <a:bodyPr>
            <a:noAutofit/>
          </a:bodyPr>
          <a:lstStyle/>
          <a:p>
            <a:r>
              <a:rPr lang="en-US" sz="3600" dirty="0">
                <a:solidFill>
                  <a:schemeClr val="tx1"/>
                </a:solidFill>
                <a:latin typeface="Gill Sans MT" panose="020B0502020104020203" pitchFamily="34" charset="0"/>
              </a:rPr>
              <a:t>What it Costs</a:t>
            </a:r>
          </a:p>
        </p:txBody>
      </p:sp>
      <p:sp>
        <p:nvSpPr>
          <p:cNvPr id="3" name="Content Placeholder 2"/>
          <p:cNvSpPr>
            <a:spLocks noGrp="1"/>
          </p:cNvSpPr>
          <p:nvPr>
            <p:ph idx="1"/>
          </p:nvPr>
        </p:nvSpPr>
        <p:spPr>
          <a:xfrm>
            <a:off x="1813724" y="1098991"/>
            <a:ext cx="8610600" cy="533400"/>
          </a:xfrm>
        </p:spPr>
        <p:txBody>
          <a:bodyPr>
            <a:noAutofit/>
          </a:bodyPr>
          <a:lstStyle/>
          <a:p>
            <a:pPr marL="0" indent="0" algn="ctr">
              <a:buNone/>
            </a:pPr>
            <a:r>
              <a:rPr lang="en-US" sz="2200" dirty="0">
                <a:latin typeface="Gill Sans MT" panose="020B0502020104020203" pitchFamily="34" charset="0"/>
              </a:rPr>
              <a:t>Every cent goes toward the purchase of new books for children.</a:t>
            </a:r>
          </a:p>
        </p:txBody>
      </p:sp>
      <p:grpSp>
        <p:nvGrpSpPr>
          <p:cNvPr id="12" name="Group 11"/>
          <p:cNvGrpSpPr/>
          <p:nvPr/>
        </p:nvGrpSpPr>
        <p:grpSpPr>
          <a:xfrm>
            <a:off x="1735850" y="609600"/>
            <a:ext cx="8766349" cy="4064000"/>
            <a:chOff x="135653" y="1653990"/>
            <a:chExt cx="8766349" cy="4064000"/>
          </a:xfrm>
        </p:grpSpPr>
        <p:graphicFrame>
          <p:nvGraphicFramePr>
            <p:cNvPr id="6" name="Diagram 5"/>
            <p:cNvGraphicFramePr/>
            <p:nvPr>
              <p:extLst/>
            </p:nvPr>
          </p:nvGraphicFramePr>
          <p:xfrm>
            <a:off x="135653" y="1653990"/>
            <a:ext cx="87663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96202" y="2880904"/>
              <a:ext cx="1029449" cy="707886"/>
            </a:xfrm>
            <a:prstGeom prst="rect">
              <a:avLst/>
            </a:prstGeom>
            <a:solidFill>
              <a:schemeClr val="accen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$25</a:t>
              </a:r>
            </a:p>
          </p:txBody>
        </p:sp>
        <p:sp>
          <p:nvSpPr>
            <p:cNvPr id="8" name="TextBox 7"/>
            <p:cNvSpPr txBox="1"/>
            <p:nvPr/>
          </p:nvSpPr>
          <p:spPr>
            <a:xfrm>
              <a:off x="2806002" y="2895600"/>
              <a:ext cx="1029449" cy="707886"/>
            </a:xfrm>
            <a:prstGeom prst="rect">
              <a:avLst/>
            </a:prstGeom>
            <a:solidFill>
              <a:schemeClr val="accen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$75</a:t>
              </a:r>
            </a:p>
          </p:txBody>
        </p:sp>
        <p:sp>
          <p:nvSpPr>
            <p:cNvPr id="9" name="TextBox 8"/>
            <p:cNvSpPr txBox="1"/>
            <p:nvPr/>
          </p:nvSpPr>
          <p:spPr>
            <a:xfrm>
              <a:off x="5015802" y="2895600"/>
              <a:ext cx="1313180" cy="707886"/>
            </a:xfrm>
            <a:prstGeom prst="rect">
              <a:avLst/>
            </a:prstGeom>
            <a:solidFill>
              <a:schemeClr val="accent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$125</a:t>
              </a:r>
            </a:p>
          </p:txBody>
        </p:sp>
        <p:sp>
          <p:nvSpPr>
            <p:cNvPr id="10" name="TextBox 9"/>
            <p:cNvSpPr txBox="1"/>
            <p:nvPr/>
          </p:nvSpPr>
          <p:spPr>
            <a:xfrm>
              <a:off x="6920802" y="2696238"/>
              <a:ext cx="1858778" cy="1077218"/>
            </a:xfrm>
            <a:prstGeom prst="rect">
              <a:avLst/>
            </a:prstGeom>
            <a:solidFill>
              <a:schemeClr val="accent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Amount</a:t>
              </a:r>
            </a:p>
          </p:txBody>
        </p:sp>
      </p:grpSp>
      <p:pic>
        <p:nvPicPr>
          <p:cNvPr id="14" name="Picture 13"/>
          <p:cNvPicPr>
            <a:picLocks noChangeAspect="1"/>
          </p:cNvPicPr>
          <p:nvPr/>
        </p:nvPicPr>
        <p:blipFill>
          <a:blip r:embed="rId7"/>
          <a:stretch>
            <a:fillRect/>
          </a:stretch>
        </p:blipFill>
        <p:spPr>
          <a:xfrm>
            <a:off x="3506775" y="5008561"/>
            <a:ext cx="4873650" cy="1710278"/>
          </a:xfrm>
          <a:prstGeom prst="rect">
            <a:avLst/>
          </a:prstGeom>
          <a:ln>
            <a:noFill/>
          </a:ln>
          <a:effectLst>
            <a:softEdge rad="112500"/>
          </a:effectLst>
        </p:spPr>
      </p:pic>
    </p:spTree>
    <p:extLst>
      <p:ext uri="{BB962C8B-B14F-4D97-AF65-F5344CB8AC3E}">
        <p14:creationId xmlns:p14="http://schemas.microsoft.com/office/powerpoint/2010/main" val="11249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Gill Sans MT" panose="020B0502020104020203" pitchFamily="34" charset="0"/>
              </a:rPr>
              <a:t>3-Year Proposed Funding Plan</a:t>
            </a:r>
          </a:p>
        </p:txBody>
      </p:sp>
      <p:pic>
        <p:nvPicPr>
          <p:cNvPr id="16" name="Picture 15"/>
          <p:cNvPicPr>
            <a:picLocks noChangeAspect="1"/>
          </p:cNvPicPr>
          <p:nvPr/>
        </p:nvPicPr>
        <p:blipFill>
          <a:blip r:embed="rId2"/>
          <a:stretch>
            <a:fillRect/>
          </a:stretch>
        </p:blipFill>
        <p:spPr>
          <a:xfrm>
            <a:off x="3352800" y="1905001"/>
            <a:ext cx="5486400" cy="3958727"/>
          </a:xfrm>
          <a:prstGeom prst="rect">
            <a:avLst/>
          </a:prstGeom>
        </p:spPr>
      </p:pic>
    </p:spTree>
    <p:extLst>
      <p:ext uri="{BB962C8B-B14F-4D97-AF65-F5344CB8AC3E}">
        <p14:creationId xmlns:p14="http://schemas.microsoft.com/office/powerpoint/2010/main" val="2127485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35212"/>
            <a:ext cx="6934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Georgia"/>
              </a:rPr>
              <a:t>How Can YOU Help?</a:t>
            </a:r>
          </a:p>
        </p:txBody>
      </p:sp>
      <p:sp>
        <p:nvSpPr>
          <p:cNvPr id="7" name="TextBox 6"/>
          <p:cNvSpPr txBox="1"/>
          <p:nvPr/>
        </p:nvSpPr>
        <p:spPr>
          <a:xfrm>
            <a:off x="1976967" y="1913366"/>
            <a:ext cx="6037817" cy="4072910"/>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Start a Program</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Raise funds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Enroll every child </a:t>
            </a: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Read with a child</a:t>
            </a: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Help families engage </a:t>
            </a: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Pay it forward: Donate</a:t>
            </a: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Spread the word</a:t>
            </a:r>
          </a:p>
          <a:p>
            <a:pPr marL="457200" marR="0" lvl="0" indent="-457200" algn="l" defTabSz="914400" rtl="0" eaLnBrk="1" fontAlgn="auto" latinLnBrk="0" hangingPunct="1">
              <a:lnSpc>
                <a:spcPct val="100000"/>
              </a:lnSpc>
              <a:spcBef>
                <a:spcPts val="0"/>
              </a:spcBef>
              <a:spcAft>
                <a:spcPts val="12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12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2050" name="Picture 2" descr="Image result for it takes a vill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19605"/>
            <a:ext cx="3833412" cy="381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1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Gill Sans MT" panose="020B0502020104020203" pitchFamily="34" charset="0"/>
              </a:rPr>
              <a:t>Resources</a:t>
            </a:r>
          </a:p>
        </p:txBody>
      </p:sp>
      <p:sp>
        <p:nvSpPr>
          <p:cNvPr id="3" name="Content Placeholder 2"/>
          <p:cNvSpPr>
            <a:spLocks noGrp="1"/>
          </p:cNvSpPr>
          <p:nvPr>
            <p:ph idx="1"/>
          </p:nvPr>
        </p:nvSpPr>
        <p:spPr/>
        <p:txBody>
          <a:bodyPr/>
          <a:lstStyle/>
          <a:p>
            <a:r>
              <a:rPr lang="en-US" dirty="0">
                <a:latin typeface="Gill Sans MT" panose="020B0502020104020203" pitchFamily="34" charset="0"/>
                <a:hlinkClick r:id="rId2"/>
              </a:rPr>
              <a:t>IL Toolkit</a:t>
            </a:r>
            <a:endParaRPr lang="en-US" dirty="0">
              <a:latin typeface="Gill Sans MT" panose="020B0502020104020203" pitchFamily="34" charset="0"/>
            </a:endParaRPr>
          </a:p>
          <a:p>
            <a:r>
              <a:rPr lang="en-US" dirty="0">
                <a:latin typeface="Gill Sans MT" panose="020B0502020104020203" pitchFamily="34" charset="0"/>
                <a:hlinkClick r:id="rId3"/>
              </a:rPr>
              <a:t>https://imaginationlibrary.com/</a:t>
            </a:r>
            <a:endParaRPr lang="en-US" dirty="0">
              <a:latin typeface="Gill Sans MT" panose="020B0502020104020203" pitchFamily="34" charset="0"/>
            </a:endParaRPr>
          </a:p>
          <a:p>
            <a:r>
              <a:rPr lang="en-US" dirty="0">
                <a:latin typeface="Gill Sans MT" panose="020B0502020104020203" pitchFamily="34" charset="0"/>
                <a:hlinkClick r:id="rId4"/>
              </a:rPr>
              <a:t>https://wvde.us/west-virginias-imagination-library/</a:t>
            </a:r>
            <a:endParaRPr lang="en-US" dirty="0">
              <a:latin typeface="Gill Sans MT" panose="020B0502020104020203" pitchFamily="34" charset="0"/>
            </a:endParaRPr>
          </a:p>
          <a:p>
            <a:endParaRPr lang="en-US" dirty="0">
              <a:latin typeface="Gill Sans MT" panose="020B0502020104020203" pitchFamily="34" charset="0"/>
            </a:endParaRPr>
          </a:p>
        </p:txBody>
      </p:sp>
    </p:spTree>
    <p:extLst>
      <p:ext uri="{BB962C8B-B14F-4D97-AF65-F5344CB8AC3E}">
        <p14:creationId xmlns:p14="http://schemas.microsoft.com/office/powerpoint/2010/main" val="347618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A093-CC01-4B18-80B1-34D34A95A829}"/>
              </a:ext>
            </a:extLst>
          </p:cNvPr>
          <p:cNvSpPr>
            <a:spLocks noGrp="1"/>
          </p:cNvSpPr>
          <p:nvPr>
            <p:ph type="title"/>
          </p:nvPr>
        </p:nvSpPr>
        <p:spPr/>
        <p:txBody>
          <a:bodyPr/>
          <a:lstStyle/>
          <a:p>
            <a:r>
              <a:rPr lang="en-US" dirty="0">
                <a:solidFill>
                  <a:schemeClr val="tx1"/>
                </a:solidFill>
                <a:latin typeface="Gill Sans MT"/>
                <a:cs typeface="Arial"/>
              </a:rPr>
              <a:t>Contact Us</a:t>
            </a:r>
            <a:endParaRPr lang="en-US" dirty="0">
              <a:solidFill>
                <a:schemeClr val="tx1"/>
              </a:solidFill>
              <a:latin typeface="Gill Sans MT"/>
            </a:endParaRPr>
          </a:p>
        </p:txBody>
      </p:sp>
      <p:sp>
        <p:nvSpPr>
          <p:cNvPr id="3" name="Text Placeholder 2">
            <a:extLst>
              <a:ext uri="{FF2B5EF4-FFF2-40B4-BE49-F238E27FC236}">
                <a16:creationId xmlns:a16="http://schemas.microsoft.com/office/drawing/2014/main" id="{D196EE41-D378-4773-AA68-D81AA99CEC54}"/>
              </a:ext>
            </a:extLst>
          </p:cNvPr>
          <p:cNvSpPr>
            <a:spLocks noGrp="1"/>
          </p:cNvSpPr>
          <p:nvPr>
            <p:ph type="body" idx="1"/>
          </p:nvPr>
        </p:nvSpPr>
        <p:spPr>
          <a:xfrm>
            <a:off x="2133600" y="2927651"/>
            <a:ext cx="3505200" cy="2816382"/>
          </a:xfrm>
        </p:spPr>
        <p:txBody>
          <a:bodyPr>
            <a:normAutofit/>
          </a:bodyPr>
          <a:lstStyle/>
          <a:p>
            <a:pPr>
              <a:spcBef>
                <a:spcPts val="0"/>
              </a:spcBef>
            </a:pPr>
            <a:r>
              <a:rPr lang="en-US" sz="2000" b="0" dirty="0">
                <a:latin typeface="Gill Sans MT"/>
                <a:cs typeface="Arial"/>
              </a:rPr>
              <a:t>Charlotte Webb </a:t>
            </a:r>
            <a:endParaRPr lang="en-US" sz="2000" dirty="0">
              <a:latin typeface="Gill Sans MT"/>
              <a:cs typeface="Arial"/>
            </a:endParaRPr>
          </a:p>
          <a:p>
            <a:pPr>
              <a:spcBef>
                <a:spcPts val="0"/>
              </a:spcBef>
            </a:pPr>
            <a:r>
              <a:rPr lang="en-US" sz="2000" b="0" dirty="0">
                <a:latin typeface="Gill Sans MT"/>
                <a:cs typeface="Arial"/>
              </a:rPr>
              <a:t>Program Coordinator</a:t>
            </a:r>
            <a:endParaRPr lang="en-US" sz="2000" dirty="0">
              <a:latin typeface="Gill Sans MT"/>
            </a:endParaRPr>
          </a:p>
          <a:p>
            <a:pPr>
              <a:spcBef>
                <a:spcPts val="0"/>
              </a:spcBef>
            </a:pPr>
            <a:r>
              <a:rPr lang="en-US" sz="2000" b="0" dirty="0">
                <a:latin typeface="Gill Sans MT"/>
                <a:cs typeface="Arial"/>
              </a:rPr>
              <a:t>Email: </a:t>
            </a:r>
            <a:r>
              <a:rPr lang="en-US" sz="2000" b="0" dirty="0">
                <a:latin typeface="Gill Sans MT"/>
                <a:cs typeface="Arial"/>
                <a:hlinkClick r:id="rId2"/>
              </a:rPr>
              <a:t>ctwebb@k12.wv.us</a:t>
            </a:r>
            <a:endParaRPr lang="en-US" sz="2000" dirty="0">
              <a:latin typeface="Gill Sans MT"/>
            </a:endParaRPr>
          </a:p>
          <a:p>
            <a:pPr>
              <a:spcBef>
                <a:spcPts val="0"/>
              </a:spcBef>
            </a:pPr>
            <a:endParaRPr lang="en-US" sz="2000" b="0" dirty="0">
              <a:latin typeface="Gill Sans MT"/>
              <a:cs typeface="Arial"/>
            </a:endParaRPr>
          </a:p>
          <a:p>
            <a:pPr>
              <a:spcBef>
                <a:spcPts val="0"/>
              </a:spcBef>
            </a:pPr>
            <a:r>
              <a:rPr lang="en-US" sz="2000" b="0" dirty="0">
                <a:latin typeface="Gill Sans MT"/>
                <a:cs typeface="Arial"/>
              </a:rPr>
              <a:t>Brooke Green </a:t>
            </a:r>
            <a:endParaRPr lang="en-US" sz="2000" dirty="0">
              <a:latin typeface="Gill Sans MT"/>
              <a:cs typeface="Arial"/>
            </a:endParaRPr>
          </a:p>
          <a:p>
            <a:pPr>
              <a:spcBef>
                <a:spcPts val="0"/>
              </a:spcBef>
            </a:pPr>
            <a:r>
              <a:rPr lang="en-US" sz="2000" b="0" dirty="0">
                <a:latin typeface="Gill Sans MT"/>
                <a:cs typeface="Arial"/>
              </a:rPr>
              <a:t>Registration Coordinator</a:t>
            </a:r>
            <a:endParaRPr lang="en-US" sz="2000" dirty="0">
              <a:latin typeface="Gill Sans MT"/>
              <a:cs typeface="Arial"/>
            </a:endParaRPr>
          </a:p>
          <a:p>
            <a:pPr>
              <a:spcBef>
                <a:spcPts val="0"/>
              </a:spcBef>
            </a:pPr>
            <a:r>
              <a:rPr lang="en-US" sz="2000" b="0" dirty="0">
                <a:latin typeface="Gill Sans MT"/>
                <a:cs typeface="Arial"/>
              </a:rPr>
              <a:t>Email: </a:t>
            </a:r>
            <a:r>
              <a:rPr lang="en-US" sz="2000" b="0" dirty="0">
                <a:latin typeface="Gill Sans MT"/>
                <a:cs typeface="Arial"/>
                <a:hlinkClick r:id="rId3"/>
              </a:rPr>
              <a:t>brooke.green@k12.wv.us</a:t>
            </a:r>
            <a:endParaRPr lang="en-US" sz="2000" b="0" dirty="0">
              <a:latin typeface="Gill Sans MT"/>
              <a:cs typeface="Arial"/>
            </a:endParaRPr>
          </a:p>
        </p:txBody>
      </p:sp>
      <p:pic>
        <p:nvPicPr>
          <p:cNvPr id="7" name="Picture 7" descr="A close up of a sign&#10;&#10;Description generated with very high confidence">
            <a:extLst>
              <a:ext uri="{FF2B5EF4-FFF2-40B4-BE49-F238E27FC236}">
                <a16:creationId xmlns:a16="http://schemas.microsoft.com/office/drawing/2014/main" id="{7D047A72-6B31-45C8-B461-19D8CD509D42}"/>
              </a:ext>
            </a:extLst>
          </p:cNvPr>
          <p:cNvPicPr>
            <a:picLocks noGrp="1" noChangeAspect="1"/>
          </p:cNvPicPr>
          <p:nvPr>
            <p:ph sz="half" idx="2"/>
          </p:nvPr>
        </p:nvPicPr>
        <p:blipFill>
          <a:blip r:embed="rId4"/>
          <a:stretch>
            <a:fillRect/>
          </a:stretch>
        </p:blipFill>
        <p:spPr>
          <a:xfrm>
            <a:off x="2861940" y="1228303"/>
            <a:ext cx="1895886" cy="1895886"/>
          </a:xfrm>
          <a:prstGeom prst="rect">
            <a:avLst/>
          </a:prstGeom>
        </p:spPr>
      </p:pic>
      <p:sp>
        <p:nvSpPr>
          <p:cNvPr id="5" name="Text Placeholder 4">
            <a:extLst>
              <a:ext uri="{FF2B5EF4-FFF2-40B4-BE49-F238E27FC236}">
                <a16:creationId xmlns:a16="http://schemas.microsoft.com/office/drawing/2014/main" id="{3750484C-F963-4435-BA64-4919DCD487EA}"/>
              </a:ext>
            </a:extLst>
          </p:cNvPr>
          <p:cNvSpPr>
            <a:spLocks noGrp="1"/>
          </p:cNvSpPr>
          <p:nvPr>
            <p:ph type="body" sz="quarter" idx="3"/>
          </p:nvPr>
        </p:nvSpPr>
        <p:spPr>
          <a:xfrm>
            <a:off x="6190901" y="2869526"/>
            <a:ext cx="4413660" cy="3374210"/>
          </a:xfrm>
        </p:spPr>
        <p:txBody>
          <a:bodyPr vert="horz" lIns="91440" tIns="45720" rIns="91440" bIns="45720" rtlCol="0" anchor="b">
            <a:noAutofit/>
          </a:bodyPr>
          <a:lstStyle/>
          <a:p>
            <a:pPr>
              <a:lnSpc>
                <a:spcPct val="90000"/>
              </a:lnSpc>
            </a:pPr>
            <a:r>
              <a:rPr lang="en-US" sz="2000" b="0" dirty="0">
                <a:latin typeface="Gill Sans MT"/>
                <a:cs typeface="Arial"/>
              </a:rPr>
              <a:t>Dr. Stan Maynard</a:t>
            </a:r>
            <a:endParaRPr lang="en-US" sz="2000" dirty="0">
              <a:cs typeface="Arial"/>
            </a:endParaRPr>
          </a:p>
          <a:p>
            <a:pPr>
              <a:lnSpc>
                <a:spcPct val="90000"/>
              </a:lnSpc>
            </a:pPr>
            <a:r>
              <a:rPr lang="en-US" sz="2000" b="0" dirty="0">
                <a:latin typeface="Gill Sans MT"/>
                <a:cs typeface="Arial"/>
              </a:rPr>
              <a:t>Executive Director, June Harless Center</a:t>
            </a:r>
            <a:endParaRPr lang="en-US" sz="2000" dirty="0">
              <a:cs typeface="Arial"/>
            </a:endParaRPr>
          </a:p>
          <a:p>
            <a:pPr>
              <a:lnSpc>
                <a:spcPct val="90000"/>
              </a:lnSpc>
            </a:pPr>
            <a:r>
              <a:rPr lang="en-US" sz="2000" b="0" dirty="0">
                <a:latin typeface="Gill Sans MT"/>
                <a:cs typeface="Arial"/>
              </a:rPr>
              <a:t>Email: </a:t>
            </a:r>
            <a:r>
              <a:rPr lang="en-US" sz="2000" b="0" u="sng" dirty="0">
                <a:latin typeface="Gill Sans MT"/>
                <a:cs typeface="Arial"/>
                <a:hlinkClick r:id="rId5"/>
              </a:rPr>
              <a:t>maynard@marshall.edu</a:t>
            </a:r>
            <a:endParaRPr lang="en-US" sz="2000" b="0" dirty="0">
              <a:latin typeface="Gill Sans MT"/>
              <a:cs typeface="Arial"/>
            </a:endParaRPr>
          </a:p>
          <a:p>
            <a:pPr>
              <a:lnSpc>
                <a:spcPct val="90000"/>
              </a:lnSpc>
            </a:pPr>
            <a:endParaRPr lang="en-US" sz="2000" b="0" dirty="0">
              <a:latin typeface="Gill Sans MT"/>
              <a:cs typeface="Arial"/>
            </a:endParaRPr>
          </a:p>
          <a:p>
            <a:pPr>
              <a:lnSpc>
                <a:spcPct val="90000"/>
              </a:lnSpc>
            </a:pPr>
            <a:r>
              <a:rPr lang="en-US" sz="2000" b="0" dirty="0">
                <a:latin typeface="Gill Sans MT"/>
                <a:cs typeface="Arial"/>
              </a:rPr>
              <a:t>Brandie Turner </a:t>
            </a:r>
          </a:p>
          <a:p>
            <a:pPr>
              <a:lnSpc>
                <a:spcPct val="90000"/>
              </a:lnSpc>
            </a:pPr>
            <a:r>
              <a:rPr lang="en-US" sz="2000" b="0" dirty="0">
                <a:latin typeface="Gill Sans MT"/>
                <a:cs typeface="Arial"/>
              </a:rPr>
              <a:t>Funding Coordinator</a:t>
            </a:r>
            <a:endParaRPr lang="en-US" sz="2000" dirty="0">
              <a:cs typeface="Arial"/>
            </a:endParaRPr>
          </a:p>
          <a:p>
            <a:pPr>
              <a:lnSpc>
                <a:spcPct val="90000"/>
              </a:lnSpc>
            </a:pPr>
            <a:r>
              <a:rPr lang="en-US" sz="2000" b="0" dirty="0">
                <a:latin typeface="Gill Sans MT"/>
                <a:cs typeface="Arial"/>
              </a:rPr>
              <a:t>Email: </a:t>
            </a:r>
            <a:r>
              <a:rPr lang="en-US" sz="2000" b="0" dirty="0">
                <a:latin typeface="Gill Sans MT"/>
                <a:cs typeface="Arial"/>
                <a:hlinkClick r:id="rId6"/>
              </a:rPr>
              <a:t>brandie.turner@k12.wv.us</a:t>
            </a:r>
            <a:endParaRPr lang="en-US" sz="2000" b="0" dirty="0">
              <a:latin typeface="Gill Sans MT"/>
              <a:cs typeface="Arial"/>
            </a:endParaRPr>
          </a:p>
          <a:p>
            <a:endParaRPr lang="en-US" dirty="0">
              <a:cs typeface="Arial"/>
            </a:endParaRPr>
          </a:p>
        </p:txBody>
      </p:sp>
      <p:pic>
        <p:nvPicPr>
          <p:cNvPr id="9" name="Picture 9">
            <a:extLst>
              <a:ext uri="{FF2B5EF4-FFF2-40B4-BE49-F238E27FC236}">
                <a16:creationId xmlns:a16="http://schemas.microsoft.com/office/drawing/2014/main" id="{FC0B8794-A98F-4E73-91A2-8DB00FA25581}"/>
              </a:ext>
            </a:extLst>
          </p:cNvPr>
          <p:cNvPicPr>
            <a:picLocks noGrp="1" noChangeAspect="1"/>
          </p:cNvPicPr>
          <p:nvPr>
            <p:ph sz="quarter" idx="4"/>
          </p:nvPr>
        </p:nvPicPr>
        <p:blipFill>
          <a:blip r:embed="rId7"/>
          <a:stretch>
            <a:fillRect/>
          </a:stretch>
        </p:blipFill>
        <p:spPr>
          <a:xfrm>
            <a:off x="6701462" y="1566990"/>
            <a:ext cx="2736272" cy="1557587"/>
          </a:xfrm>
          <a:prstGeom prst="rect">
            <a:avLst/>
          </a:prstGeom>
        </p:spPr>
      </p:pic>
    </p:spTree>
    <p:extLst>
      <p:ext uri="{BB962C8B-B14F-4D97-AF65-F5344CB8AC3E}">
        <p14:creationId xmlns:p14="http://schemas.microsoft.com/office/powerpoint/2010/main" val="15788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F99E-A51E-40F6-88EA-525034D53377}"/>
              </a:ext>
            </a:extLst>
          </p:cNvPr>
          <p:cNvSpPr>
            <a:spLocks noGrp="1"/>
          </p:cNvSpPr>
          <p:nvPr>
            <p:ph type="title"/>
          </p:nvPr>
        </p:nvSpPr>
        <p:spPr/>
        <p:txBody>
          <a:bodyPr/>
          <a:lstStyle/>
          <a:p>
            <a:pPr algn="ctr"/>
            <a:r>
              <a:rPr lang="en-US" b="1"/>
              <a:t>Overall Recommendations</a:t>
            </a:r>
            <a:endParaRPr lang="en-US"/>
          </a:p>
        </p:txBody>
      </p:sp>
      <p:sp>
        <p:nvSpPr>
          <p:cNvPr id="3" name="Content Placeholder 2">
            <a:extLst>
              <a:ext uri="{FF2B5EF4-FFF2-40B4-BE49-F238E27FC236}">
                <a16:creationId xmlns:a16="http://schemas.microsoft.com/office/drawing/2014/main" id="{435A52A0-E265-425B-AB26-F03F6B16D974}"/>
              </a:ext>
            </a:extLst>
          </p:cNvPr>
          <p:cNvSpPr>
            <a:spLocks noGrp="1"/>
          </p:cNvSpPr>
          <p:nvPr>
            <p:ph idx="1"/>
          </p:nvPr>
        </p:nvSpPr>
        <p:spPr>
          <a:xfrm>
            <a:off x="480646" y="1555628"/>
            <a:ext cx="11369903" cy="4329358"/>
          </a:xfrm>
        </p:spPr>
        <p:txBody>
          <a:bodyPr>
            <a:normAutofit fontScale="77500" lnSpcReduction="20000"/>
          </a:bodyPr>
          <a:lstStyle/>
          <a:p>
            <a:r>
              <a:rPr lang="en-US" dirty="0"/>
              <a:t>Strengthening of Instructional Supports, Learning Activities, Accessibility and Interactions.</a:t>
            </a:r>
          </a:p>
          <a:p>
            <a:endParaRPr lang="en-US" dirty="0"/>
          </a:p>
          <a:p>
            <a:r>
              <a:rPr lang="en-US" dirty="0"/>
              <a:t>Use Data to inform PD and support this process of continuous improvement with LEAs.</a:t>
            </a:r>
          </a:p>
          <a:p>
            <a:endParaRPr lang="en-US" dirty="0"/>
          </a:p>
          <a:p>
            <a:r>
              <a:rPr lang="en-US" dirty="0"/>
              <a:t>Support processes of transition and closer alignment between Pre-K and K.</a:t>
            </a:r>
          </a:p>
          <a:p>
            <a:endParaRPr lang="en-US" dirty="0"/>
          </a:p>
          <a:p>
            <a:r>
              <a:rPr lang="en-US" dirty="0"/>
              <a:t>Pre-K and K-3 teachers as teams.</a:t>
            </a:r>
          </a:p>
          <a:p>
            <a:endParaRPr lang="en-US" dirty="0"/>
          </a:p>
          <a:p>
            <a:r>
              <a:rPr lang="en-US" dirty="0"/>
              <a:t>Strengthening PD around developmentally appropriate practices with a focus on standards.</a:t>
            </a:r>
          </a:p>
          <a:p>
            <a:endParaRPr lang="en-US" dirty="0"/>
          </a:p>
          <a:p>
            <a:r>
              <a:rPr lang="en-US" dirty="0"/>
              <a:t>Supporting PD that focuses on teachers’ differentiation so that gains in Pre-K are sustained in K (and beyond).</a:t>
            </a:r>
          </a:p>
          <a:p>
            <a:pPr marL="114300" indent="0">
              <a:buNone/>
            </a:pPr>
            <a:endParaRPr lang="en-US" dirty="0"/>
          </a:p>
          <a:p>
            <a:endParaRPr lang="en-US" dirty="0"/>
          </a:p>
        </p:txBody>
      </p:sp>
    </p:spTree>
    <p:extLst>
      <p:ext uri="{BB962C8B-B14F-4D97-AF65-F5344CB8AC3E}">
        <p14:creationId xmlns:p14="http://schemas.microsoft.com/office/powerpoint/2010/main" val="112753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EC0F22-16F6-464B-954B-2495B23696DF}"/>
              </a:ext>
            </a:extLst>
          </p:cNvPr>
          <p:cNvSpPr>
            <a:spLocks noGrp="1"/>
          </p:cNvSpPr>
          <p:nvPr>
            <p:ph type="subTitle" idx="1"/>
          </p:nvPr>
        </p:nvSpPr>
        <p:spPr/>
        <p:txBody>
          <a:bodyPr/>
          <a:lstStyle/>
          <a:p>
            <a:r>
              <a:rPr lang="en-US" dirty="0">
                <a:solidFill>
                  <a:schemeClr val="accent3">
                    <a:lumMod val="20000"/>
                    <a:lumOff val="80000"/>
                  </a:schemeClr>
                </a:solidFill>
                <a:latin typeface="Arial" panose="020B0604020202020204" pitchFamily="34" charset="0"/>
                <a:cs typeface="Arial" panose="020B0604020202020204" pitchFamily="34" charset="0"/>
              </a:rPr>
              <a:t>Coaching Project Overview </a:t>
            </a:r>
          </a:p>
          <a:p>
            <a:r>
              <a:rPr lang="en-US" dirty="0">
                <a:solidFill>
                  <a:schemeClr val="accent3">
                    <a:lumMod val="20000"/>
                    <a:lumOff val="80000"/>
                  </a:schemeClr>
                </a:solidFill>
                <a:latin typeface="Arial" panose="020B0604020202020204" pitchFamily="34" charset="0"/>
                <a:cs typeface="Arial" panose="020B0604020202020204" pitchFamily="34" charset="0"/>
              </a:rPr>
              <a:t>Higher Education</a:t>
            </a:r>
          </a:p>
          <a:p>
            <a:r>
              <a:rPr lang="en-US" dirty="0">
                <a:solidFill>
                  <a:schemeClr val="accent3">
                    <a:lumMod val="20000"/>
                    <a:lumOff val="80000"/>
                  </a:schemeClr>
                </a:solidFill>
                <a:latin typeface="Arial" panose="020B0604020202020204" pitchFamily="34" charset="0"/>
                <a:cs typeface="Arial" panose="020B0604020202020204" pitchFamily="34" charset="0"/>
              </a:rPr>
              <a:t> April 25, 2019</a:t>
            </a:r>
          </a:p>
        </p:txBody>
      </p:sp>
      <p:pic>
        <p:nvPicPr>
          <p:cNvPr id="6" name="Picture 5">
            <a:extLst>
              <a:ext uri="{FF2B5EF4-FFF2-40B4-BE49-F238E27FC236}">
                <a16:creationId xmlns:a16="http://schemas.microsoft.com/office/drawing/2014/main" id="{1FCDB093-20A1-CE40-B71F-B3CB1946B308}"/>
              </a:ext>
            </a:extLst>
          </p:cNvPr>
          <p:cNvPicPr>
            <a:picLocks noChangeAspect="1"/>
          </p:cNvPicPr>
          <p:nvPr/>
        </p:nvPicPr>
        <p:blipFill>
          <a:blip r:embed="rId4"/>
          <a:stretch>
            <a:fillRect/>
          </a:stretch>
        </p:blipFill>
        <p:spPr>
          <a:xfrm>
            <a:off x="990599" y="4910328"/>
            <a:ext cx="2255521" cy="1344168"/>
          </a:xfrm>
          <a:prstGeom prst="rect">
            <a:avLst/>
          </a:prstGeom>
        </p:spPr>
      </p:pic>
      <p:pic>
        <p:nvPicPr>
          <p:cNvPr id="8" name="Picture 7">
            <a:extLst>
              <a:ext uri="{FF2B5EF4-FFF2-40B4-BE49-F238E27FC236}">
                <a16:creationId xmlns:a16="http://schemas.microsoft.com/office/drawing/2014/main" id="{B7177DED-0BBF-0C40-BADE-EB71D6D77B17}"/>
              </a:ext>
            </a:extLst>
          </p:cNvPr>
          <p:cNvPicPr>
            <a:picLocks noChangeAspect="1"/>
          </p:cNvPicPr>
          <p:nvPr/>
        </p:nvPicPr>
        <p:blipFill>
          <a:blip r:embed="rId5"/>
          <a:stretch>
            <a:fillRect/>
          </a:stretch>
        </p:blipFill>
        <p:spPr>
          <a:xfrm>
            <a:off x="9254488" y="4528566"/>
            <a:ext cx="2255522" cy="2107692"/>
          </a:xfrm>
          <a:prstGeom prst="rect">
            <a:avLst/>
          </a:prstGeom>
        </p:spPr>
      </p:pic>
    </p:spTree>
    <p:extLst>
      <p:ext uri="{BB962C8B-B14F-4D97-AF65-F5344CB8AC3E}">
        <p14:creationId xmlns:p14="http://schemas.microsoft.com/office/powerpoint/2010/main" val="387914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144463"/>
            <a:ext cx="11369675" cy="871009"/>
          </a:xfrm>
        </p:spPr>
        <p:txBody>
          <a:bodyPr>
            <a:normAutofit/>
          </a:bodyPr>
          <a:lstStyle/>
          <a:p>
            <a:r>
              <a:rPr lang="en-US" dirty="0">
                <a:solidFill>
                  <a:schemeClr val="accent1">
                    <a:lumMod val="50000"/>
                  </a:schemeClr>
                </a:solidFill>
              </a:rPr>
              <a:t>WV Standards for Professional Learning</a:t>
            </a:r>
          </a:p>
        </p:txBody>
      </p:sp>
      <p:sp>
        <p:nvSpPr>
          <p:cNvPr id="3" name="Content Placeholder 2"/>
          <p:cNvSpPr>
            <a:spLocks noGrp="1"/>
          </p:cNvSpPr>
          <p:nvPr>
            <p:ph idx="1"/>
          </p:nvPr>
        </p:nvSpPr>
        <p:spPr>
          <a:xfrm>
            <a:off x="193965" y="953270"/>
            <a:ext cx="11739418" cy="4891039"/>
          </a:xfrm>
        </p:spPr>
        <p:txBody>
          <a:bodyPr vert="horz" wrap="square" lIns="91440" tIns="45720" rIns="91440" bIns="45720" numCol="1" rtlCol="0" anchor="t" anchorCtr="0" compatLnSpc="1">
            <a:prstTxWarp prst="textNoShape">
              <a:avLst/>
            </a:prstTxWarp>
            <a:noAutofit/>
          </a:bodyPr>
          <a:lstStyle/>
          <a:p>
            <a:pPr>
              <a:spcAft>
                <a:spcPts val="1200"/>
              </a:spcAft>
            </a:pPr>
            <a:r>
              <a:rPr lang="en-US" sz="2000">
                <a:solidFill>
                  <a:schemeClr val="bg1">
                    <a:lumMod val="50000"/>
                  </a:schemeClr>
                </a:solidFill>
              </a:rPr>
              <a:t>Occurs within </a:t>
            </a:r>
            <a:r>
              <a:rPr lang="en-US" sz="2000" b="1">
                <a:solidFill>
                  <a:schemeClr val="bg1">
                    <a:lumMod val="50000"/>
                  </a:schemeClr>
                </a:solidFill>
              </a:rPr>
              <a:t>learning communities </a:t>
            </a:r>
            <a:r>
              <a:rPr lang="en-US" sz="2000">
                <a:solidFill>
                  <a:schemeClr val="bg1">
                    <a:lumMod val="50000"/>
                  </a:schemeClr>
                </a:solidFill>
              </a:rPr>
              <a:t>committed to continuous improvement, collective responsibility and goal alignment.</a:t>
            </a:r>
          </a:p>
          <a:p>
            <a:pPr>
              <a:spcAft>
                <a:spcPts val="1200"/>
              </a:spcAft>
            </a:pPr>
            <a:r>
              <a:rPr lang="en-US" sz="2000">
                <a:solidFill>
                  <a:schemeClr val="bg1">
                    <a:lumMod val="50000"/>
                  </a:schemeClr>
                </a:solidFill>
              </a:rPr>
              <a:t>Requires skillful </a:t>
            </a:r>
            <a:r>
              <a:rPr lang="en-US" sz="2000" b="1">
                <a:solidFill>
                  <a:schemeClr val="bg1">
                    <a:lumMod val="50000"/>
                  </a:schemeClr>
                </a:solidFill>
              </a:rPr>
              <a:t>leadership</a:t>
            </a:r>
            <a:r>
              <a:rPr lang="en-US" sz="2000">
                <a:solidFill>
                  <a:schemeClr val="bg1">
                    <a:lumMod val="50000"/>
                  </a:schemeClr>
                </a:solidFill>
              </a:rPr>
              <a:t> to develop capacity, advocate and create support systems for professional learning.</a:t>
            </a:r>
          </a:p>
          <a:p>
            <a:pPr>
              <a:spcAft>
                <a:spcPts val="1200"/>
              </a:spcAft>
            </a:pPr>
            <a:r>
              <a:rPr lang="en-US" sz="2000">
                <a:solidFill>
                  <a:schemeClr val="bg1">
                    <a:lumMod val="50000"/>
                  </a:schemeClr>
                </a:solidFill>
              </a:rPr>
              <a:t>Requires prioritizing, monitoring and coordinating </a:t>
            </a:r>
            <a:r>
              <a:rPr lang="en-US" sz="2000" b="1">
                <a:solidFill>
                  <a:schemeClr val="bg1">
                    <a:lumMod val="50000"/>
                  </a:schemeClr>
                </a:solidFill>
              </a:rPr>
              <a:t>resources</a:t>
            </a:r>
            <a:r>
              <a:rPr lang="en-US" sz="2000">
                <a:solidFill>
                  <a:schemeClr val="bg1">
                    <a:lumMod val="50000"/>
                  </a:schemeClr>
                </a:solidFill>
              </a:rPr>
              <a:t> for educator learning.</a:t>
            </a:r>
          </a:p>
          <a:p>
            <a:pPr>
              <a:spcAft>
                <a:spcPts val="1200"/>
              </a:spcAft>
            </a:pPr>
            <a:r>
              <a:rPr lang="en-US" sz="2000">
                <a:solidFill>
                  <a:schemeClr val="bg1">
                    <a:lumMod val="50000"/>
                  </a:schemeClr>
                </a:solidFill>
              </a:rPr>
              <a:t>Uses a variety of sources and types of student, educator and system </a:t>
            </a:r>
            <a:r>
              <a:rPr lang="en-US" sz="2000" b="1">
                <a:solidFill>
                  <a:schemeClr val="bg1">
                    <a:lumMod val="50000"/>
                  </a:schemeClr>
                </a:solidFill>
              </a:rPr>
              <a:t>data </a:t>
            </a:r>
            <a:r>
              <a:rPr lang="en-US" sz="2000">
                <a:solidFill>
                  <a:schemeClr val="bg1">
                    <a:lumMod val="50000"/>
                  </a:schemeClr>
                </a:solidFill>
              </a:rPr>
              <a:t>to plan, assess and evaluate professional learning.</a:t>
            </a:r>
          </a:p>
          <a:p>
            <a:pPr>
              <a:spcAft>
                <a:spcPts val="1200"/>
              </a:spcAft>
            </a:pPr>
            <a:r>
              <a:rPr lang="en-US" sz="2000">
                <a:solidFill>
                  <a:schemeClr val="bg1">
                    <a:lumMod val="50000"/>
                  </a:schemeClr>
                </a:solidFill>
              </a:rPr>
              <a:t>Integrates theories, research and models of human learning into </a:t>
            </a:r>
            <a:r>
              <a:rPr lang="en-US" sz="2000" b="1">
                <a:solidFill>
                  <a:schemeClr val="bg1">
                    <a:lumMod val="50000"/>
                  </a:schemeClr>
                </a:solidFill>
              </a:rPr>
              <a:t>learning designs</a:t>
            </a:r>
            <a:r>
              <a:rPr lang="en-US" sz="2000">
                <a:solidFill>
                  <a:schemeClr val="bg1">
                    <a:lumMod val="50000"/>
                  </a:schemeClr>
                </a:solidFill>
              </a:rPr>
              <a:t> to achieve its intended outcomes.</a:t>
            </a:r>
          </a:p>
          <a:p>
            <a:pPr>
              <a:spcAft>
                <a:spcPts val="1200"/>
              </a:spcAft>
            </a:pPr>
            <a:r>
              <a:rPr lang="en-US" sz="2000">
                <a:solidFill>
                  <a:schemeClr val="bg1">
                    <a:lumMod val="50000"/>
                  </a:schemeClr>
                </a:solidFill>
              </a:rPr>
              <a:t>Applies research on change and sustains support for </a:t>
            </a:r>
            <a:r>
              <a:rPr lang="en-US" sz="2000" b="1">
                <a:solidFill>
                  <a:schemeClr val="bg1">
                    <a:lumMod val="50000"/>
                  </a:schemeClr>
                </a:solidFill>
              </a:rPr>
              <a:t>implementation</a:t>
            </a:r>
            <a:r>
              <a:rPr lang="en-US" sz="2000">
                <a:solidFill>
                  <a:schemeClr val="bg1">
                    <a:lumMod val="50000"/>
                  </a:schemeClr>
                </a:solidFill>
              </a:rPr>
              <a:t> of professional learning for long-term change.</a:t>
            </a:r>
          </a:p>
          <a:p>
            <a:pPr>
              <a:spcAft>
                <a:spcPts val="1200"/>
              </a:spcAft>
            </a:pPr>
            <a:r>
              <a:rPr lang="en-US" sz="2000" b="1">
                <a:solidFill>
                  <a:schemeClr val="bg1">
                    <a:lumMod val="50000"/>
                  </a:schemeClr>
                </a:solidFill>
              </a:rPr>
              <a:t>Aligns outcomes with educator performance and student curriculum standards.</a:t>
            </a:r>
          </a:p>
        </p:txBody>
      </p:sp>
    </p:spTree>
    <p:extLst>
      <p:ext uri="{BB962C8B-B14F-4D97-AF65-F5344CB8AC3E}">
        <p14:creationId xmlns:p14="http://schemas.microsoft.com/office/powerpoint/2010/main" val="322931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very high confidence">
            <a:extLst>
              <a:ext uri="{FF2B5EF4-FFF2-40B4-BE49-F238E27FC236}">
                <a16:creationId xmlns:a16="http://schemas.microsoft.com/office/drawing/2014/main" id="{ABDF5FAF-7471-40EC-86F6-D208E8A0FE91}"/>
              </a:ext>
            </a:extLst>
          </p:cNvPr>
          <p:cNvPicPr>
            <a:picLocks noGrp="1" noChangeAspect="1"/>
          </p:cNvPicPr>
          <p:nvPr>
            <p:ph idx="1"/>
          </p:nvPr>
        </p:nvPicPr>
        <p:blipFill>
          <a:blip r:embed="rId3"/>
          <a:stretch>
            <a:fillRect/>
          </a:stretch>
        </p:blipFill>
        <p:spPr>
          <a:xfrm>
            <a:off x="4153782" y="276225"/>
            <a:ext cx="7402337" cy="5546725"/>
          </a:xfrm>
          <a:prstGeom prst="rect">
            <a:avLst/>
          </a:prstGeom>
        </p:spPr>
      </p:pic>
      <p:sp>
        <p:nvSpPr>
          <p:cNvPr id="4" name="Slide Number Placeholder 3">
            <a:extLst>
              <a:ext uri="{FF2B5EF4-FFF2-40B4-BE49-F238E27FC236}">
                <a16:creationId xmlns:a16="http://schemas.microsoft.com/office/drawing/2014/main" id="{EEAB4187-175B-4E60-84CB-598006B1779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89527" y="1279872"/>
            <a:ext cx="3186546"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4472C4">
                    <a:lumMod val="50000"/>
                  </a:srgbClr>
                </a:solidFill>
                <a:effectLst/>
                <a:uLnTx/>
                <a:uFillTx/>
                <a:latin typeface="Vollkorn"/>
                <a:ea typeface="+mn-ea"/>
                <a:cs typeface="+mn-cs"/>
              </a:rPr>
              <a:t>Coaching is most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472C4">
                  <a:lumMod val="50000"/>
                </a:srgbClr>
              </a:solidFill>
              <a:effectLst/>
              <a:uLnTx/>
              <a:uFillTx/>
              <a:latin typeface="Vollkor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4472C4">
                    <a:lumMod val="50000"/>
                  </a:srgbClr>
                </a:solidFill>
                <a:effectLst/>
                <a:uLnTx/>
                <a:uFillTx/>
                <a:latin typeface="Vollkorn"/>
                <a:ea typeface="+mn-ea"/>
                <a:cs typeface="+mn-cs"/>
              </a:rPr>
              <a:t>Valid use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472C4">
                  <a:lumMod val="50000"/>
                </a:srgbClr>
              </a:solidFill>
              <a:effectLst/>
              <a:uLnTx/>
              <a:uFillTx/>
              <a:latin typeface="Vollkor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4472C4">
                    <a:lumMod val="50000"/>
                  </a:srgbClr>
                </a:solidFill>
                <a:effectLst/>
                <a:uLnTx/>
                <a:uFillTx/>
                <a:latin typeface="Vollkorn"/>
                <a:ea typeface="+mn-ea"/>
                <a:cs typeface="+mn-cs"/>
              </a:rPr>
              <a:t>Sustainable</a:t>
            </a:r>
          </a:p>
        </p:txBody>
      </p:sp>
    </p:spTree>
    <p:extLst>
      <p:ext uri="{BB962C8B-B14F-4D97-AF65-F5344CB8AC3E}">
        <p14:creationId xmlns:p14="http://schemas.microsoft.com/office/powerpoint/2010/main" val="188508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2509" y="493842"/>
            <a:ext cx="9305670" cy="861140"/>
          </a:xfrm>
          <a:prstGeom prst="rect">
            <a:avLst/>
          </a:prstGeom>
        </p:spPr>
        <p:txBody>
          <a:bodyPr vert="horz" wrap="square" lIns="0" tIns="12326" rIns="0" bIns="0" numCol="1" rtlCol="0" anchor="ctr" anchorCtr="0" compatLnSpc="1">
            <a:prstTxWarp prst="textNoShape">
              <a:avLst/>
            </a:prstTxWarp>
            <a:spAutoFit/>
          </a:bodyPr>
          <a:lstStyle/>
          <a:p>
            <a:pPr marL="10795">
              <a:lnSpc>
                <a:spcPct val="100000"/>
              </a:lnSpc>
              <a:spcBef>
                <a:spcPts val="97"/>
              </a:spcBef>
            </a:pPr>
            <a:r>
              <a:rPr lang="en-US" sz="5400" spc="137">
                <a:solidFill>
                  <a:schemeClr val="accent1">
                    <a:lumMod val="50000"/>
                  </a:schemeClr>
                </a:solidFill>
              </a:rPr>
              <a:t>Instructional</a:t>
            </a:r>
            <a:r>
              <a:rPr lang="en-US" sz="5400" spc="-18">
                <a:solidFill>
                  <a:schemeClr val="accent1">
                    <a:lumMod val="50000"/>
                  </a:schemeClr>
                </a:solidFill>
              </a:rPr>
              <a:t> </a:t>
            </a:r>
            <a:r>
              <a:rPr lang="en-US" sz="5400" spc="101">
                <a:solidFill>
                  <a:schemeClr val="accent1">
                    <a:lumMod val="50000"/>
                  </a:schemeClr>
                </a:solidFill>
              </a:rPr>
              <a:t>Coaches</a:t>
            </a:r>
            <a:r>
              <a:rPr lang="en-US" sz="5400" spc="101">
                <a:solidFill>
                  <a:schemeClr val="tx1"/>
                </a:solidFill>
              </a:rPr>
              <a:t> </a:t>
            </a:r>
            <a:endParaRPr lang="en-US" sz="5400">
              <a:solidFill>
                <a:schemeClr val="tx1"/>
              </a:solidFill>
            </a:endParaRPr>
          </a:p>
        </p:txBody>
      </p:sp>
      <p:sp>
        <p:nvSpPr>
          <p:cNvPr id="4" name="object 4"/>
          <p:cNvSpPr txBox="1"/>
          <p:nvPr/>
        </p:nvSpPr>
        <p:spPr>
          <a:xfrm>
            <a:off x="535709" y="1551709"/>
            <a:ext cx="5874617" cy="452089"/>
          </a:xfrm>
          <a:prstGeom prst="rect">
            <a:avLst/>
          </a:prstGeom>
        </p:spPr>
        <p:txBody>
          <a:bodyPr vert="horz" wrap="square" lIns="0" tIns="10646" rIns="0" bIns="0" rtlCol="0" anchor="t">
            <a:spAutoFit/>
          </a:bodyPr>
          <a:lstStyle/>
          <a:p>
            <a:pPr marL="10795" marR="0" lvl="0" indent="0" algn="l" defTabSz="914400" rtl="0" eaLnBrk="1" fontAlgn="auto" latinLnBrk="0" hangingPunct="1">
              <a:lnSpc>
                <a:spcPct val="100000"/>
              </a:lnSpc>
              <a:spcBef>
                <a:spcPts val="84"/>
              </a:spcBef>
              <a:spcAft>
                <a:spcPts val="0"/>
              </a:spcAft>
              <a:buClrTx/>
              <a:buSzTx/>
              <a:buFontTx/>
              <a:buNone/>
              <a:tabLst/>
              <a:defRPr/>
            </a:pPr>
            <a:endParaRPr kumimoji="0" lang="en-US" sz="2850" b="0" i="0" u="none" strike="noStrike" kern="1200" cap="none" spc="-18"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1514987" y="1549138"/>
            <a:ext cx="9873673" cy="3941109"/>
          </a:xfrm>
          <a:prstGeom prst="rect">
            <a:avLst/>
          </a:prstGeom>
        </p:spPr>
        <p:txBody>
          <a:bodyPr vert="horz" wrap="square" lIns="0" tIns="11206" rIns="0" bIns="0" rtlCol="0" anchor="t">
            <a:spAutoFit/>
          </a:bodyPr>
          <a:lstStyle/>
          <a:p>
            <a:pPr marL="10795" marR="2679700" lvl="0" indent="0" algn="l" defTabSz="914400" rtl="0" eaLnBrk="1" fontAlgn="auto" latinLnBrk="0" hangingPunct="1">
              <a:lnSpc>
                <a:spcPct val="148700"/>
              </a:lnSpc>
              <a:spcBef>
                <a:spcPts val="88"/>
              </a:spcBef>
              <a:spcAft>
                <a:spcPts val="0"/>
              </a:spcAft>
              <a:buClrTx/>
              <a:buSzPct val="73846"/>
              <a:buFontTx/>
              <a:buNone/>
              <a:tabLst>
                <a:tab pos="358047" algn="l"/>
                <a:tab pos="358607" algn="l"/>
              </a:tabLst>
              <a:defRPr/>
            </a:pPr>
            <a:r>
              <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rPr>
              <a:t>"Instructional coaches partner with teachers to analyze </a:t>
            </a:r>
            <a:r>
              <a:rPr kumimoji="0" lang="en-US" sz="2850" b="1" i="0" u="none" strike="noStrike" kern="1200" cap="none" spc="-88" normalizeH="0" baseline="0" noProof="0" dirty="0">
                <a:ln>
                  <a:noFill/>
                </a:ln>
                <a:solidFill>
                  <a:prstClr val="white">
                    <a:lumMod val="50000"/>
                  </a:prstClr>
                </a:solidFill>
                <a:effectLst/>
                <a:uLnTx/>
                <a:uFillTx/>
                <a:latin typeface="Fire Sans"/>
                <a:ea typeface="+mn-ea"/>
                <a:cs typeface="Arial"/>
              </a:rPr>
              <a:t>current reality</a:t>
            </a:r>
            <a:r>
              <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rPr>
              <a:t>, </a:t>
            </a:r>
            <a:r>
              <a:rPr kumimoji="0" lang="en-US" sz="2850" b="1" i="0" u="none" strike="noStrike" kern="1200" cap="none" spc="-88" normalizeH="0" baseline="0" noProof="0" dirty="0">
                <a:ln>
                  <a:noFill/>
                </a:ln>
                <a:solidFill>
                  <a:prstClr val="white">
                    <a:lumMod val="50000"/>
                  </a:prstClr>
                </a:solidFill>
                <a:effectLst/>
                <a:uLnTx/>
                <a:uFillTx/>
                <a:latin typeface="Fire Sans"/>
                <a:ea typeface="+mn-ea"/>
                <a:cs typeface="Arial"/>
              </a:rPr>
              <a:t>set goals, identify and explain teaching strategies to meet goals</a:t>
            </a:r>
            <a:r>
              <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rPr>
              <a:t>, and to provide support until the goals are met."</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Calibri"/>
            </a:endParaRPr>
          </a:p>
          <a:p>
            <a:pPr marL="10795" marR="2679700" lvl="0" indent="0" algn="l" defTabSz="914400" rtl="0" eaLnBrk="1" fontAlgn="auto" latinLnBrk="0" hangingPunct="1">
              <a:lnSpc>
                <a:spcPct val="100000"/>
              </a:lnSpc>
              <a:spcBef>
                <a:spcPts val="0"/>
              </a:spcBef>
              <a:spcAft>
                <a:spcPts val="0"/>
              </a:spcAft>
              <a:buClrTx/>
              <a:buSzPct val="73846"/>
              <a:buFontTx/>
              <a:buNone/>
              <a:tabLst>
                <a:tab pos="358047" algn="l"/>
                <a:tab pos="358607" algn="l"/>
              </a:tabLst>
              <a:defRPr/>
            </a:pPr>
            <a:endPar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endParaRPr>
          </a:p>
          <a:p>
            <a:pPr marL="10795" marR="2679700" lvl="0" indent="0" algn="r" defTabSz="914400" rtl="0" eaLnBrk="1" fontAlgn="auto" latinLnBrk="0" hangingPunct="1">
              <a:lnSpc>
                <a:spcPct val="100000"/>
              </a:lnSpc>
              <a:spcBef>
                <a:spcPts val="0"/>
              </a:spcBef>
              <a:spcAft>
                <a:spcPts val="0"/>
              </a:spcAft>
              <a:buClrTx/>
              <a:buSzPct val="73846"/>
              <a:buFontTx/>
              <a:buNone/>
              <a:tabLst>
                <a:tab pos="358047" algn="l"/>
                <a:tab pos="358607" algn="l"/>
              </a:tabLst>
              <a:defRPr/>
            </a:pPr>
            <a:r>
              <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rPr>
              <a:t>-Impact Research Lab</a:t>
            </a:r>
          </a:p>
          <a:p>
            <a:pPr marL="10795" marR="2679700" lvl="0" indent="0" algn="r" defTabSz="914400" rtl="0" eaLnBrk="1" fontAlgn="auto" latinLnBrk="0" hangingPunct="1">
              <a:lnSpc>
                <a:spcPct val="100000"/>
              </a:lnSpc>
              <a:spcBef>
                <a:spcPts val="0"/>
              </a:spcBef>
              <a:spcAft>
                <a:spcPts val="0"/>
              </a:spcAft>
              <a:buClrTx/>
              <a:buSzPct val="73846"/>
              <a:buFontTx/>
              <a:buNone/>
              <a:tabLst>
                <a:tab pos="358047" algn="l"/>
                <a:tab pos="358607" algn="l"/>
              </a:tabLst>
              <a:defRPr/>
            </a:pPr>
            <a:r>
              <a:rPr kumimoji="0" lang="en-US" sz="2850" b="0" i="0" u="none" strike="noStrike" kern="1200" cap="none" spc="-88" normalizeH="0" baseline="0" noProof="0" dirty="0">
                <a:ln>
                  <a:noFill/>
                </a:ln>
                <a:solidFill>
                  <a:prstClr val="white">
                    <a:lumMod val="50000"/>
                  </a:prstClr>
                </a:solidFill>
                <a:effectLst/>
                <a:uLnTx/>
                <a:uFillTx/>
                <a:latin typeface="Fire Sans"/>
                <a:ea typeface="+mn-ea"/>
                <a:cs typeface="Arial"/>
              </a:rPr>
              <a:t>The Impact Cycle (2018, p. 3) </a:t>
            </a:r>
          </a:p>
        </p:txBody>
      </p:sp>
    </p:spTree>
    <p:extLst>
      <p:ext uri="{BB962C8B-B14F-4D97-AF65-F5344CB8AC3E}">
        <p14:creationId xmlns:p14="http://schemas.microsoft.com/office/powerpoint/2010/main" val="35644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500" y="912372"/>
            <a:ext cx="7240681" cy="619608"/>
          </a:xfrm>
          <a:prstGeom prst="rect">
            <a:avLst/>
          </a:prstGeom>
        </p:spPr>
        <p:txBody>
          <a:bodyPr vert="horz" wrap="square" lIns="0" tIns="15128" rIns="0" bIns="0" numCol="1" rtlCol="0" anchor="ctr" anchorCtr="0" compatLnSpc="1">
            <a:prstTxWarp prst="textNoShape">
              <a:avLst/>
            </a:prstTxWarp>
            <a:spAutoFit/>
          </a:bodyPr>
          <a:lstStyle/>
          <a:p>
            <a:pPr marL="11206">
              <a:lnSpc>
                <a:spcPct val="100000"/>
              </a:lnSpc>
              <a:spcBef>
                <a:spcPts val="119"/>
              </a:spcBef>
            </a:pPr>
            <a:r>
              <a:rPr sz="3927" spc="9">
                <a:solidFill>
                  <a:srgbClr val="FFFFFF"/>
                </a:solidFill>
              </a:rPr>
              <a:t>Three </a:t>
            </a:r>
            <a:r>
              <a:rPr sz="3927" spc="110">
                <a:solidFill>
                  <a:srgbClr val="FFFFFF"/>
                </a:solidFill>
              </a:rPr>
              <a:t>Approaches </a:t>
            </a:r>
            <a:r>
              <a:rPr sz="3927" spc="190">
                <a:solidFill>
                  <a:srgbClr val="FFFFFF"/>
                </a:solidFill>
              </a:rPr>
              <a:t>to</a:t>
            </a:r>
            <a:r>
              <a:rPr sz="3927" spc="-141">
                <a:solidFill>
                  <a:srgbClr val="FFFFFF"/>
                </a:solidFill>
              </a:rPr>
              <a:t> </a:t>
            </a:r>
            <a:r>
              <a:rPr sz="3927" spc="101">
                <a:solidFill>
                  <a:srgbClr val="FFFFFF"/>
                </a:solidFill>
              </a:rPr>
              <a:t>Coaching</a:t>
            </a:r>
            <a:endParaRPr sz="3927"/>
          </a:p>
        </p:txBody>
      </p:sp>
      <p:graphicFrame>
        <p:nvGraphicFramePr>
          <p:cNvPr id="3" name="object 3"/>
          <p:cNvGraphicFramePr>
            <a:graphicFrameLocks noGrp="1"/>
          </p:cNvGraphicFramePr>
          <p:nvPr>
            <p:extLst/>
          </p:nvPr>
        </p:nvGraphicFramePr>
        <p:xfrm>
          <a:off x="2688676" y="1073649"/>
          <a:ext cx="6816325" cy="4840909"/>
        </p:xfrm>
        <a:graphic>
          <a:graphicData uri="http://schemas.openxmlformats.org/drawingml/2006/table">
            <a:tbl>
              <a:tblPr firstRow="1" bandRow="1">
                <a:tableStyleId>{2D5ABB26-0587-4C30-8999-92F81FD0307C}</a:tableStyleId>
              </a:tblPr>
              <a:tblGrid>
                <a:gridCol w="1703776">
                  <a:extLst>
                    <a:ext uri="{9D8B030D-6E8A-4147-A177-3AD203B41FA5}">
                      <a16:colId xmlns:a16="http://schemas.microsoft.com/office/drawing/2014/main" val="20000"/>
                    </a:ext>
                  </a:extLst>
                </a:gridCol>
                <a:gridCol w="1703776">
                  <a:extLst>
                    <a:ext uri="{9D8B030D-6E8A-4147-A177-3AD203B41FA5}">
                      <a16:colId xmlns:a16="http://schemas.microsoft.com/office/drawing/2014/main" val="20001"/>
                    </a:ext>
                  </a:extLst>
                </a:gridCol>
                <a:gridCol w="1704386">
                  <a:extLst>
                    <a:ext uri="{9D8B030D-6E8A-4147-A177-3AD203B41FA5}">
                      <a16:colId xmlns:a16="http://schemas.microsoft.com/office/drawing/2014/main" val="20002"/>
                    </a:ext>
                  </a:extLst>
                </a:gridCol>
                <a:gridCol w="1704387">
                  <a:extLst>
                    <a:ext uri="{9D8B030D-6E8A-4147-A177-3AD203B41FA5}">
                      <a16:colId xmlns:a16="http://schemas.microsoft.com/office/drawing/2014/main" val="20003"/>
                    </a:ext>
                  </a:extLst>
                </a:gridCol>
              </a:tblGrid>
              <a:tr h="673909">
                <a:tc>
                  <a:txBody>
                    <a:bodyPr/>
                    <a:lstStyle/>
                    <a:p>
                      <a:pPr marL="47625">
                        <a:lnSpc>
                          <a:spcPct val="100000"/>
                        </a:lnSpc>
                      </a:pPr>
                      <a:r>
                        <a:rPr sz="1600" b="1" spc="5">
                          <a:solidFill>
                            <a:srgbClr val="B51700"/>
                          </a:solidFill>
                          <a:latin typeface="Fira Sans"/>
                          <a:cs typeface="Arial"/>
                        </a:rPr>
                        <a:t>Characteristic</a:t>
                      </a:r>
                      <a:endParaRPr sz="1600">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48895">
                        <a:lnSpc>
                          <a:spcPct val="100000"/>
                        </a:lnSpc>
                      </a:pPr>
                      <a:r>
                        <a:rPr sz="1600" b="1" spc="-5">
                          <a:solidFill>
                            <a:srgbClr val="B51700"/>
                          </a:solidFill>
                          <a:latin typeface="Fira Sans"/>
                          <a:cs typeface="Arial"/>
                        </a:rPr>
                        <a:t>Facilitative</a:t>
                      </a:r>
                      <a:endParaRPr sz="1600">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165">
                        <a:lnSpc>
                          <a:spcPct val="100000"/>
                        </a:lnSpc>
                      </a:pPr>
                      <a:r>
                        <a:rPr sz="1600" b="1">
                          <a:solidFill>
                            <a:srgbClr val="B51700"/>
                          </a:solidFill>
                          <a:latin typeface="Fira Sans"/>
                          <a:cs typeface="Arial"/>
                        </a:rPr>
                        <a:t>Dialogical</a:t>
                      </a:r>
                      <a:endParaRPr sz="1600">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800">
                        <a:lnSpc>
                          <a:spcPct val="100000"/>
                        </a:lnSpc>
                      </a:pPr>
                      <a:r>
                        <a:rPr sz="1600" b="1">
                          <a:solidFill>
                            <a:srgbClr val="B51700"/>
                          </a:solidFill>
                          <a:latin typeface="Fira Sans"/>
                          <a:cs typeface="Arial"/>
                        </a:rPr>
                        <a:t>Directive</a:t>
                      </a:r>
                      <a:endParaRPr sz="1600">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extLst>
                  <a:ext uri="{0D108BD9-81ED-4DB2-BD59-A6C34878D82A}">
                    <a16:rowId xmlns:a16="http://schemas.microsoft.com/office/drawing/2014/main" val="10000"/>
                  </a:ext>
                </a:extLst>
              </a:tr>
              <a:tr h="500466">
                <a:tc>
                  <a:txBody>
                    <a:bodyPr/>
                    <a:lstStyle/>
                    <a:p>
                      <a:pPr marL="47625">
                        <a:lnSpc>
                          <a:spcPts val="1664"/>
                        </a:lnSpc>
                      </a:pPr>
                      <a:r>
                        <a:rPr sz="1200" b="1" spc="5">
                          <a:latin typeface="Fira Sans"/>
                          <a:cs typeface="Arial"/>
                        </a:rPr>
                        <a:t>Metaphor</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48895">
                        <a:lnSpc>
                          <a:spcPts val="1664"/>
                        </a:lnSpc>
                      </a:pPr>
                      <a:r>
                        <a:rPr sz="1200" b="1" spc="0">
                          <a:latin typeface="Fira Sans"/>
                          <a:cs typeface="Arial"/>
                        </a:rPr>
                        <a:t>Sounding</a:t>
                      </a:r>
                      <a:r>
                        <a:rPr sz="1200" b="1" spc="-15">
                          <a:latin typeface="Fira Sans"/>
                          <a:cs typeface="Arial"/>
                        </a:rPr>
                        <a:t> </a:t>
                      </a:r>
                      <a:r>
                        <a:rPr sz="1200" b="1" spc="5">
                          <a:latin typeface="Fira Sans"/>
                          <a:cs typeface="Arial"/>
                        </a:rPr>
                        <a:t>board</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165">
                        <a:lnSpc>
                          <a:spcPts val="1664"/>
                        </a:lnSpc>
                      </a:pPr>
                      <a:r>
                        <a:rPr sz="1200" b="1" spc="-10">
                          <a:latin typeface="Fira Sans"/>
                          <a:cs typeface="Arial"/>
                        </a:rPr>
                        <a:t>Partner</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800">
                        <a:lnSpc>
                          <a:spcPts val="1664"/>
                        </a:lnSpc>
                      </a:pPr>
                      <a:r>
                        <a:rPr sz="1200" b="1" spc="0">
                          <a:latin typeface="Fira Sans"/>
                          <a:cs typeface="Arial"/>
                        </a:rPr>
                        <a:t>Expert-Apprentice</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extLst>
                  <a:ext uri="{0D108BD9-81ED-4DB2-BD59-A6C34878D82A}">
                    <a16:rowId xmlns:a16="http://schemas.microsoft.com/office/drawing/2014/main" val="10001"/>
                  </a:ext>
                </a:extLst>
              </a:tr>
              <a:tr h="823347">
                <a:tc>
                  <a:txBody>
                    <a:bodyPr/>
                    <a:lstStyle/>
                    <a:p>
                      <a:pPr marL="47625">
                        <a:lnSpc>
                          <a:spcPct val="100000"/>
                        </a:lnSpc>
                        <a:spcBef>
                          <a:spcPts val="25"/>
                        </a:spcBef>
                      </a:pPr>
                      <a:r>
                        <a:rPr sz="1200" b="1" spc="-40">
                          <a:latin typeface="Fira Sans"/>
                          <a:cs typeface="Arial"/>
                        </a:rPr>
                        <a:t>Teacher</a:t>
                      </a:r>
                      <a:r>
                        <a:rPr sz="1200" b="1" spc="-25">
                          <a:latin typeface="Fira Sans"/>
                          <a:cs typeface="Arial"/>
                        </a:rPr>
                        <a:t> </a:t>
                      </a:r>
                      <a:r>
                        <a:rPr sz="1200" b="1" spc="0">
                          <a:latin typeface="Fira Sans"/>
                          <a:cs typeface="Arial"/>
                        </a:rPr>
                        <a:t>Knowledge</a:t>
                      </a:r>
                      <a:endParaRPr sz="1200" b="1">
                        <a:latin typeface="Fira Sans"/>
                        <a:cs typeface="Arial"/>
                      </a:endParaRPr>
                    </a:p>
                  </a:txBody>
                  <a:tcPr marL="0" marR="0" marT="2801"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48895" marR="347980">
                        <a:lnSpc>
                          <a:spcPct val="101200"/>
                        </a:lnSpc>
                        <a:spcBef>
                          <a:spcPts val="5"/>
                        </a:spcBef>
                      </a:pPr>
                      <a:r>
                        <a:rPr sz="1200" b="1" spc="5">
                          <a:latin typeface="Fira Sans"/>
                          <a:cs typeface="Arial"/>
                        </a:rPr>
                        <a:t>Knows what</a:t>
                      </a:r>
                      <a:r>
                        <a:rPr sz="1200" b="1" spc="-90">
                          <a:latin typeface="Fira Sans"/>
                          <a:cs typeface="Arial"/>
                        </a:rPr>
                        <a:t> </a:t>
                      </a:r>
                      <a:r>
                        <a:rPr sz="1200" b="1">
                          <a:latin typeface="Fira Sans"/>
                          <a:cs typeface="Arial"/>
                        </a:rPr>
                        <a:t>they</a:t>
                      </a:r>
                      <a:r>
                        <a:rPr lang="en-US" sz="1200" b="1">
                          <a:latin typeface="Fira Sans"/>
                          <a:cs typeface="Arial"/>
                        </a:rPr>
                        <a:t> </a:t>
                      </a:r>
                      <a:r>
                        <a:rPr sz="1200" b="1">
                          <a:latin typeface="Fira Sans"/>
                          <a:cs typeface="Arial"/>
                        </a:rPr>
                        <a:t> </a:t>
                      </a:r>
                      <a:r>
                        <a:rPr sz="1200" b="1" spc="-5">
                          <a:latin typeface="Fira Sans"/>
                          <a:cs typeface="Arial"/>
                        </a:rPr>
                        <a:t>need </a:t>
                      </a:r>
                      <a:r>
                        <a:rPr sz="1200" b="1" spc="30">
                          <a:latin typeface="Fira Sans"/>
                          <a:cs typeface="Arial"/>
                        </a:rPr>
                        <a:t>to </a:t>
                      </a:r>
                      <a:r>
                        <a:rPr sz="1200" b="1" spc="15">
                          <a:latin typeface="Fira Sans"/>
                          <a:cs typeface="Arial"/>
                        </a:rPr>
                        <a:t>know </a:t>
                      </a:r>
                      <a:r>
                        <a:rPr sz="1200" b="1" spc="30">
                          <a:latin typeface="Fira Sans"/>
                          <a:cs typeface="Arial"/>
                        </a:rPr>
                        <a:t>to</a:t>
                      </a:r>
                      <a:r>
                        <a:rPr lang="en-US" sz="1200" b="1" spc="30">
                          <a:latin typeface="Fira Sans"/>
                          <a:cs typeface="Arial"/>
                        </a:rPr>
                        <a:t> </a:t>
                      </a:r>
                      <a:r>
                        <a:rPr sz="1200" b="1" spc="30">
                          <a:latin typeface="Fira Sans"/>
                          <a:cs typeface="Arial"/>
                        </a:rPr>
                        <a:t> </a:t>
                      </a:r>
                      <a:r>
                        <a:rPr sz="1200" b="1">
                          <a:latin typeface="Fira Sans"/>
                          <a:cs typeface="Arial"/>
                        </a:rPr>
                        <a:t>improve</a:t>
                      </a:r>
                    </a:p>
                  </a:txBody>
                  <a:tcPr marL="0" marR="0" marT="56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165" marR="153670">
                        <a:lnSpc>
                          <a:spcPct val="101200"/>
                        </a:lnSpc>
                        <a:spcBef>
                          <a:spcPts val="5"/>
                        </a:spcBef>
                      </a:pPr>
                      <a:r>
                        <a:rPr sz="1200" b="1" spc="-15">
                          <a:latin typeface="Fira Sans"/>
                          <a:cs typeface="Arial"/>
                        </a:rPr>
                        <a:t>Has </a:t>
                      </a:r>
                      <a:r>
                        <a:rPr sz="1200" b="1" spc="-10">
                          <a:latin typeface="Fira Sans"/>
                          <a:cs typeface="Arial"/>
                        </a:rPr>
                        <a:t>valuable</a:t>
                      </a:r>
                      <a:r>
                        <a:rPr lang="en-US" sz="1200" b="1" spc="-10">
                          <a:latin typeface="Fira Sans"/>
                          <a:cs typeface="Arial"/>
                        </a:rPr>
                        <a:t> </a:t>
                      </a:r>
                      <a:r>
                        <a:rPr sz="1200" b="1" spc="-10">
                          <a:latin typeface="Fira Sans"/>
                          <a:cs typeface="Arial"/>
                        </a:rPr>
                        <a:t> </a:t>
                      </a:r>
                      <a:r>
                        <a:rPr sz="1200" b="1" spc="0">
                          <a:latin typeface="Fira Sans"/>
                          <a:cs typeface="Arial"/>
                        </a:rPr>
                        <a:t>knowledge </a:t>
                      </a:r>
                      <a:r>
                        <a:rPr sz="1200" b="1" spc="25">
                          <a:latin typeface="Fira Sans"/>
                          <a:cs typeface="Arial"/>
                        </a:rPr>
                        <a:t>but</a:t>
                      </a:r>
                      <a:r>
                        <a:rPr sz="1200" b="1" spc="-70">
                          <a:latin typeface="Fira Sans"/>
                          <a:cs typeface="Arial"/>
                        </a:rPr>
                        <a:t> </a:t>
                      </a:r>
                      <a:r>
                        <a:rPr sz="1200" b="1" spc="-5">
                          <a:latin typeface="Fira Sans"/>
                          <a:cs typeface="Arial"/>
                        </a:rPr>
                        <a:t>may</a:t>
                      </a:r>
                      <a:r>
                        <a:rPr lang="en-US" sz="1200" b="1" spc="-5">
                          <a:latin typeface="Fira Sans"/>
                          <a:cs typeface="Arial"/>
                        </a:rPr>
                        <a:t> </a:t>
                      </a:r>
                      <a:r>
                        <a:rPr sz="1200" b="1" spc="-5">
                          <a:latin typeface="Fira Sans"/>
                          <a:cs typeface="Arial"/>
                        </a:rPr>
                        <a:t> need</a:t>
                      </a:r>
                      <a:r>
                        <a:rPr sz="1200" b="1" spc="-15">
                          <a:latin typeface="Fira Sans"/>
                          <a:cs typeface="Arial"/>
                        </a:rPr>
                        <a:t> </a:t>
                      </a:r>
                      <a:r>
                        <a:rPr sz="1200" b="1" spc="0">
                          <a:latin typeface="Fira Sans"/>
                          <a:cs typeface="Arial"/>
                        </a:rPr>
                        <a:t>other</a:t>
                      </a:r>
                      <a:r>
                        <a:rPr lang="en-US" sz="1200" b="1" spc="0">
                          <a:latin typeface="Fira Sans"/>
                          <a:cs typeface="Arial"/>
                        </a:rPr>
                        <a:t> knowledge to improve</a:t>
                      </a:r>
                      <a:endParaRPr sz="1200" b="1">
                        <a:latin typeface="Fira Sans"/>
                        <a:cs typeface="Arial"/>
                      </a:endParaRPr>
                    </a:p>
                  </a:txBody>
                  <a:tcPr marL="0" marR="0" marT="56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800" marR="54610">
                        <a:lnSpc>
                          <a:spcPct val="101200"/>
                        </a:lnSpc>
                        <a:spcBef>
                          <a:spcPts val="5"/>
                        </a:spcBef>
                      </a:pPr>
                      <a:r>
                        <a:rPr sz="1200" b="1" spc="15">
                          <a:latin typeface="Fira Sans"/>
                          <a:cs typeface="Arial"/>
                        </a:rPr>
                        <a:t>Must </a:t>
                      </a:r>
                      <a:r>
                        <a:rPr sz="1200" b="1" spc="0">
                          <a:latin typeface="Fira Sans"/>
                          <a:cs typeface="Arial"/>
                        </a:rPr>
                        <a:t>implement</a:t>
                      </a:r>
                      <a:r>
                        <a:rPr sz="1200" b="1" spc="-90">
                          <a:latin typeface="Fira Sans"/>
                          <a:cs typeface="Arial"/>
                        </a:rPr>
                        <a:t> </a:t>
                      </a:r>
                      <a:r>
                        <a:rPr sz="1200" b="1">
                          <a:latin typeface="Fira Sans"/>
                          <a:cs typeface="Arial"/>
                        </a:rPr>
                        <a:t>new</a:t>
                      </a:r>
                      <a:r>
                        <a:rPr lang="en-US" sz="1200" b="1">
                          <a:latin typeface="Fira Sans"/>
                          <a:cs typeface="Arial"/>
                        </a:rPr>
                        <a:t> </a:t>
                      </a:r>
                      <a:r>
                        <a:rPr sz="1200" b="1">
                          <a:latin typeface="Fira Sans"/>
                          <a:cs typeface="Arial"/>
                        </a:rPr>
                        <a:t> </a:t>
                      </a:r>
                      <a:r>
                        <a:rPr sz="1200" b="1" spc="0">
                          <a:latin typeface="Fira Sans"/>
                          <a:cs typeface="Arial"/>
                        </a:rPr>
                        <a:t>knowledge </a:t>
                      </a:r>
                      <a:r>
                        <a:rPr sz="1200" b="1" spc="30">
                          <a:latin typeface="Fira Sans"/>
                          <a:cs typeface="Arial"/>
                        </a:rPr>
                        <a:t>to</a:t>
                      </a:r>
                      <a:r>
                        <a:rPr lang="en-US" sz="1200" b="1" spc="30">
                          <a:latin typeface="Fira Sans"/>
                          <a:cs typeface="Arial"/>
                        </a:rPr>
                        <a:t> </a:t>
                      </a:r>
                      <a:r>
                        <a:rPr sz="1200" b="1" spc="30">
                          <a:latin typeface="Fira Sans"/>
                          <a:cs typeface="Arial"/>
                        </a:rPr>
                        <a:t> </a:t>
                      </a:r>
                      <a:r>
                        <a:rPr sz="1200" b="1">
                          <a:latin typeface="Fira Sans"/>
                          <a:cs typeface="Arial"/>
                        </a:rPr>
                        <a:t>improve</a:t>
                      </a:r>
                    </a:p>
                  </a:txBody>
                  <a:tcPr marL="0" marR="0" marT="56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extLst>
                  <a:ext uri="{0D108BD9-81ED-4DB2-BD59-A6C34878D82A}">
                    <a16:rowId xmlns:a16="http://schemas.microsoft.com/office/drawing/2014/main" val="10002"/>
                  </a:ext>
                </a:extLst>
              </a:tr>
              <a:tr h="673909">
                <a:tc>
                  <a:txBody>
                    <a:bodyPr/>
                    <a:lstStyle/>
                    <a:p>
                      <a:pPr marL="47625">
                        <a:lnSpc>
                          <a:spcPts val="1639"/>
                        </a:lnSpc>
                      </a:pPr>
                      <a:r>
                        <a:rPr sz="1200" b="1" spc="-5">
                          <a:latin typeface="Fira Sans"/>
                          <a:cs typeface="Arial"/>
                        </a:rPr>
                        <a:t>Decision</a:t>
                      </a:r>
                      <a:r>
                        <a:rPr sz="1200" b="1" spc="-10">
                          <a:latin typeface="Fira Sans"/>
                          <a:cs typeface="Arial"/>
                        </a:rPr>
                        <a:t> </a:t>
                      </a:r>
                      <a:r>
                        <a:rPr sz="1200" b="1" spc="0">
                          <a:latin typeface="Fira Sans"/>
                          <a:cs typeface="Arial"/>
                        </a:rPr>
                        <a:t>Making</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48895">
                        <a:lnSpc>
                          <a:spcPts val="1639"/>
                        </a:lnSpc>
                      </a:pPr>
                      <a:r>
                        <a:rPr sz="1200" b="1" spc="-40">
                          <a:latin typeface="Fira Sans"/>
                          <a:cs typeface="Arial"/>
                        </a:rPr>
                        <a:t>Teacher</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165">
                        <a:lnSpc>
                          <a:spcPts val="1639"/>
                        </a:lnSpc>
                      </a:pPr>
                      <a:r>
                        <a:rPr sz="1200" b="1" spc="-40">
                          <a:latin typeface="Fira Sans"/>
                          <a:cs typeface="Arial"/>
                        </a:rPr>
                        <a:t>Teacher</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800">
                        <a:lnSpc>
                          <a:spcPts val="1639"/>
                        </a:lnSpc>
                      </a:pPr>
                      <a:r>
                        <a:rPr sz="1200" b="1" spc="0">
                          <a:latin typeface="Fira Sans"/>
                          <a:cs typeface="Arial"/>
                        </a:rPr>
                        <a:t>Coach</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extLst>
                  <a:ext uri="{0D108BD9-81ED-4DB2-BD59-A6C34878D82A}">
                    <a16:rowId xmlns:a16="http://schemas.microsoft.com/office/drawing/2014/main" val="10003"/>
                  </a:ext>
                </a:extLst>
              </a:tr>
              <a:tr h="736598">
                <a:tc>
                  <a:txBody>
                    <a:bodyPr/>
                    <a:lstStyle/>
                    <a:p>
                      <a:pPr marL="47625">
                        <a:lnSpc>
                          <a:spcPct val="100000"/>
                        </a:lnSpc>
                      </a:pPr>
                      <a:r>
                        <a:rPr sz="1200" b="1" spc="0">
                          <a:latin typeface="Fira Sans"/>
                          <a:cs typeface="Arial"/>
                        </a:rPr>
                        <a:t>Approach</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48895" marR="511175">
                        <a:lnSpc>
                          <a:spcPts val="1700"/>
                        </a:lnSpc>
                        <a:spcBef>
                          <a:spcPts val="40"/>
                        </a:spcBef>
                      </a:pPr>
                      <a:r>
                        <a:rPr sz="1200" b="1" spc="-15">
                          <a:latin typeface="Fira Sans"/>
                          <a:cs typeface="Arial"/>
                        </a:rPr>
                        <a:t>Does </a:t>
                      </a:r>
                      <a:r>
                        <a:rPr sz="1200" b="1" spc="15">
                          <a:latin typeface="Fira Sans"/>
                          <a:cs typeface="Arial"/>
                        </a:rPr>
                        <a:t>not</a:t>
                      </a:r>
                      <a:r>
                        <a:rPr sz="1200" b="1" spc="-55">
                          <a:latin typeface="Fira Sans"/>
                          <a:cs typeface="Arial"/>
                        </a:rPr>
                        <a:t> </a:t>
                      </a:r>
                      <a:r>
                        <a:rPr sz="1200" b="1" spc="-25">
                          <a:latin typeface="Fira Sans"/>
                          <a:cs typeface="Arial"/>
                        </a:rPr>
                        <a:t>share</a:t>
                      </a:r>
                      <a:r>
                        <a:rPr lang="en-US" sz="1200" b="1" spc="-25">
                          <a:latin typeface="Fira Sans"/>
                          <a:cs typeface="Arial"/>
                        </a:rPr>
                        <a:t> </a:t>
                      </a:r>
                      <a:r>
                        <a:rPr sz="1200" b="1" spc="-25">
                          <a:latin typeface="Fira Sans"/>
                          <a:cs typeface="Arial"/>
                        </a:rPr>
                        <a:t> </a:t>
                      </a:r>
                      <a:r>
                        <a:rPr sz="1200" b="1">
                          <a:latin typeface="Fira Sans"/>
                          <a:cs typeface="Arial"/>
                        </a:rPr>
                        <a:t>expertise</a:t>
                      </a:r>
                    </a:p>
                  </a:txBody>
                  <a:tcPr marL="0" marR="0" marT="4482"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165" marR="386715">
                        <a:lnSpc>
                          <a:spcPts val="1700"/>
                        </a:lnSpc>
                        <a:spcBef>
                          <a:spcPts val="40"/>
                        </a:spcBef>
                      </a:pPr>
                      <a:r>
                        <a:rPr sz="1200" b="1" spc="-25">
                          <a:latin typeface="Fira Sans"/>
                          <a:cs typeface="Arial"/>
                        </a:rPr>
                        <a:t>Shares</a:t>
                      </a:r>
                      <a:r>
                        <a:rPr sz="1200" b="1" spc="-70">
                          <a:latin typeface="Fira Sans"/>
                          <a:cs typeface="Arial"/>
                        </a:rPr>
                        <a:t> </a:t>
                      </a:r>
                      <a:r>
                        <a:rPr sz="1200" b="1">
                          <a:latin typeface="Fira Sans"/>
                          <a:cs typeface="Arial"/>
                        </a:rPr>
                        <a:t>expertise</a:t>
                      </a:r>
                      <a:r>
                        <a:rPr lang="en-US" sz="1200" b="1">
                          <a:latin typeface="Fira Sans"/>
                          <a:cs typeface="Arial"/>
                        </a:rPr>
                        <a:t> </a:t>
                      </a:r>
                      <a:r>
                        <a:rPr sz="1200" b="1">
                          <a:latin typeface="Fira Sans"/>
                          <a:cs typeface="Arial"/>
                        </a:rPr>
                        <a:t> dialogically</a:t>
                      </a:r>
                    </a:p>
                  </a:txBody>
                  <a:tcPr marL="0" marR="0" marT="4482"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800" marR="248285">
                        <a:lnSpc>
                          <a:spcPts val="1700"/>
                        </a:lnSpc>
                        <a:spcBef>
                          <a:spcPts val="40"/>
                        </a:spcBef>
                      </a:pPr>
                      <a:r>
                        <a:rPr sz="1200" b="1" spc="-25">
                          <a:latin typeface="Fira Sans"/>
                          <a:cs typeface="Arial"/>
                        </a:rPr>
                        <a:t>Shares</a:t>
                      </a:r>
                      <a:r>
                        <a:rPr sz="1200" b="1" spc="-50">
                          <a:latin typeface="Fira Sans"/>
                          <a:cs typeface="Arial"/>
                        </a:rPr>
                        <a:t> </a:t>
                      </a:r>
                      <a:r>
                        <a:rPr sz="1200" b="1" spc="0">
                          <a:latin typeface="Fira Sans"/>
                          <a:cs typeface="Arial"/>
                        </a:rPr>
                        <a:t>knowledge</a:t>
                      </a:r>
                      <a:r>
                        <a:rPr lang="en-US" sz="1200" b="1" spc="0">
                          <a:latin typeface="Fira Sans"/>
                          <a:cs typeface="Arial"/>
                        </a:rPr>
                        <a:t> </a:t>
                      </a:r>
                      <a:r>
                        <a:rPr sz="1200" b="1" spc="0">
                          <a:latin typeface="Fira Sans"/>
                          <a:cs typeface="Arial"/>
                        </a:rPr>
                        <a:t> directly</a:t>
                      </a:r>
                      <a:endParaRPr sz="1200" b="1">
                        <a:latin typeface="Fira Sans"/>
                        <a:cs typeface="Arial"/>
                      </a:endParaRPr>
                    </a:p>
                  </a:txBody>
                  <a:tcPr marL="0" marR="0" marT="4482"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extLst>
                  <a:ext uri="{0D108BD9-81ED-4DB2-BD59-A6C34878D82A}">
                    <a16:rowId xmlns:a16="http://schemas.microsoft.com/office/drawing/2014/main" val="10004"/>
                  </a:ext>
                </a:extLst>
              </a:tr>
              <a:tr h="673909">
                <a:tc>
                  <a:txBody>
                    <a:bodyPr/>
                    <a:lstStyle/>
                    <a:p>
                      <a:pPr marL="47625">
                        <a:lnSpc>
                          <a:spcPts val="1614"/>
                        </a:lnSpc>
                      </a:pPr>
                      <a:r>
                        <a:rPr sz="1200" b="1">
                          <a:latin typeface="Fira Sans"/>
                          <a:cs typeface="Arial"/>
                        </a:rPr>
                        <a:t>Focus</a:t>
                      </a: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48895">
                        <a:lnSpc>
                          <a:spcPts val="1614"/>
                        </a:lnSpc>
                      </a:pPr>
                      <a:r>
                        <a:rPr sz="1200" b="1" spc="-10">
                          <a:latin typeface="Fira Sans"/>
                          <a:cs typeface="Arial"/>
                        </a:rPr>
                        <a:t>Teacher/Student</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165">
                        <a:lnSpc>
                          <a:spcPts val="1614"/>
                        </a:lnSpc>
                      </a:pPr>
                      <a:r>
                        <a:rPr sz="1200" b="1" spc="5">
                          <a:latin typeface="Fira Sans"/>
                          <a:cs typeface="Arial"/>
                        </a:rPr>
                        <a:t>Student</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tc>
                  <a:txBody>
                    <a:bodyPr/>
                    <a:lstStyle/>
                    <a:p>
                      <a:pPr marL="50800">
                        <a:lnSpc>
                          <a:spcPts val="1614"/>
                        </a:lnSpc>
                      </a:pPr>
                      <a:r>
                        <a:rPr sz="1200" b="1" spc="-30">
                          <a:latin typeface="Fira Sans"/>
                          <a:cs typeface="Arial"/>
                        </a:rPr>
                        <a:t>Teaching</a:t>
                      </a:r>
                      <a:r>
                        <a:rPr sz="1200" b="1" spc="-15">
                          <a:latin typeface="Fira Sans"/>
                          <a:cs typeface="Arial"/>
                        </a:rPr>
                        <a:t> </a:t>
                      </a:r>
                      <a:r>
                        <a:rPr sz="1200" b="1" spc="10">
                          <a:latin typeface="Fira Sans"/>
                          <a:cs typeface="Arial"/>
                        </a:rPr>
                        <a:t>practice</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solidFill>
                      <a:srgbClr val="D6D5D5"/>
                    </a:solidFill>
                  </a:tcPr>
                </a:tc>
                <a:extLst>
                  <a:ext uri="{0D108BD9-81ED-4DB2-BD59-A6C34878D82A}">
                    <a16:rowId xmlns:a16="http://schemas.microsoft.com/office/drawing/2014/main" val="10005"/>
                  </a:ext>
                </a:extLst>
              </a:tr>
              <a:tr h="758771">
                <a:tc>
                  <a:txBody>
                    <a:bodyPr/>
                    <a:lstStyle/>
                    <a:p>
                      <a:pPr marL="47625">
                        <a:lnSpc>
                          <a:spcPts val="1655"/>
                        </a:lnSpc>
                      </a:pPr>
                      <a:r>
                        <a:rPr sz="1200" b="1" spc="15">
                          <a:latin typeface="Fira Sans"/>
                          <a:cs typeface="Arial"/>
                        </a:rPr>
                        <a:t>Mode of</a:t>
                      </a:r>
                      <a:r>
                        <a:rPr sz="1200" b="1" spc="-55">
                          <a:latin typeface="Fira Sans"/>
                          <a:cs typeface="Arial"/>
                        </a:rPr>
                        <a:t> </a:t>
                      </a:r>
                      <a:r>
                        <a:rPr sz="1200" b="1" spc="0">
                          <a:latin typeface="Fira Sans"/>
                          <a:cs typeface="Arial"/>
                        </a:rPr>
                        <a:t>discourse</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48895">
                        <a:lnSpc>
                          <a:spcPts val="1655"/>
                        </a:lnSpc>
                      </a:pPr>
                      <a:r>
                        <a:rPr sz="1200" b="1">
                          <a:latin typeface="Fira Sans"/>
                          <a:cs typeface="Arial"/>
                        </a:rPr>
                        <a:t>Inquiry</a:t>
                      </a: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165" marR="167005">
                        <a:lnSpc>
                          <a:spcPts val="1700"/>
                        </a:lnSpc>
                        <a:spcBef>
                          <a:spcPts val="15"/>
                        </a:spcBef>
                      </a:pPr>
                      <a:r>
                        <a:rPr sz="1200" b="1" spc="-5">
                          <a:latin typeface="Fira Sans"/>
                          <a:cs typeface="Arial"/>
                        </a:rPr>
                        <a:t>Balances</a:t>
                      </a:r>
                      <a:r>
                        <a:rPr sz="1200" b="1" spc="-85">
                          <a:latin typeface="Fira Sans"/>
                          <a:cs typeface="Arial"/>
                        </a:rPr>
                        <a:t> </a:t>
                      </a:r>
                      <a:r>
                        <a:rPr sz="1200" b="1" spc="5">
                          <a:latin typeface="Fira Sans"/>
                          <a:cs typeface="Arial"/>
                        </a:rPr>
                        <a:t>advocacy</a:t>
                      </a:r>
                      <a:r>
                        <a:rPr lang="en-US" sz="1200" b="1" spc="5">
                          <a:latin typeface="Fira Sans"/>
                          <a:cs typeface="Arial"/>
                        </a:rPr>
                        <a:t> </a:t>
                      </a:r>
                      <a:r>
                        <a:rPr sz="1200" b="1" spc="5">
                          <a:latin typeface="Fira Sans"/>
                          <a:cs typeface="Arial"/>
                        </a:rPr>
                        <a:t> </a:t>
                      </a:r>
                      <a:r>
                        <a:rPr sz="1200" b="1" spc="15">
                          <a:latin typeface="Fira Sans"/>
                          <a:cs typeface="Arial"/>
                        </a:rPr>
                        <a:t>with</a:t>
                      </a:r>
                      <a:r>
                        <a:rPr sz="1200" b="1" spc="-10">
                          <a:latin typeface="Fira Sans"/>
                          <a:cs typeface="Arial"/>
                        </a:rPr>
                        <a:t> </a:t>
                      </a:r>
                      <a:r>
                        <a:rPr sz="1200" b="1">
                          <a:latin typeface="Fira Sans"/>
                          <a:cs typeface="Arial"/>
                        </a:rPr>
                        <a:t>inquiry</a:t>
                      </a:r>
                    </a:p>
                  </a:txBody>
                  <a:tcPr marL="0" marR="0" marT="1681"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tc>
                  <a:txBody>
                    <a:bodyPr/>
                    <a:lstStyle/>
                    <a:p>
                      <a:pPr marL="50800">
                        <a:lnSpc>
                          <a:spcPts val="1655"/>
                        </a:lnSpc>
                      </a:pPr>
                      <a:r>
                        <a:rPr sz="1200" b="1" spc="5">
                          <a:latin typeface="Fira Sans"/>
                          <a:cs typeface="Arial"/>
                        </a:rPr>
                        <a:t>Advocacy</a:t>
                      </a:r>
                      <a:endParaRPr sz="1200" b="1">
                        <a:latin typeface="Fira Sans"/>
                        <a:cs typeface="Arial"/>
                      </a:endParaRPr>
                    </a:p>
                  </a:txBody>
                  <a:tcPr marL="0" marR="0" marT="0" marB="0">
                    <a:lnL w="6350">
                      <a:solidFill>
                        <a:srgbClr val="E5E5E5"/>
                      </a:solidFill>
                      <a:prstDash val="solid"/>
                    </a:lnL>
                    <a:lnR w="6350">
                      <a:solidFill>
                        <a:srgbClr val="E5E5E5"/>
                      </a:solidFill>
                      <a:prstDash val="solid"/>
                    </a:lnR>
                    <a:lnT w="6350">
                      <a:solidFill>
                        <a:srgbClr val="E5E5E5"/>
                      </a:solidFill>
                      <a:prstDash val="solid"/>
                    </a:lnT>
                    <a:lnB w="6350">
                      <a:solidFill>
                        <a:srgbClr val="E5E5E5"/>
                      </a:solidFill>
                      <a:prstDash val="solid"/>
                    </a:lnB>
                  </a:tcPr>
                </a:tc>
                <a:extLst>
                  <a:ext uri="{0D108BD9-81ED-4DB2-BD59-A6C34878D82A}">
                    <a16:rowId xmlns:a16="http://schemas.microsoft.com/office/drawing/2014/main" val="10006"/>
                  </a:ext>
                </a:extLst>
              </a:tr>
            </a:tbl>
          </a:graphicData>
        </a:graphic>
      </p:graphicFrame>
      <p:sp>
        <p:nvSpPr>
          <p:cNvPr id="4" name="TextBox 3"/>
          <p:cNvSpPr txBox="1"/>
          <p:nvPr/>
        </p:nvSpPr>
        <p:spPr>
          <a:xfrm>
            <a:off x="1126658" y="13738"/>
            <a:ext cx="99403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4472C4">
                    <a:lumMod val="50000"/>
                  </a:srgbClr>
                </a:solidFill>
                <a:effectLst/>
                <a:uLnTx/>
                <a:uFillTx/>
                <a:latin typeface="Vollkorn"/>
                <a:ea typeface="+mn-ea"/>
                <a:cs typeface="+mn-cs"/>
              </a:rPr>
              <a:t>Three Approaches to Coaching</a:t>
            </a:r>
          </a:p>
        </p:txBody>
      </p:sp>
    </p:spTree>
    <p:extLst>
      <p:ext uri="{BB962C8B-B14F-4D97-AF65-F5344CB8AC3E}">
        <p14:creationId xmlns:p14="http://schemas.microsoft.com/office/powerpoint/2010/main" val="106648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7883" y="807484"/>
            <a:ext cx="3485590" cy="935211"/>
          </a:xfrm>
          <a:prstGeom prst="rect">
            <a:avLst/>
          </a:prstGeom>
        </p:spPr>
        <p:txBody>
          <a:bodyPr vert="horz" wrap="square" lIns="0" tIns="11766" rIns="0" bIns="0" numCol="1" rtlCol="0" anchor="ctr" anchorCtr="0" compatLnSpc="1">
            <a:prstTxWarp prst="textNoShape">
              <a:avLst/>
            </a:prstTxWarp>
            <a:spAutoFit/>
          </a:bodyPr>
          <a:lstStyle/>
          <a:p>
            <a:pPr marL="11206">
              <a:lnSpc>
                <a:spcPct val="100000"/>
              </a:lnSpc>
              <a:spcBef>
                <a:spcPts val="93"/>
              </a:spcBef>
            </a:pPr>
            <a:r>
              <a:rPr sz="6000" spc="119">
                <a:solidFill>
                  <a:srgbClr val="FFFFFF"/>
                </a:solidFill>
              </a:rPr>
              <a:t>Dialogical</a:t>
            </a:r>
            <a:endParaRPr sz="6000"/>
          </a:p>
        </p:txBody>
      </p:sp>
      <p:sp>
        <p:nvSpPr>
          <p:cNvPr id="3" name="object 3"/>
          <p:cNvSpPr txBox="1"/>
          <p:nvPr/>
        </p:nvSpPr>
        <p:spPr>
          <a:xfrm>
            <a:off x="512176" y="1742695"/>
            <a:ext cx="8044244" cy="3560300"/>
          </a:xfrm>
          <a:prstGeom prst="rect">
            <a:avLst/>
          </a:prstGeom>
        </p:spPr>
        <p:txBody>
          <a:bodyPr vert="horz" wrap="square" lIns="0" tIns="154081" rIns="0" bIns="0" rtlCol="0" anchor="t">
            <a:spAutoFit/>
          </a:bodyPr>
          <a:lstStyle/>
          <a:p>
            <a:pPr marL="353695" marR="4445" lvl="0" indent="-342900" algn="l" defTabSz="914400" rtl="0" eaLnBrk="1" fontAlgn="auto" latinLnBrk="0" hangingPunct="1">
              <a:lnSpc>
                <a:spcPct val="101899"/>
              </a:lnSpc>
              <a:spcBef>
                <a:spcPts val="794"/>
              </a:spcBef>
              <a:spcAft>
                <a:spcPts val="0"/>
              </a:spcAft>
              <a:buClrTx/>
              <a:buSzTx/>
              <a:buFont typeface="Arial" panose="020B0604020202020204" pitchFamily="34" charset="0"/>
              <a:buChar char="•"/>
              <a:tabLst/>
              <a:defRPr/>
            </a:pPr>
            <a:r>
              <a:rPr kumimoji="0" lang="en-US" sz="2350" b="0" i="0" u="none" strike="noStrike" kern="1200" cap="none" spc="-88" normalizeH="0" baseline="0" noProof="0" dirty="0">
                <a:ln>
                  <a:noFill/>
                </a:ln>
                <a:solidFill>
                  <a:prstClr val="white">
                    <a:lumMod val="50000"/>
                  </a:prstClr>
                </a:solidFill>
                <a:effectLst/>
                <a:uLnTx/>
                <a:uFillTx/>
                <a:latin typeface="Fira Sans"/>
                <a:ea typeface="+mn-ea"/>
                <a:cs typeface="Arial"/>
              </a:rPr>
              <a:t>Teacher’s </a:t>
            </a:r>
            <a:r>
              <a:rPr kumimoji="0" lang="en-US" sz="2350" b="0" i="0" u="none" strike="noStrike" kern="1200" cap="none" spc="-13" normalizeH="0" baseline="0" noProof="0" dirty="0">
                <a:ln>
                  <a:noFill/>
                </a:ln>
                <a:solidFill>
                  <a:prstClr val="white">
                    <a:lumMod val="50000"/>
                  </a:prstClr>
                </a:solidFill>
                <a:effectLst/>
                <a:uLnTx/>
                <a:uFillTx/>
                <a:latin typeface="Fira Sans"/>
                <a:ea typeface="+mn-ea"/>
                <a:cs typeface="Arial"/>
              </a:rPr>
              <a:t>knowledge </a:t>
            </a:r>
            <a:r>
              <a:rPr kumimoji="0" lang="en-US" sz="2350" b="0" i="0" u="none" strike="noStrike" kern="1200" cap="none" spc="-62" normalizeH="0" baseline="0" noProof="0" dirty="0">
                <a:ln>
                  <a:noFill/>
                </a:ln>
                <a:solidFill>
                  <a:prstClr val="white">
                    <a:lumMod val="50000"/>
                  </a:prstClr>
                </a:solidFill>
                <a:effectLst/>
                <a:uLnTx/>
                <a:uFillTx/>
                <a:latin typeface="Fira Sans"/>
                <a:ea typeface="+mn-ea"/>
                <a:cs typeface="Arial"/>
              </a:rPr>
              <a:t>is </a:t>
            </a:r>
            <a:r>
              <a:rPr kumimoji="0" lang="en-US" sz="2350" b="0" i="0" u="none" strike="noStrike" kern="1200" cap="none" spc="-57" normalizeH="0" baseline="0" noProof="0" dirty="0">
                <a:ln>
                  <a:noFill/>
                </a:ln>
                <a:solidFill>
                  <a:prstClr val="white">
                    <a:lumMod val="50000"/>
                  </a:prstClr>
                </a:solidFill>
                <a:effectLst/>
                <a:uLnTx/>
                <a:uFillTx/>
                <a:latin typeface="Fira Sans"/>
                <a:ea typeface="+mn-ea"/>
                <a:cs typeface="Arial"/>
              </a:rPr>
              <a:t>clearly </a:t>
            </a:r>
            <a:r>
              <a:rPr kumimoji="0" lang="en-US" sz="2350" b="0" i="0" u="none" strike="noStrike" kern="1200" cap="none" spc="-44" normalizeH="0" baseline="0" noProof="0" dirty="0">
                <a:ln>
                  <a:noFill/>
                </a:ln>
                <a:solidFill>
                  <a:prstClr val="white">
                    <a:lumMod val="50000"/>
                  </a:prstClr>
                </a:solidFill>
                <a:effectLst/>
                <a:uLnTx/>
                <a:uFillTx/>
                <a:latin typeface="Fira Sans"/>
                <a:ea typeface="+mn-ea"/>
                <a:cs typeface="Arial"/>
              </a:rPr>
              <a:t>valued, </a:t>
            </a:r>
            <a:r>
              <a:rPr kumimoji="0" lang="en-US" sz="2350" b="0" i="0" u="none" strike="noStrike" kern="1200" cap="none" spc="-18" normalizeH="0" baseline="0" noProof="0" dirty="0">
                <a:ln>
                  <a:noFill/>
                </a:ln>
                <a:solidFill>
                  <a:prstClr val="white">
                    <a:lumMod val="50000"/>
                  </a:prstClr>
                </a:solidFill>
                <a:effectLst/>
                <a:uLnTx/>
                <a:uFillTx/>
                <a:latin typeface="Fira Sans"/>
                <a:ea typeface="+mn-ea"/>
                <a:cs typeface="Arial"/>
              </a:rPr>
              <a:t>and </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coach’s  </a:t>
            </a:r>
            <a:r>
              <a:rPr kumimoji="0" lang="en-US" sz="2350" b="0" i="0" u="none" strike="noStrike" kern="1200" cap="none" spc="-13" normalizeH="0" baseline="0" noProof="0" dirty="0">
                <a:ln>
                  <a:noFill/>
                </a:ln>
                <a:solidFill>
                  <a:prstClr val="white">
                    <a:lumMod val="50000"/>
                  </a:prstClr>
                </a:solidFill>
                <a:effectLst/>
                <a:uLnTx/>
                <a:uFillTx/>
                <a:latin typeface="Fira Sans"/>
                <a:ea typeface="+mn-ea"/>
                <a:cs typeface="Arial"/>
              </a:rPr>
              <a:t>knowledge of </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evidence-based teaching </a:t>
            </a:r>
            <a:r>
              <a:rPr kumimoji="0" lang="en-US" sz="2350" b="0" i="0" u="none" strike="noStrike" kern="1200" cap="none" spc="-31" normalizeH="0" baseline="0" noProof="0" dirty="0">
                <a:ln>
                  <a:noFill/>
                </a:ln>
                <a:solidFill>
                  <a:prstClr val="white">
                    <a:lumMod val="50000"/>
                  </a:prstClr>
                </a:solidFill>
                <a:effectLst/>
                <a:uLnTx/>
                <a:uFillTx/>
                <a:latin typeface="Fira Sans"/>
                <a:ea typeface="+mn-ea"/>
                <a:cs typeface="Arial"/>
              </a:rPr>
              <a:t>strategies </a:t>
            </a:r>
            <a:r>
              <a:rPr kumimoji="0" lang="en-US" sz="2350" b="0" i="0" u="none" strike="noStrike" kern="1200" cap="none" spc="-62" normalizeH="0" baseline="0" noProof="0" dirty="0">
                <a:ln>
                  <a:noFill/>
                </a:ln>
                <a:solidFill>
                  <a:prstClr val="white">
                    <a:lumMod val="50000"/>
                  </a:prstClr>
                </a:solidFill>
                <a:effectLst/>
                <a:uLnTx/>
                <a:uFillTx/>
                <a:latin typeface="Fira Sans"/>
                <a:ea typeface="+mn-ea"/>
                <a:cs typeface="Arial"/>
              </a:rPr>
              <a:t>is  </a:t>
            </a:r>
            <a:r>
              <a:rPr kumimoji="0" lang="en-US" sz="2350" b="0" i="0" u="none" strike="noStrike" kern="1200" cap="none" spc="-18" normalizeH="0" baseline="0" noProof="0" dirty="0">
                <a:ln>
                  <a:noFill/>
                </a:ln>
                <a:solidFill>
                  <a:prstClr val="white">
                    <a:lumMod val="50000"/>
                  </a:prstClr>
                </a:solidFill>
                <a:effectLst/>
                <a:uLnTx/>
                <a:uFillTx/>
                <a:latin typeface="Fira Sans"/>
                <a:ea typeface="+mn-ea"/>
                <a:cs typeface="Arial"/>
              </a:rPr>
              <a:t>often </a:t>
            </a:r>
            <a:r>
              <a:rPr kumimoji="0" lang="en-US" sz="2350" b="0" i="0" u="none" strike="noStrike" kern="1200" cap="none" spc="-66" normalizeH="0" baseline="0" noProof="0" dirty="0">
                <a:ln>
                  <a:noFill/>
                </a:ln>
                <a:solidFill>
                  <a:prstClr val="white">
                    <a:lumMod val="50000"/>
                  </a:prstClr>
                </a:solidFill>
                <a:effectLst/>
                <a:uLnTx/>
                <a:uFillTx/>
                <a:latin typeface="Fira Sans"/>
                <a:ea typeface="+mn-ea"/>
                <a:cs typeface="Arial"/>
              </a:rPr>
              <a:t>very</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 </a:t>
            </a:r>
            <a:r>
              <a:rPr kumimoji="0" lang="en-US" sz="2350" b="0" i="0" u="none" strike="noStrike" kern="1200" cap="none" spc="-44" normalizeH="0" baseline="0" noProof="0" dirty="0">
                <a:ln>
                  <a:noFill/>
                </a:ln>
                <a:solidFill>
                  <a:prstClr val="white">
                    <a:lumMod val="50000"/>
                  </a:prstClr>
                </a:solidFill>
                <a:effectLst/>
                <a:uLnTx/>
                <a:uFillTx/>
                <a:latin typeface="Fira Sans"/>
                <a:ea typeface="+mn-ea"/>
                <a:cs typeface="Arial"/>
              </a:rPr>
              <a:t>helpful</a:t>
            </a:r>
            <a:endParaRPr kumimoji="0" lang="en-US" sz="2350" b="0" i="0" u="none" strike="noStrike" kern="1200" cap="none" spc="0" normalizeH="0" baseline="0" noProof="0" dirty="0">
              <a:ln>
                <a:noFill/>
              </a:ln>
              <a:solidFill>
                <a:prstClr val="white">
                  <a:lumMod val="50000"/>
                </a:prstClr>
              </a:solidFill>
              <a:effectLst/>
              <a:uLnTx/>
              <a:uFillTx/>
              <a:latin typeface="Fira Sans"/>
              <a:ea typeface="+mn-ea"/>
              <a:cs typeface="Arial"/>
            </a:endParaRPr>
          </a:p>
          <a:p>
            <a:pPr marL="353695" marR="1617980" lvl="0" indent="-342900" algn="l" defTabSz="914400" rtl="0" eaLnBrk="1" fontAlgn="auto" latinLnBrk="0" hangingPunct="1">
              <a:lnSpc>
                <a:spcPts val="4324"/>
              </a:lnSpc>
              <a:spcBef>
                <a:spcPts val="300"/>
              </a:spcBef>
              <a:spcAft>
                <a:spcPts val="0"/>
              </a:spcAft>
              <a:buClrTx/>
              <a:buSzTx/>
              <a:buFont typeface="Arial" panose="020B0604020202020204" pitchFamily="34" charset="0"/>
              <a:buChar char="•"/>
              <a:tabLst/>
              <a:defRPr/>
            </a:pPr>
            <a:r>
              <a:rPr kumimoji="0" lang="en-US" sz="2350" b="0" i="0" u="none" strike="noStrike" kern="1200" cap="none" spc="-13" normalizeH="0" baseline="0" noProof="0" dirty="0">
                <a:ln>
                  <a:noFill/>
                </a:ln>
                <a:solidFill>
                  <a:prstClr val="white">
                    <a:lumMod val="50000"/>
                  </a:prstClr>
                </a:solidFill>
                <a:effectLst/>
                <a:uLnTx/>
                <a:uFillTx/>
                <a:latin typeface="Fira Sans"/>
                <a:ea typeface="+mn-ea"/>
                <a:cs typeface="Arial"/>
              </a:rPr>
              <a:t>Coach </a:t>
            </a:r>
            <a:r>
              <a:rPr kumimoji="0" lang="en-US" sz="2350" b="0" i="0" u="none" strike="noStrike" kern="1200" cap="none" spc="-57" normalizeH="0" baseline="0" noProof="0" dirty="0">
                <a:ln>
                  <a:noFill/>
                </a:ln>
                <a:solidFill>
                  <a:prstClr val="white">
                    <a:lumMod val="50000"/>
                  </a:prstClr>
                </a:solidFill>
                <a:effectLst/>
                <a:uLnTx/>
                <a:uFillTx/>
                <a:latin typeface="Fira Sans"/>
                <a:ea typeface="+mn-ea"/>
                <a:cs typeface="Arial"/>
              </a:rPr>
              <a:t>shares </a:t>
            </a:r>
            <a:r>
              <a:rPr kumimoji="0" lang="en-US" sz="2350" b="0" i="0" u="none" strike="noStrike" kern="1200" cap="none" spc="-31" normalizeH="0" baseline="0" noProof="0" dirty="0">
                <a:ln>
                  <a:noFill/>
                </a:ln>
                <a:solidFill>
                  <a:prstClr val="white">
                    <a:lumMod val="50000"/>
                  </a:prstClr>
                </a:solidFill>
                <a:effectLst/>
                <a:uLnTx/>
                <a:uFillTx/>
                <a:latin typeface="Fira Sans"/>
                <a:ea typeface="+mn-ea"/>
                <a:cs typeface="Arial"/>
              </a:rPr>
              <a:t>expertise, </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but </a:t>
            </a:r>
            <a:r>
              <a:rPr kumimoji="0" lang="en-US" sz="2350" b="0" i="0" u="none" strike="noStrike" kern="1200" cap="none" spc="-44" normalizeH="0" baseline="0" noProof="0" dirty="0">
                <a:ln>
                  <a:noFill/>
                </a:ln>
                <a:solidFill>
                  <a:prstClr val="white">
                    <a:lumMod val="50000"/>
                  </a:prstClr>
                </a:solidFill>
                <a:effectLst/>
                <a:uLnTx/>
                <a:uFillTx/>
                <a:latin typeface="Fira Sans"/>
                <a:ea typeface="+mn-ea"/>
                <a:cs typeface="Arial"/>
              </a:rPr>
              <a:t>dialogically</a:t>
            </a:r>
          </a:p>
          <a:p>
            <a:pPr marL="353695" marR="1617980" lvl="0" indent="-342900" algn="l" defTabSz="914400" rtl="0" eaLnBrk="1" fontAlgn="auto" latinLnBrk="0" hangingPunct="1">
              <a:lnSpc>
                <a:spcPts val="4324"/>
              </a:lnSpc>
              <a:spcBef>
                <a:spcPts val="300"/>
              </a:spcBef>
              <a:spcAft>
                <a:spcPts val="0"/>
              </a:spcAft>
              <a:buClrTx/>
              <a:buSzTx/>
              <a:buFont typeface="Arial" panose="020B0604020202020204" pitchFamily="34" charset="0"/>
              <a:buChar char="•"/>
              <a:tabLst/>
              <a:defRPr/>
            </a:pPr>
            <a:r>
              <a:rPr kumimoji="0" lang="en-US" sz="2350" b="0" i="0" u="none" strike="noStrike" kern="1200" cap="none" spc="-13" normalizeH="0" baseline="0" noProof="0" dirty="0">
                <a:ln>
                  <a:noFill/>
                </a:ln>
                <a:solidFill>
                  <a:prstClr val="white">
                    <a:lumMod val="50000"/>
                  </a:prstClr>
                </a:solidFill>
                <a:effectLst/>
                <a:uLnTx/>
                <a:uFillTx/>
                <a:latin typeface="Fira Sans"/>
                <a:ea typeface="+mn-ea"/>
                <a:cs typeface="Arial"/>
              </a:rPr>
              <a:t>Coach </a:t>
            </a:r>
            <a:r>
              <a:rPr kumimoji="0" lang="en-US" sz="2350" b="0" i="0" u="none" strike="noStrike" kern="1200" cap="none" spc="-18" normalizeH="0" baseline="0" noProof="0" dirty="0">
                <a:ln>
                  <a:noFill/>
                </a:ln>
                <a:solidFill>
                  <a:prstClr val="white">
                    <a:lumMod val="50000"/>
                  </a:prstClr>
                </a:solidFill>
                <a:effectLst/>
                <a:uLnTx/>
                <a:uFillTx/>
                <a:latin typeface="Fira Sans"/>
                <a:ea typeface="+mn-ea"/>
                <a:cs typeface="Arial"/>
              </a:rPr>
              <a:t>and </a:t>
            </a:r>
            <a:r>
              <a:rPr kumimoji="0" lang="en-US" sz="2350" b="0" i="0" u="none" strike="noStrike" kern="1200" cap="none" spc="-26" normalizeH="0" baseline="0" noProof="0" dirty="0">
                <a:ln>
                  <a:noFill/>
                </a:ln>
                <a:solidFill>
                  <a:prstClr val="white">
                    <a:lumMod val="50000"/>
                  </a:prstClr>
                </a:solidFill>
                <a:effectLst/>
                <a:uLnTx/>
                <a:uFillTx/>
                <a:latin typeface="Fira Sans"/>
                <a:ea typeface="+mn-ea"/>
                <a:cs typeface="Arial"/>
              </a:rPr>
              <a:t>teacher </a:t>
            </a:r>
            <a:r>
              <a:rPr kumimoji="0" lang="en-US" sz="2350" b="0" i="0" u="none" strike="noStrike" kern="1200" cap="none" spc="-18" normalizeH="0" baseline="0" noProof="0" dirty="0">
                <a:ln>
                  <a:noFill/>
                </a:ln>
                <a:solidFill>
                  <a:prstClr val="white">
                    <a:lumMod val="50000"/>
                  </a:prstClr>
                </a:solidFill>
                <a:effectLst/>
                <a:uLnTx/>
                <a:uFillTx/>
                <a:latin typeface="Fira Sans"/>
                <a:ea typeface="+mn-ea"/>
                <a:cs typeface="Arial"/>
              </a:rPr>
              <a:t>think</a:t>
            </a:r>
            <a:r>
              <a:rPr kumimoji="0" lang="en-US" sz="2350" b="0" i="0" u="none" strike="noStrike" kern="1200" cap="none" spc="49" normalizeH="0" baseline="0" noProof="0" dirty="0">
                <a:ln>
                  <a:noFill/>
                </a:ln>
                <a:solidFill>
                  <a:prstClr val="white">
                    <a:lumMod val="50000"/>
                  </a:prstClr>
                </a:solidFill>
                <a:effectLst/>
                <a:uLnTx/>
                <a:uFillTx/>
                <a:latin typeface="Fira Sans"/>
                <a:ea typeface="+mn-ea"/>
                <a:cs typeface="Arial"/>
              </a:rPr>
              <a:t> </a:t>
            </a:r>
            <a:r>
              <a:rPr kumimoji="0" lang="en-US" sz="2350" b="0" i="0" u="none" strike="noStrike" kern="1200" cap="none" spc="-13" normalizeH="0" baseline="0" noProof="0" dirty="0">
                <a:ln>
                  <a:noFill/>
                </a:ln>
                <a:solidFill>
                  <a:prstClr val="white">
                    <a:lumMod val="50000"/>
                  </a:prstClr>
                </a:solidFill>
                <a:effectLst/>
                <a:uLnTx/>
                <a:uFillTx/>
                <a:latin typeface="Fira Sans"/>
                <a:ea typeface="+mn-ea"/>
                <a:cs typeface="Arial"/>
              </a:rPr>
              <a:t>together</a:t>
            </a:r>
            <a:endParaRPr kumimoji="0" lang="en-US" sz="2350" b="0" i="0" u="none" strike="noStrike" kern="1200" cap="none" spc="0" normalizeH="0" baseline="0" noProof="0" dirty="0">
              <a:ln>
                <a:noFill/>
              </a:ln>
              <a:solidFill>
                <a:prstClr val="white">
                  <a:lumMod val="50000"/>
                </a:prstClr>
              </a:solidFill>
              <a:effectLst/>
              <a:uLnTx/>
              <a:uFillTx/>
              <a:latin typeface="Fira Sans"/>
              <a:ea typeface="+mn-ea"/>
              <a:cs typeface="Arial"/>
            </a:endParaRPr>
          </a:p>
          <a:p>
            <a:pPr marL="353695" marR="0" lvl="0" indent="-342900" algn="l" defTabSz="914400" rtl="0" eaLnBrk="1" fontAlgn="auto" latinLnBrk="0" hangingPunct="1">
              <a:lnSpc>
                <a:spcPct val="100000"/>
              </a:lnSpc>
              <a:spcBef>
                <a:spcPts val="988"/>
              </a:spcBef>
              <a:spcAft>
                <a:spcPts val="0"/>
              </a:spcAft>
              <a:buClrTx/>
              <a:buSzTx/>
              <a:buFont typeface="Arial" panose="020B0604020202020204" pitchFamily="34" charset="0"/>
              <a:buChar char="•"/>
              <a:tabLst/>
              <a:defRPr/>
            </a:pPr>
            <a:r>
              <a:rPr kumimoji="0" lang="en-US" sz="2350" b="0" i="0" u="none" strike="noStrike" kern="1200" cap="none" spc="-93" normalizeH="0" baseline="0" noProof="0" dirty="0">
                <a:ln>
                  <a:noFill/>
                </a:ln>
                <a:solidFill>
                  <a:prstClr val="white">
                    <a:lumMod val="50000"/>
                  </a:prstClr>
                </a:solidFill>
                <a:effectLst/>
                <a:uLnTx/>
                <a:uFillTx/>
                <a:latin typeface="Fira Sans"/>
                <a:ea typeface="+mn-ea"/>
                <a:cs typeface="Arial"/>
              </a:rPr>
              <a:t>Teacher </a:t>
            </a:r>
            <a:r>
              <a:rPr kumimoji="0" lang="en-US" sz="2350" b="0" i="0" u="none" strike="noStrike" kern="1200" cap="none" spc="-31" normalizeH="0" baseline="0" noProof="0" dirty="0">
                <a:ln>
                  <a:noFill/>
                </a:ln>
                <a:solidFill>
                  <a:prstClr val="white">
                    <a:lumMod val="50000"/>
                  </a:prstClr>
                </a:solidFill>
                <a:effectLst/>
                <a:uLnTx/>
                <a:uFillTx/>
                <a:latin typeface="Fira Sans"/>
                <a:ea typeface="+mn-ea"/>
                <a:cs typeface="Arial"/>
              </a:rPr>
              <a:t>makes </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the </a:t>
            </a:r>
            <a:r>
              <a:rPr kumimoji="0" lang="en-US" sz="2350" b="0" i="0" u="none" strike="noStrike" kern="1200" cap="none" spc="-26" normalizeH="0" baseline="0" noProof="0" dirty="0">
                <a:ln>
                  <a:noFill/>
                </a:ln>
                <a:solidFill>
                  <a:prstClr val="white">
                    <a:lumMod val="50000"/>
                  </a:prstClr>
                </a:solidFill>
                <a:effectLst/>
                <a:uLnTx/>
                <a:uFillTx/>
                <a:latin typeface="Fira Sans"/>
                <a:ea typeface="+mn-ea"/>
                <a:cs typeface="Arial"/>
              </a:rPr>
              <a:t>decision</a:t>
            </a:r>
          </a:p>
          <a:p>
            <a:pPr marL="353695" marR="0" lvl="0" indent="-342900" algn="l" defTabSz="914400" rtl="0" eaLnBrk="1" fontAlgn="auto" latinLnBrk="0" hangingPunct="1">
              <a:lnSpc>
                <a:spcPct val="100000"/>
              </a:lnSpc>
              <a:spcBef>
                <a:spcPts val="988"/>
              </a:spcBef>
              <a:spcAft>
                <a:spcPts val="0"/>
              </a:spcAft>
              <a:buClrTx/>
              <a:buSzTx/>
              <a:buFont typeface="Arial" panose="020B0604020202020204" pitchFamily="34" charset="0"/>
              <a:buChar char="•"/>
              <a:tabLst/>
              <a:defRPr/>
            </a:pP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Accountability </a:t>
            </a:r>
            <a:r>
              <a:rPr kumimoji="0" lang="en-US" sz="2350" b="0" i="0" u="none" strike="noStrike" kern="1200" cap="none" spc="-62" normalizeH="0" baseline="0" noProof="0" dirty="0">
                <a:ln>
                  <a:noFill/>
                </a:ln>
                <a:solidFill>
                  <a:prstClr val="white">
                    <a:lumMod val="50000"/>
                  </a:prstClr>
                </a:solidFill>
                <a:effectLst/>
                <a:uLnTx/>
                <a:uFillTx/>
                <a:latin typeface="Fira Sans"/>
                <a:ea typeface="+mn-ea"/>
                <a:cs typeface="Arial"/>
              </a:rPr>
              <a:t>is </a:t>
            </a:r>
            <a:r>
              <a:rPr kumimoji="0" lang="en-US" sz="2350" b="0" i="0" u="none" strike="noStrike" kern="1200" cap="none" spc="26" normalizeH="0" baseline="0" noProof="0" dirty="0">
                <a:ln>
                  <a:noFill/>
                </a:ln>
                <a:solidFill>
                  <a:prstClr val="white">
                    <a:lumMod val="50000"/>
                  </a:prstClr>
                </a:solidFill>
                <a:effectLst/>
                <a:uLnTx/>
                <a:uFillTx/>
                <a:latin typeface="Fira Sans"/>
                <a:ea typeface="+mn-ea"/>
                <a:cs typeface="Arial"/>
              </a:rPr>
              <a:t>to </a:t>
            </a:r>
            <a:r>
              <a:rPr kumimoji="0" lang="en-US" sz="2350" b="0" i="0" u="none" strike="noStrike" kern="1200" cap="none" spc="-22" normalizeH="0" baseline="0" noProof="0" dirty="0">
                <a:ln>
                  <a:noFill/>
                </a:ln>
                <a:solidFill>
                  <a:prstClr val="white">
                    <a:lumMod val="50000"/>
                  </a:prstClr>
                </a:solidFill>
                <a:effectLst/>
                <a:uLnTx/>
                <a:uFillTx/>
                <a:latin typeface="Fira Sans"/>
                <a:ea typeface="+mn-ea"/>
                <a:cs typeface="Arial"/>
              </a:rPr>
              <a:t>the </a:t>
            </a:r>
            <a:r>
              <a:rPr kumimoji="0" lang="en-US" sz="2350" b="0" i="0" u="none" strike="noStrike" kern="1200" cap="none" spc="-9" normalizeH="0" baseline="0" noProof="0" dirty="0">
                <a:ln>
                  <a:noFill/>
                </a:ln>
                <a:solidFill>
                  <a:prstClr val="white">
                    <a:lumMod val="50000"/>
                  </a:prstClr>
                </a:solidFill>
                <a:effectLst/>
                <a:uLnTx/>
                <a:uFillTx/>
                <a:latin typeface="Fira Sans"/>
                <a:ea typeface="+mn-ea"/>
                <a:cs typeface="Arial"/>
              </a:rPr>
              <a:t>students</a:t>
            </a:r>
          </a:p>
          <a:p>
            <a:pPr marL="353695" marR="2621915" lvl="0" indent="-342900" algn="l" defTabSz="914400" rtl="0" eaLnBrk="1" fontAlgn="auto" latinLnBrk="0" hangingPunct="1">
              <a:lnSpc>
                <a:spcPct val="148100"/>
              </a:lnSpc>
              <a:spcBef>
                <a:spcPts val="0"/>
              </a:spcBef>
              <a:spcAft>
                <a:spcPts val="0"/>
              </a:spcAft>
              <a:buClrTx/>
              <a:buSzTx/>
              <a:buFont typeface="Arial" panose="020B0604020202020204" pitchFamily="34" charset="0"/>
              <a:buChar char="•"/>
              <a:tabLst/>
              <a:defRPr/>
            </a:pPr>
            <a:endParaRPr kumimoji="0" lang="en-US" sz="2350" b="0" i="0" u="none" strike="noStrike" kern="1200" cap="none" spc="-9" normalizeH="0" baseline="0" noProof="0" dirty="0">
              <a:ln>
                <a:noFill/>
              </a:ln>
              <a:solidFill>
                <a:prstClr val="white">
                  <a:lumMod val="50000"/>
                </a:prstClr>
              </a:solidFill>
              <a:effectLst/>
              <a:uLnTx/>
              <a:uFillTx/>
              <a:latin typeface="Fira Sans"/>
              <a:ea typeface="+mn-ea"/>
              <a:cs typeface="Arial"/>
            </a:endParaRPr>
          </a:p>
        </p:txBody>
      </p:sp>
      <p:sp>
        <p:nvSpPr>
          <p:cNvPr id="4" name="TextBox 3"/>
          <p:cNvSpPr txBox="1"/>
          <p:nvPr/>
        </p:nvSpPr>
        <p:spPr>
          <a:xfrm>
            <a:off x="512176" y="1219475"/>
            <a:ext cx="232678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lumMod val="50000"/>
                  </a:prstClr>
                </a:solidFill>
                <a:effectLst/>
                <a:uLnTx/>
                <a:uFillTx/>
                <a:latin typeface="Fira Sans"/>
                <a:ea typeface="+mn-ea"/>
                <a:cs typeface="+mn-cs"/>
              </a:rPr>
              <a:t>Partner</a:t>
            </a:r>
          </a:p>
        </p:txBody>
      </p:sp>
      <p:sp>
        <p:nvSpPr>
          <p:cNvPr id="5" name="TextBox 4"/>
          <p:cNvSpPr txBox="1"/>
          <p:nvPr/>
        </p:nvSpPr>
        <p:spPr>
          <a:xfrm>
            <a:off x="512176" y="96090"/>
            <a:ext cx="83724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4472C4">
                    <a:lumMod val="50000"/>
                  </a:srgbClr>
                </a:solidFill>
                <a:effectLst/>
                <a:uLnTx/>
                <a:uFillTx/>
                <a:latin typeface="Vollkorn"/>
                <a:ea typeface="+mn-ea"/>
                <a:cs typeface="+mn-cs"/>
              </a:rPr>
              <a:t>Dialogical</a:t>
            </a:r>
          </a:p>
        </p:txBody>
      </p:sp>
    </p:spTree>
    <p:extLst>
      <p:ext uri="{BB962C8B-B14F-4D97-AF65-F5344CB8AC3E}">
        <p14:creationId xmlns:p14="http://schemas.microsoft.com/office/powerpoint/2010/main" val="1507068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7883" y="807484"/>
            <a:ext cx="3485590" cy="935211"/>
          </a:xfrm>
          <a:prstGeom prst="rect">
            <a:avLst/>
          </a:prstGeom>
        </p:spPr>
        <p:txBody>
          <a:bodyPr vert="horz" wrap="square" lIns="0" tIns="11766" rIns="0" bIns="0" numCol="1" rtlCol="0" anchor="ctr" anchorCtr="0" compatLnSpc="1">
            <a:prstTxWarp prst="textNoShape">
              <a:avLst/>
            </a:prstTxWarp>
            <a:spAutoFit/>
          </a:bodyPr>
          <a:lstStyle/>
          <a:p>
            <a:pPr marL="11206">
              <a:lnSpc>
                <a:spcPct val="100000"/>
              </a:lnSpc>
              <a:spcBef>
                <a:spcPts val="93"/>
              </a:spcBef>
            </a:pPr>
            <a:r>
              <a:rPr sz="6000" spc="119">
                <a:solidFill>
                  <a:srgbClr val="FFFFFF"/>
                </a:solidFill>
              </a:rPr>
              <a:t>Dialogical</a:t>
            </a:r>
            <a:endParaRPr sz="6000"/>
          </a:p>
        </p:txBody>
      </p:sp>
      <p:sp>
        <p:nvSpPr>
          <p:cNvPr id="3" name="object 3"/>
          <p:cNvSpPr txBox="1"/>
          <p:nvPr/>
        </p:nvSpPr>
        <p:spPr>
          <a:xfrm>
            <a:off x="512176" y="1742695"/>
            <a:ext cx="8044244" cy="1958900"/>
          </a:xfrm>
          <a:prstGeom prst="rect">
            <a:avLst/>
          </a:prstGeom>
        </p:spPr>
        <p:txBody>
          <a:bodyPr vert="horz" wrap="square" lIns="0" tIns="154081" rIns="0" bIns="0" rtlCol="0" anchor="t">
            <a:spAutoFit/>
          </a:bodyPr>
          <a:lstStyle/>
          <a:p>
            <a:pPr marL="353695" marR="4445" lvl="0" indent="-342900" algn="l" defTabSz="914400" rtl="0" eaLnBrk="1" fontAlgn="auto" latinLnBrk="0" hangingPunct="1">
              <a:lnSpc>
                <a:spcPct val="101899"/>
              </a:lnSpc>
              <a:spcBef>
                <a:spcPts val="794"/>
              </a:spcBef>
              <a:spcAft>
                <a:spcPts val="0"/>
              </a:spcAft>
              <a:buClrTx/>
              <a:buSzTx/>
              <a:buFont typeface="Arial" panose="020B0604020202020204" pitchFamily="34" charset="0"/>
              <a:buChar char="•"/>
              <a:tabLst/>
              <a:defRPr/>
            </a:pPr>
            <a:r>
              <a:rPr kumimoji="0" lang="en-US" sz="2350" b="0" i="0" u="none" strike="noStrike" kern="1200" cap="none" spc="-88" normalizeH="0" baseline="0" noProof="0">
                <a:ln>
                  <a:noFill/>
                </a:ln>
                <a:solidFill>
                  <a:prstClr val="white">
                    <a:lumMod val="50000"/>
                  </a:prstClr>
                </a:solidFill>
                <a:effectLst/>
                <a:uLnTx/>
                <a:uFillTx/>
                <a:latin typeface="Fira Sans"/>
                <a:ea typeface="+mn-ea"/>
                <a:cs typeface="Arial"/>
              </a:rPr>
              <a:t>Student-focused goals identified together</a:t>
            </a:r>
          </a:p>
          <a:p>
            <a:pPr marL="353695" marR="4445" lvl="0" indent="-342900" algn="l" defTabSz="914400" rtl="0" eaLnBrk="1" fontAlgn="auto" latinLnBrk="0" hangingPunct="1">
              <a:lnSpc>
                <a:spcPct val="101899"/>
              </a:lnSpc>
              <a:spcBef>
                <a:spcPts val="794"/>
              </a:spcBef>
              <a:spcAft>
                <a:spcPts val="0"/>
              </a:spcAft>
              <a:buClrTx/>
              <a:buSzTx/>
              <a:buFont typeface="Arial" panose="020B0604020202020204" pitchFamily="34" charset="0"/>
              <a:buChar char="•"/>
              <a:tabLst/>
              <a:defRPr/>
            </a:pPr>
            <a:r>
              <a:rPr kumimoji="0" lang="en-US" sz="2350" b="0" i="0" u="none" strike="noStrike" kern="1200" cap="none" spc="-88" normalizeH="0" baseline="0" noProof="0">
                <a:ln>
                  <a:noFill/>
                </a:ln>
                <a:solidFill>
                  <a:prstClr val="white">
                    <a:lumMod val="50000"/>
                  </a:prstClr>
                </a:solidFill>
                <a:effectLst/>
                <a:uLnTx/>
                <a:uFillTx/>
                <a:latin typeface="Fira Sans"/>
                <a:ea typeface="+mn-ea"/>
                <a:cs typeface="Arial"/>
              </a:rPr>
              <a:t>Standard for excellent implementation is the goal itself</a:t>
            </a:r>
          </a:p>
          <a:p>
            <a:pPr marL="353695" marR="4445" lvl="0" indent="-342900" algn="l" defTabSz="914400" rtl="0" eaLnBrk="1" fontAlgn="auto" latinLnBrk="0" hangingPunct="1">
              <a:lnSpc>
                <a:spcPct val="101899"/>
              </a:lnSpc>
              <a:spcBef>
                <a:spcPts val="794"/>
              </a:spcBef>
              <a:spcAft>
                <a:spcPts val="0"/>
              </a:spcAft>
              <a:buClrTx/>
              <a:buSzTx/>
              <a:buFont typeface="Arial" panose="020B0604020202020204" pitchFamily="34" charset="0"/>
              <a:buChar char="•"/>
              <a:tabLst/>
              <a:defRPr/>
            </a:pPr>
            <a:r>
              <a:rPr kumimoji="0" lang="en-US" sz="2350" b="0" i="0" u="none" strike="noStrike" kern="1200" cap="none" spc="-88" normalizeH="0" baseline="0" noProof="0">
                <a:ln>
                  <a:noFill/>
                </a:ln>
                <a:solidFill>
                  <a:prstClr val="white">
                    <a:lumMod val="50000"/>
                  </a:prstClr>
                </a:solidFill>
                <a:effectLst/>
                <a:uLnTx/>
                <a:uFillTx/>
                <a:latin typeface="Fira Sans"/>
                <a:ea typeface="+mn-ea"/>
                <a:cs typeface="Arial"/>
              </a:rPr>
              <a:t>Positions teachers as decision makers</a:t>
            </a:r>
          </a:p>
          <a:p>
            <a:pPr marL="353695" marR="4445" lvl="0" indent="-342900" algn="l" defTabSz="914400" rtl="0" eaLnBrk="1" fontAlgn="auto" latinLnBrk="0" hangingPunct="1">
              <a:lnSpc>
                <a:spcPct val="101899"/>
              </a:lnSpc>
              <a:spcBef>
                <a:spcPts val="794"/>
              </a:spcBef>
              <a:spcAft>
                <a:spcPts val="0"/>
              </a:spcAft>
              <a:buClrTx/>
              <a:buSzTx/>
              <a:buFont typeface="Arial" panose="020B0604020202020204" pitchFamily="34" charset="0"/>
              <a:buChar char="•"/>
              <a:tabLst/>
              <a:defRPr/>
            </a:pPr>
            <a:r>
              <a:rPr kumimoji="0" lang="en-US" sz="2350" b="0" i="0" u="none" strike="noStrike" kern="1200" cap="none" spc="0" normalizeH="0" baseline="0" noProof="0">
                <a:ln>
                  <a:noFill/>
                </a:ln>
                <a:solidFill>
                  <a:prstClr val="white">
                    <a:lumMod val="50000"/>
                  </a:prstClr>
                </a:solidFill>
                <a:effectLst/>
                <a:uLnTx/>
                <a:uFillTx/>
                <a:latin typeface="Fira Sans"/>
                <a:ea typeface="+mn-ea"/>
                <a:cs typeface="Arial"/>
              </a:rPr>
              <a:t>Balance of the other two approaches</a:t>
            </a:r>
          </a:p>
        </p:txBody>
      </p:sp>
      <p:sp>
        <p:nvSpPr>
          <p:cNvPr id="4" name="TextBox 3"/>
          <p:cNvSpPr txBox="1"/>
          <p:nvPr/>
        </p:nvSpPr>
        <p:spPr>
          <a:xfrm>
            <a:off x="512176" y="1219475"/>
            <a:ext cx="232678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lumMod val="50000"/>
                  </a:prstClr>
                </a:solidFill>
                <a:effectLst/>
                <a:uLnTx/>
                <a:uFillTx/>
                <a:latin typeface="Fira Sans"/>
                <a:ea typeface="+mn-ea"/>
                <a:cs typeface="+mn-cs"/>
              </a:rPr>
              <a:t>Partner</a:t>
            </a:r>
          </a:p>
        </p:txBody>
      </p:sp>
      <p:sp>
        <p:nvSpPr>
          <p:cNvPr id="5" name="TextBox 4"/>
          <p:cNvSpPr txBox="1"/>
          <p:nvPr/>
        </p:nvSpPr>
        <p:spPr>
          <a:xfrm>
            <a:off x="512176" y="96090"/>
            <a:ext cx="83724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4472C4">
                    <a:lumMod val="50000"/>
                  </a:srgbClr>
                </a:solidFill>
                <a:effectLst/>
                <a:uLnTx/>
                <a:uFillTx/>
                <a:latin typeface="Vollkorn"/>
                <a:ea typeface="+mn-ea"/>
                <a:cs typeface="+mn-cs"/>
              </a:rPr>
              <a:t>Dialogical</a:t>
            </a:r>
          </a:p>
        </p:txBody>
      </p:sp>
    </p:spTree>
    <p:extLst>
      <p:ext uri="{BB962C8B-B14F-4D97-AF65-F5344CB8AC3E}">
        <p14:creationId xmlns:p14="http://schemas.microsoft.com/office/powerpoint/2010/main" val="3715973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8F73-5CC2-5E46-B0C4-765BF947CB68}"/>
              </a:ext>
            </a:extLst>
          </p:cNvPr>
          <p:cNvSpPr>
            <a:spLocks noGrp="1"/>
          </p:cNvSpPr>
          <p:nvPr>
            <p:ph type="title"/>
          </p:nvPr>
        </p:nvSpPr>
        <p:spPr>
          <a:xfrm>
            <a:off x="398463" y="144464"/>
            <a:ext cx="11369675" cy="878092"/>
          </a:xfrm>
        </p:spPr>
        <p:txBody>
          <a:bodyPr/>
          <a:lstStyle/>
          <a:p>
            <a:pPr algn="ctr"/>
            <a:r>
              <a:rPr lang="en-US" dirty="0">
                <a:solidFill>
                  <a:schemeClr val="accent1">
                    <a:lumMod val="75000"/>
                  </a:schemeClr>
                </a:solidFill>
              </a:rPr>
              <a:t>Instructional Coaching</a:t>
            </a:r>
          </a:p>
        </p:txBody>
      </p:sp>
      <p:sp>
        <p:nvSpPr>
          <p:cNvPr id="3" name="Content Placeholder 2">
            <a:extLst>
              <a:ext uri="{FF2B5EF4-FFF2-40B4-BE49-F238E27FC236}">
                <a16:creationId xmlns:a16="http://schemas.microsoft.com/office/drawing/2014/main" id="{67087BD0-9A1C-3446-9A3C-1BB30F4A96F3}"/>
              </a:ext>
            </a:extLst>
          </p:cNvPr>
          <p:cNvSpPr>
            <a:spLocks noGrp="1"/>
          </p:cNvSpPr>
          <p:nvPr>
            <p:ph idx="1"/>
          </p:nvPr>
        </p:nvSpPr>
        <p:spPr>
          <a:xfrm>
            <a:off x="398463" y="1170039"/>
            <a:ext cx="11369675" cy="4857135"/>
          </a:xfrm>
        </p:spPr>
        <p:txBody>
          <a:bodyPr/>
          <a:lstStyle/>
          <a:p>
            <a:pPr>
              <a:spcAft>
                <a:spcPts val="1200"/>
              </a:spcAft>
            </a:pPr>
            <a:r>
              <a:rPr lang="en-US" sz="4000" dirty="0">
                <a:solidFill>
                  <a:schemeClr val="accent3">
                    <a:lumMod val="75000"/>
                  </a:schemeClr>
                </a:solidFill>
              </a:rPr>
              <a:t>Instructional Coaches help teachers:</a:t>
            </a:r>
            <a:endParaRPr lang="en-US" dirty="0">
              <a:solidFill>
                <a:schemeClr val="accent3">
                  <a:lumMod val="75000"/>
                </a:schemeClr>
              </a:solidFill>
            </a:endParaRPr>
          </a:p>
          <a:p>
            <a:pPr lvl="1">
              <a:spcBef>
                <a:spcPts val="1200"/>
              </a:spcBef>
              <a:spcAft>
                <a:spcPts val="1800"/>
              </a:spcAft>
              <a:buFont typeface="Courier New" panose="02070309020205020404" pitchFamily="49" charset="0"/>
              <a:buChar char="o"/>
            </a:pPr>
            <a:r>
              <a:rPr lang="en-US" sz="3200" dirty="0">
                <a:solidFill>
                  <a:schemeClr val="accent3">
                    <a:lumMod val="75000"/>
                  </a:schemeClr>
                </a:solidFill>
              </a:rPr>
              <a:t> Identify a clear picture of reality</a:t>
            </a:r>
          </a:p>
          <a:p>
            <a:pPr lvl="1">
              <a:spcBef>
                <a:spcPts val="1200"/>
              </a:spcBef>
              <a:spcAft>
                <a:spcPts val="1800"/>
              </a:spcAft>
              <a:buFont typeface="Courier New" panose="02070309020205020404" pitchFamily="49" charset="0"/>
              <a:buChar char="o"/>
            </a:pPr>
            <a:r>
              <a:rPr lang="en-US" sz="3200" dirty="0">
                <a:solidFill>
                  <a:schemeClr val="accent3">
                    <a:lumMod val="75000"/>
                  </a:schemeClr>
                </a:solidFill>
              </a:rPr>
              <a:t> Identify a goal</a:t>
            </a:r>
          </a:p>
          <a:p>
            <a:pPr marL="855663" lvl="1" indent="-398463">
              <a:spcBef>
                <a:spcPts val="1200"/>
              </a:spcBef>
              <a:spcAft>
                <a:spcPts val="1800"/>
              </a:spcAft>
              <a:buFont typeface="Courier New" panose="02070309020205020404" pitchFamily="49" charset="0"/>
              <a:buChar char="o"/>
            </a:pPr>
            <a:r>
              <a:rPr lang="en-US" sz="3200" dirty="0">
                <a:solidFill>
                  <a:schemeClr val="accent3">
                    <a:lumMod val="75000"/>
                  </a:schemeClr>
                </a:solidFill>
              </a:rPr>
              <a:t>Identify a teaching strategy to hit the goal, and help them    learn the new strategy</a:t>
            </a:r>
          </a:p>
          <a:p>
            <a:pPr marL="855663" lvl="1" indent="-398463">
              <a:spcBef>
                <a:spcPts val="1200"/>
              </a:spcBef>
              <a:spcAft>
                <a:spcPts val="1800"/>
              </a:spcAft>
              <a:buFont typeface="Courier New" panose="02070309020205020404" pitchFamily="49" charset="0"/>
              <a:buChar char="o"/>
            </a:pPr>
            <a:r>
              <a:rPr lang="en-US" sz="3200" dirty="0">
                <a:solidFill>
                  <a:schemeClr val="accent3">
                    <a:lumMod val="75000"/>
                  </a:schemeClr>
                </a:solidFill>
              </a:rPr>
              <a:t>Collaborate with teachers to help make adaptations until the goal is met </a:t>
            </a:r>
          </a:p>
        </p:txBody>
      </p:sp>
      <p:sp>
        <p:nvSpPr>
          <p:cNvPr id="4" name="Slide Number Placeholder 3">
            <a:extLst>
              <a:ext uri="{FF2B5EF4-FFF2-40B4-BE49-F238E27FC236}">
                <a16:creationId xmlns:a16="http://schemas.microsoft.com/office/drawing/2014/main" id="{063076F6-65B8-3440-B6F7-2DF31D94B8D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502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9DFD-34F1-4406-B407-8F88AF56D72F}"/>
              </a:ext>
            </a:extLst>
          </p:cNvPr>
          <p:cNvSpPr>
            <a:spLocks noGrp="1"/>
          </p:cNvSpPr>
          <p:nvPr>
            <p:ph type="title"/>
          </p:nvPr>
        </p:nvSpPr>
        <p:spPr/>
        <p:txBody>
          <a:bodyPr/>
          <a:lstStyle/>
          <a:p>
            <a:r>
              <a:rPr lang="en-US">
                <a:solidFill>
                  <a:schemeClr val="accent1">
                    <a:lumMod val="50000"/>
                  </a:schemeClr>
                </a:solidFill>
              </a:rPr>
              <a:t>Getting a Clear Picture of Reality</a:t>
            </a:r>
          </a:p>
        </p:txBody>
      </p:sp>
      <p:sp>
        <p:nvSpPr>
          <p:cNvPr id="3" name="Content Placeholder 2">
            <a:extLst>
              <a:ext uri="{FF2B5EF4-FFF2-40B4-BE49-F238E27FC236}">
                <a16:creationId xmlns:a16="http://schemas.microsoft.com/office/drawing/2014/main" id="{C56C89B0-A247-4089-9767-0A184A103030}"/>
              </a:ext>
            </a:extLst>
          </p:cNvPr>
          <p:cNvSpPr>
            <a:spLocks noGrp="1"/>
          </p:cNvSpPr>
          <p:nvPr>
            <p:ph idx="1"/>
          </p:nvPr>
        </p:nvSpPr>
        <p:spPr/>
        <p:txBody>
          <a:bodyPr/>
          <a:lstStyle/>
          <a:p>
            <a:r>
              <a:rPr lang="en-US">
                <a:solidFill>
                  <a:schemeClr val="bg1">
                    <a:lumMod val="50000"/>
                  </a:schemeClr>
                </a:solidFill>
              </a:rPr>
              <a:t>Coaching is unlikely to succeed unless both the teacher and the coach see clearly what is happening in the classroom.</a:t>
            </a:r>
          </a:p>
          <a:p>
            <a:r>
              <a:rPr lang="en-US">
                <a:solidFill>
                  <a:schemeClr val="bg1">
                    <a:lumMod val="50000"/>
                  </a:schemeClr>
                </a:solidFill>
              </a:rPr>
              <a:t>Both coach and teacher need to develop a shared understanding of what is happening in the classroom.</a:t>
            </a:r>
          </a:p>
          <a:p>
            <a:r>
              <a:rPr lang="en-US">
                <a:solidFill>
                  <a:schemeClr val="bg1">
                    <a:lumMod val="50000"/>
                  </a:schemeClr>
                </a:solidFill>
              </a:rPr>
              <a:t>When teacher and coach understand the top priority for change in the classroom, they can address that priority with laser-like focus. </a:t>
            </a:r>
          </a:p>
          <a:p>
            <a:r>
              <a:rPr lang="en-US">
                <a:solidFill>
                  <a:schemeClr val="bg1">
                    <a:lumMod val="50000"/>
                  </a:schemeClr>
                </a:solidFill>
              </a:rPr>
              <a:t>That same picture of reality also establishes a baseline for growth. </a:t>
            </a:r>
          </a:p>
          <a:p>
            <a:endParaRPr lang="en-US">
              <a:solidFill>
                <a:schemeClr val="bg1">
                  <a:lumMod val="50000"/>
                </a:schemeClr>
              </a:solidFill>
            </a:endParaRPr>
          </a:p>
          <a:p>
            <a:pPr marL="0" indent="0">
              <a:buNone/>
            </a:pPr>
            <a:endParaRPr lang="en-US">
              <a:solidFill>
                <a:schemeClr val="bg1">
                  <a:lumMod val="50000"/>
                </a:schemeClr>
              </a:solidFill>
            </a:endParaRPr>
          </a:p>
        </p:txBody>
      </p:sp>
      <p:sp>
        <p:nvSpPr>
          <p:cNvPr id="4" name="Slide Number Placeholder 3">
            <a:extLst>
              <a:ext uri="{FF2B5EF4-FFF2-40B4-BE49-F238E27FC236}">
                <a16:creationId xmlns:a16="http://schemas.microsoft.com/office/drawing/2014/main" id="{819974C1-9B69-40C4-B6A5-8D077C5FDAB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58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BA44-3B38-4FAF-A4A3-24B2063CCE5D}"/>
              </a:ext>
            </a:extLst>
          </p:cNvPr>
          <p:cNvSpPr>
            <a:spLocks noGrp="1"/>
          </p:cNvSpPr>
          <p:nvPr>
            <p:ph type="title"/>
          </p:nvPr>
        </p:nvSpPr>
        <p:spPr/>
        <p:txBody>
          <a:bodyPr/>
          <a:lstStyle/>
          <a:p>
            <a:r>
              <a:rPr lang="en-US">
                <a:solidFill>
                  <a:schemeClr val="accent1">
                    <a:lumMod val="50000"/>
                  </a:schemeClr>
                </a:solidFill>
              </a:rPr>
              <a:t>The Illusion of Objectivity</a:t>
            </a:r>
          </a:p>
        </p:txBody>
      </p:sp>
      <p:sp>
        <p:nvSpPr>
          <p:cNvPr id="3" name="Content Placeholder 2">
            <a:extLst>
              <a:ext uri="{FF2B5EF4-FFF2-40B4-BE49-F238E27FC236}">
                <a16:creationId xmlns:a16="http://schemas.microsoft.com/office/drawing/2014/main" id="{8493B19F-B77A-450D-8CCB-CBE549393B6D}"/>
              </a:ext>
            </a:extLst>
          </p:cNvPr>
          <p:cNvSpPr>
            <a:spLocks noGrp="1"/>
          </p:cNvSpPr>
          <p:nvPr>
            <p:ph idx="1"/>
          </p:nvPr>
        </p:nvSpPr>
        <p:spPr/>
        <p:txBody>
          <a:bodyPr/>
          <a:lstStyle/>
          <a:p>
            <a:pPr marL="0" indent="0" algn="just">
              <a:lnSpc>
                <a:spcPct val="100000"/>
              </a:lnSpc>
              <a:buNone/>
            </a:pPr>
            <a:r>
              <a:rPr lang="en-US" sz="3200">
                <a:solidFill>
                  <a:schemeClr val="bg1">
                    <a:lumMod val="50000"/>
                  </a:schemeClr>
                </a:solidFill>
              </a:rPr>
              <a:t>The reason most of us struggle to see reality clearly is that we look at life through an illusion of objectivity. We think we see the world exactly as it is, but the opposite is true. We make our own meaning out of what we experience, including what we don't understand, and as a result, the meaning we create is often wrong.</a:t>
            </a:r>
            <a:endParaRPr lang="en-US">
              <a:solidFill>
                <a:schemeClr val="bg1">
                  <a:lumMod val="50000"/>
                </a:schemeClr>
              </a:solidFill>
            </a:endParaRPr>
          </a:p>
        </p:txBody>
      </p:sp>
      <p:sp>
        <p:nvSpPr>
          <p:cNvPr id="4" name="Slide Number Placeholder 3">
            <a:extLst>
              <a:ext uri="{FF2B5EF4-FFF2-40B4-BE49-F238E27FC236}">
                <a16:creationId xmlns:a16="http://schemas.microsoft.com/office/drawing/2014/main" id="{8ED1FC3B-2CAD-4994-BCE2-F6065D3B85B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62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5B01-D666-4548-996C-07B36A9131F1}"/>
              </a:ext>
            </a:extLst>
          </p:cNvPr>
          <p:cNvSpPr>
            <a:spLocks noGrp="1"/>
          </p:cNvSpPr>
          <p:nvPr>
            <p:ph type="title"/>
          </p:nvPr>
        </p:nvSpPr>
        <p:spPr/>
        <p:txBody>
          <a:bodyPr/>
          <a:lstStyle/>
          <a:p>
            <a:pPr algn="ctr"/>
            <a:r>
              <a:rPr lang="en-US"/>
              <a:t>Thank You For Participating</a:t>
            </a:r>
          </a:p>
        </p:txBody>
      </p:sp>
      <p:sp>
        <p:nvSpPr>
          <p:cNvPr id="3" name="Content Placeholder 2">
            <a:extLst>
              <a:ext uri="{FF2B5EF4-FFF2-40B4-BE49-F238E27FC236}">
                <a16:creationId xmlns:a16="http://schemas.microsoft.com/office/drawing/2014/main" id="{29BCE643-46C4-431A-98C0-FCF9037AEBCE}"/>
              </a:ext>
            </a:extLst>
          </p:cNvPr>
          <p:cNvSpPr>
            <a:spLocks noGrp="1"/>
          </p:cNvSpPr>
          <p:nvPr>
            <p:ph idx="1"/>
          </p:nvPr>
        </p:nvSpPr>
        <p:spPr>
          <a:xfrm>
            <a:off x="1002125" y="1367765"/>
            <a:ext cx="9746714" cy="4149725"/>
          </a:xfrm>
        </p:spPr>
        <p:txBody>
          <a:bodyPr/>
          <a:lstStyle/>
          <a:p>
            <a:pPr marL="0" indent="0" algn="just">
              <a:buNone/>
            </a:pPr>
            <a:r>
              <a:rPr lang="en-US" dirty="0"/>
              <a:t>The WVDE Office of Early &amp; Elementary Learning is excited to pilot a year-long Kindergarten Classroom System of Support that will provide sustained professional learning and resources for kindergarten educators. Throughout the year, participating kindergarten teachers will explore ways to deepen classroom effectiveness in English Language Arts and Mathematics, while focusing on various aspects of high-quality kindergarten programming and support for evidence of learning.  </a:t>
            </a:r>
          </a:p>
          <a:p>
            <a:endParaRPr lang="en-US" dirty="0"/>
          </a:p>
        </p:txBody>
      </p:sp>
      <p:sp>
        <p:nvSpPr>
          <p:cNvPr id="4" name="Slide Number Placeholder 3">
            <a:extLst>
              <a:ext uri="{FF2B5EF4-FFF2-40B4-BE49-F238E27FC236}">
                <a16:creationId xmlns:a16="http://schemas.microsoft.com/office/drawing/2014/main" id="{66B7BB9F-8B0B-4962-9143-2EE7C4ADA99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400" b="1" i="0" u="none" strike="noStrike" kern="1200" cap="none" spc="0" normalizeH="0" baseline="0" noProof="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03170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7DE2-3597-4CF0-9B37-6D04E6BDD02A}"/>
              </a:ext>
            </a:extLst>
          </p:cNvPr>
          <p:cNvSpPr>
            <a:spLocks noGrp="1"/>
          </p:cNvSpPr>
          <p:nvPr>
            <p:ph type="title"/>
          </p:nvPr>
        </p:nvSpPr>
        <p:spPr/>
        <p:txBody>
          <a:bodyPr/>
          <a:lstStyle/>
          <a:p>
            <a:r>
              <a:rPr lang="en-US" dirty="0">
                <a:solidFill>
                  <a:schemeClr val="accent1">
                    <a:lumMod val="50000"/>
                  </a:schemeClr>
                </a:solidFill>
              </a:rPr>
              <a:t>Common Perceptual Errors</a:t>
            </a:r>
          </a:p>
        </p:txBody>
      </p:sp>
      <p:sp>
        <p:nvSpPr>
          <p:cNvPr id="3" name="Content Placeholder 2">
            <a:extLst>
              <a:ext uri="{FF2B5EF4-FFF2-40B4-BE49-F238E27FC236}">
                <a16:creationId xmlns:a16="http://schemas.microsoft.com/office/drawing/2014/main" id="{F73D4B61-8784-4DE4-9F87-72F581E35BB1}"/>
              </a:ext>
            </a:extLst>
          </p:cNvPr>
          <p:cNvSpPr>
            <a:spLocks noGrp="1"/>
          </p:cNvSpPr>
          <p:nvPr>
            <p:ph idx="1"/>
          </p:nvPr>
        </p:nvSpPr>
        <p:spPr/>
        <p:txBody>
          <a:bodyPr/>
          <a:lstStyle/>
          <a:p>
            <a:r>
              <a:rPr lang="en-US">
                <a:solidFill>
                  <a:schemeClr val="bg1">
                    <a:lumMod val="50000"/>
                  </a:schemeClr>
                </a:solidFill>
              </a:rPr>
              <a:t>Confirmation Bias</a:t>
            </a:r>
          </a:p>
          <a:p>
            <a:r>
              <a:rPr lang="en-US">
                <a:solidFill>
                  <a:schemeClr val="bg1">
                    <a:lumMod val="50000"/>
                  </a:schemeClr>
                </a:solidFill>
              </a:rPr>
              <a:t>Habituation</a:t>
            </a:r>
          </a:p>
          <a:p>
            <a:r>
              <a:rPr lang="en-US">
                <a:solidFill>
                  <a:schemeClr val="bg1">
                    <a:lumMod val="50000"/>
                  </a:schemeClr>
                </a:solidFill>
              </a:rPr>
              <a:t>Primacy Effect</a:t>
            </a:r>
          </a:p>
          <a:p>
            <a:r>
              <a:rPr lang="en-US">
                <a:solidFill>
                  <a:schemeClr val="bg1">
                    <a:lumMod val="50000"/>
                  </a:schemeClr>
                </a:solidFill>
              </a:rPr>
              <a:t>Recency Effect</a:t>
            </a:r>
          </a:p>
          <a:p>
            <a:r>
              <a:rPr lang="en-US">
                <a:solidFill>
                  <a:schemeClr val="bg1">
                    <a:lumMod val="50000"/>
                  </a:schemeClr>
                </a:solidFill>
              </a:rPr>
              <a:t>Stereotypes</a:t>
            </a:r>
          </a:p>
        </p:txBody>
      </p:sp>
      <p:sp>
        <p:nvSpPr>
          <p:cNvPr id="4" name="Slide Number Placeholder 3">
            <a:extLst>
              <a:ext uri="{FF2B5EF4-FFF2-40B4-BE49-F238E27FC236}">
                <a16:creationId xmlns:a16="http://schemas.microsoft.com/office/drawing/2014/main" id="{578C4E00-9BFC-482B-B33A-698CBEDD153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7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7A8CA-648B-4E15-8306-CA33A1671633}"/>
              </a:ext>
            </a:extLst>
          </p:cNvPr>
          <p:cNvSpPr>
            <a:spLocks noGrp="1"/>
          </p:cNvSpPr>
          <p:nvPr>
            <p:ph idx="1"/>
          </p:nvPr>
        </p:nvSpPr>
        <p:spPr>
          <a:xfrm>
            <a:off x="398463" y="364549"/>
            <a:ext cx="11369675" cy="5509201"/>
          </a:xfrm>
        </p:spPr>
        <p:txBody>
          <a:bodyPr/>
          <a:lstStyle/>
          <a:p>
            <a:endParaRPr lang="en-US" b="1" dirty="0">
              <a:solidFill>
                <a:schemeClr val="bg1">
                  <a:lumMod val="50000"/>
                </a:schemeClr>
              </a:solidFill>
            </a:endParaRPr>
          </a:p>
          <a:p>
            <a:r>
              <a:rPr lang="en-US" b="1" dirty="0">
                <a:solidFill>
                  <a:schemeClr val="accent1">
                    <a:lumMod val="50000"/>
                  </a:schemeClr>
                </a:solidFill>
              </a:rPr>
              <a:t>Confirmation Bias:</a:t>
            </a:r>
            <a:r>
              <a:rPr lang="en-US" dirty="0">
                <a:solidFill>
                  <a:schemeClr val="accent1">
                    <a:lumMod val="50000"/>
                  </a:schemeClr>
                </a:solidFill>
              </a:rPr>
              <a:t> </a:t>
            </a:r>
            <a:r>
              <a:rPr lang="en-US" dirty="0">
                <a:solidFill>
                  <a:schemeClr val="bg1">
                    <a:lumMod val="50000"/>
                  </a:schemeClr>
                </a:solidFill>
              </a:rPr>
              <a:t>Our natural tendency to color our perceptions of reality by consciously or unconsciously seeking data that support our assumptions about the world around us. </a:t>
            </a:r>
          </a:p>
          <a:p>
            <a:endParaRPr lang="en-US" dirty="0">
              <a:solidFill>
                <a:schemeClr val="bg1">
                  <a:lumMod val="50000"/>
                </a:schemeClr>
              </a:solidFill>
            </a:endParaRPr>
          </a:p>
          <a:p>
            <a:r>
              <a:rPr lang="en-US" b="1" dirty="0">
                <a:solidFill>
                  <a:schemeClr val="accent1">
                    <a:lumMod val="50000"/>
                  </a:schemeClr>
                </a:solidFill>
              </a:rPr>
              <a:t>Habituation:</a:t>
            </a:r>
            <a:r>
              <a:rPr lang="en-US" dirty="0">
                <a:solidFill>
                  <a:schemeClr val="accent1">
                    <a:lumMod val="50000"/>
                  </a:schemeClr>
                </a:solidFill>
              </a:rPr>
              <a:t> </a:t>
            </a:r>
            <a:r>
              <a:rPr lang="en-US" dirty="0">
                <a:solidFill>
                  <a:schemeClr val="bg1">
                    <a:lumMod val="50000"/>
                  </a:schemeClr>
                </a:solidFill>
              </a:rPr>
              <a:t>Our tendency to become desensitized to any experience, positive or negative, that we experience repeatedly. </a:t>
            </a:r>
          </a:p>
          <a:p>
            <a:endParaRPr lang="en-US" dirty="0">
              <a:solidFill>
                <a:schemeClr val="bg1">
                  <a:lumMod val="50000"/>
                </a:schemeClr>
              </a:solidFill>
            </a:endParaRPr>
          </a:p>
          <a:p>
            <a:r>
              <a:rPr lang="en-US" b="1" dirty="0">
                <a:solidFill>
                  <a:schemeClr val="accent1">
                    <a:lumMod val="50000"/>
                  </a:schemeClr>
                </a:solidFill>
              </a:rPr>
              <a:t>Stereotypes:</a:t>
            </a:r>
            <a:r>
              <a:rPr lang="en-US" dirty="0">
                <a:solidFill>
                  <a:schemeClr val="accent1">
                    <a:lumMod val="50000"/>
                  </a:schemeClr>
                </a:solidFill>
              </a:rPr>
              <a:t> </a:t>
            </a:r>
            <a:r>
              <a:rPr lang="en-US" dirty="0">
                <a:solidFill>
                  <a:schemeClr val="bg1">
                    <a:lumMod val="50000"/>
                  </a:schemeClr>
                </a:solidFill>
              </a:rPr>
              <a:t>Our tendency to prejudge people as having the characteristics of a group (often negative), which blinds us to the unique characteristics of individuals. </a:t>
            </a:r>
          </a:p>
        </p:txBody>
      </p:sp>
      <p:sp>
        <p:nvSpPr>
          <p:cNvPr id="4" name="Slide Number Placeholder 3">
            <a:extLst>
              <a:ext uri="{FF2B5EF4-FFF2-40B4-BE49-F238E27FC236}">
                <a16:creationId xmlns:a16="http://schemas.microsoft.com/office/drawing/2014/main" id="{8F4FD6C4-5980-4EC2-9BFE-F82BCC991BC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6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00E06-CC4B-7142-9850-2820EBC0DDA6}"/>
              </a:ext>
            </a:extLst>
          </p:cNvPr>
          <p:cNvSpPr>
            <a:spLocks noGrp="1"/>
          </p:cNvSpPr>
          <p:nvPr>
            <p:ph idx="1"/>
          </p:nvPr>
        </p:nvSpPr>
        <p:spPr>
          <a:xfrm>
            <a:off x="398463" y="444381"/>
            <a:ext cx="11369675" cy="5429369"/>
          </a:xfrm>
        </p:spPr>
        <p:txBody>
          <a:bodyPr/>
          <a:lstStyle/>
          <a:p>
            <a:endParaRPr lang="en-US" dirty="0">
              <a:solidFill>
                <a:schemeClr val="bg1">
                  <a:lumMod val="50000"/>
                </a:schemeClr>
              </a:solidFill>
            </a:endParaRPr>
          </a:p>
          <a:p>
            <a:r>
              <a:rPr lang="en-US" b="1" dirty="0">
                <a:solidFill>
                  <a:schemeClr val="accent1">
                    <a:lumMod val="50000"/>
                  </a:schemeClr>
                </a:solidFill>
              </a:rPr>
              <a:t>Primacy Effect: </a:t>
            </a:r>
            <a:r>
              <a:rPr lang="en-US" dirty="0">
                <a:solidFill>
                  <a:schemeClr val="bg1">
                    <a:lumMod val="50000"/>
                  </a:schemeClr>
                </a:solidFill>
              </a:rPr>
              <a:t>Our tendency in our first experiences with someone or something to be biased in favor of a particular impression of that person or thing. </a:t>
            </a:r>
          </a:p>
          <a:p>
            <a:endParaRPr lang="en-US" dirty="0">
              <a:solidFill>
                <a:schemeClr val="bg1">
                  <a:lumMod val="50000"/>
                </a:schemeClr>
              </a:solidFill>
            </a:endParaRPr>
          </a:p>
          <a:p>
            <a:r>
              <a:rPr lang="en-US" b="1" dirty="0">
                <a:solidFill>
                  <a:schemeClr val="accent1">
                    <a:lumMod val="50000"/>
                  </a:schemeClr>
                </a:solidFill>
              </a:rPr>
              <a:t>Recency Effect: </a:t>
            </a:r>
            <a:r>
              <a:rPr lang="en-US" dirty="0">
                <a:solidFill>
                  <a:schemeClr val="bg1">
                    <a:lumMod val="50000"/>
                  </a:schemeClr>
                </a:solidFill>
              </a:rPr>
              <a:t>Our tendency in our last experiences with someone or something to be biased in favor of a particular impression of that person or thing. </a:t>
            </a:r>
          </a:p>
        </p:txBody>
      </p:sp>
      <p:sp>
        <p:nvSpPr>
          <p:cNvPr id="4" name="Slide Number Placeholder 3">
            <a:extLst>
              <a:ext uri="{FF2B5EF4-FFF2-40B4-BE49-F238E27FC236}">
                <a16:creationId xmlns:a16="http://schemas.microsoft.com/office/drawing/2014/main" id="{F42CA983-C0AF-C349-BA43-BE88C5D1819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212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FBE7-50F9-4C49-8EFE-42D8D4C0E83A}"/>
              </a:ext>
            </a:extLst>
          </p:cNvPr>
          <p:cNvSpPr>
            <a:spLocks noGrp="1"/>
          </p:cNvSpPr>
          <p:nvPr>
            <p:ph type="title"/>
          </p:nvPr>
        </p:nvSpPr>
        <p:spPr>
          <a:xfrm>
            <a:off x="398463" y="144463"/>
            <a:ext cx="11369675" cy="778483"/>
          </a:xfrm>
        </p:spPr>
        <p:txBody>
          <a:bodyPr/>
          <a:lstStyle/>
          <a:p>
            <a:r>
              <a:rPr lang="en-US" sz="4000" dirty="0">
                <a:solidFill>
                  <a:schemeClr val="accent1">
                    <a:lumMod val="50000"/>
                  </a:schemeClr>
                </a:solidFill>
              </a:rPr>
              <a:t>Let's Test the Theory</a:t>
            </a:r>
          </a:p>
        </p:txBody>
      </p:sp>
      <p:sp>
        <p:nvSpPr>
          <p:cNvPr id="3" name="Content Placeholder 2">
            <a:extLst>
              <a:ext uri="{FF2B5EF4-FFF2-40B4-BE49-F238E27FC236}">
                <a16:creationId xmlns:a16="http://schemas.microsoft.com/office/drawing/2014/main" id="{B7C5EB52-84D8-4723-951D-80AC3105DB70}"/>
              </a:ext>
            </a:extLst>
          </p:cNvPr>
          <p:cNvSpPr>
            <a:spLocks noGrp="1"/>
          </p:cNvSpPr>
          <p:nvPr>
            <p:ph sz="half" idx="1"/>
          </p:nvPr>
        </p:nvSpPr>
        <p:spPr>
          <a:xfrm>
            <a:off x="6751178" y="384562"/>
            <a:ext cx="2110810" cy="5359746"/>
          </a:xfrm>
        </p:spPr>
        <p:txBody>
          <a:bodyPr>
            <a:normAutofit lnSpcReduction="10000"/>
          </a:bodyPr>
          <a:lstStyle/>
          <a:p>
            <a:r>
              <a:rPr lang="en-US" sz="2500">
                <a:solidFill>
                  <a:schemeClr val="bg1">
                    <a:lumMod val="50000"/>
                  </a:schemeClr>
                </a:solidFill>
              </a:rPr>
              <a:t>Haystack </a:t>
            </a:r>
          </a:p>
          <a:p>
            <a:r>
              <a:rPr lang="en-US" sz="2500">
                <a:solidFill>
                  <a:schemeClr val="bg1">
                    <a:lumMod val="50000"/>
                  </a:schemeClr>
                </a:solidFill>
              </a:rPr>
              <a:t>Pin</a:t>
            </a:r>
          </a:p>
          <a:p>
            <a:r>
              <a:rPr lang="en-US" sz="2500">
                <a:solidFill>
                  <a:schemeClr val="bg1">
                    <a:lumMod val="50000"/>
                  </a:schemeClr>
                </a:solidFill>
              </a:rPr>
              <a:t>Button </a:t>
            </a:r>
          </a:p>
          <a:p>
            <a:r>
              <a:rPr lang="en-US" sz="2500">
                <a:solidFill>
                  <a:schemeClr val="bg1">
                    <a:lumMod val="50000"/>
                  </a:schemeClr>
                </a:solidFill>
              </a:rPr>
              <a:t>Thread</a:t>
            </a:r>
          </a:p>
          <a:p>
            <a:r>
              <a:rPr lang="en-US" sz="2500">
                <a:solidFill>
                  <a:schemeClr val="bg1">
                    <a:lumMod val="50000"/>
                  </a:schemeClr>
                </a:solidFill>
              </a:rPr>
              <a:t>Injection</a:t>
            </a:r>
          </a:p>
          <a:p>
            <a:r>
              <a:rPr lang="en-US" sz="2500">
                <a:solidFill>
                  <a:schemeClr val="bg1">
                    <a:lumMod val="50000"/>
                  </a:schemeClr>
                </a:solidFill>
              </a:rPr>
              <a:t>Shark</a:t>
            </a:r>
          </a:p>
          <a:p>
            <a:r>
              <a:rPr lang="en-US" sz="2500">
                <a:solidFill>
                  <a:schemeClr val="bg1">
                    <a:lumMod val="50000"/>
                  </a:schemeClr>
                </a:solidFill>
              </a:rPr>
              <a:t>Pain</a:t>
            </a:r>
          </a:p>
          <a:p>
            <a:r>
              <a:rPr lang="en-US" sz="2500">
                <a:solidFill>
                  <a:schemeClr val="bg1">
                    <a:lumMod val="50000"/>
                  </a:schemeClr>
                </a:solidFill>
              </a:rPr>
              <a:t>Sewing</a:t>
            </a:r>
          </a:p>
          <a:p>
            <a:r>
              <a:rPr lang="en-US" sz="2500">
                <a:solidFill>
                  <a:schemeClr val="bg1">
                    <a:lumMod val="50000"/>
                  </a:schemeClr>
                </a:solidFill>
              </a:rPr>
              <a:t>Thimble</a:t>
            </a:r>
          </a:p>
          <a:p>
            <a:r>
              <a:rPr lang="en-US" sz="2500">
                <a:solidFill>
                  <a:schemeClr val="bg1">
                    <a:lumMod val="50000"/>
                  </a:schemeClr>
                </a:solidFill>
              </a:rPr>
              <a:t>Splinter</a:t>
            </a:r>
          </a:p>
          <a:p>
            <a:r>
              <a:rPr lang="en-US" sz="2500">
                <a:solidFill>
                  <a:schemeClr val="bg1">
                    <a:lumMod val="50000"/>
                  </a:schemeClr>
                </a:solidFill>
              </a:rPr>
              <a:t>Eye</a:t>
            </a:r>
          </a:p>
          <a:p>
            <a:r>
              <a:rPr lang="en-US" sz="2500">
                <a:solidFill>
                  <a:schemeClr val="bg1">
                    <a:lumMod val="50000"/>
                  </a:schemeClr>
                </a:solidFill>
              </a:rPr>
              <a:t>Stitch</a:t>
            </a:r>
          </a:p>
          <a:p>
            <a:endParaRPr lang="en-US">
              <a:solidFill>
                <a:schemeClr val="bg1">
                  <a:lumMod val="50000"/>
                </a:schemeClr>
              </a:solidFill>
            </a:endParaRPr>
          </a:p>
        </p:txBody>
      </p:sp>
      <p:sp>
        <p:nvSpPr>
          <p:cNvPr id="4" name="Slide Number Placeholder 3">
            <a:extLst>
              <a:ext uri="{FF2B5EF4-FFF2-40B4-BE49-F238E27FC236}">
                <a16:creationId xmlns:a16="http://schemas.microsoft.com/office/drawing/2014/main" id="{7E1F7201-CB00-4DB5-8F98-7B924C2A73C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96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45DF-1101-4109-A8AB-91E05336FFCA}"/>
              </a:ext>
            </a:extLst>
          </p:cNvPr>
          <p:cNvSpPr>
            <a:spLocks noGrp="1"/>
          </p:cNvSpPr>
          <p:nvPr>
            <p:ph type="title"/>
          </p:nvPr>
        </p:nvSpPr>
        <p:spPr/>
        <p:txBody>
          <a:bodyPr/>
          <a:lstStyle/>
          <a:p>
            <a:pPr algn="ctr"/>
            <a:r>
              <a:rPr lang="en-US" dirty="0">
                <a:solidFill>
                  <a:schemeClr val="accent1">
                    <a:lumMod val="50000"/>
                  </a:schemeClr>
                </a:solidFill>
              </a:rPr>
              <a:t>Three Strategies to Get a Clear Picture of Reality</a:t>
            </a:r>
          </a:p>
        </p:txBody>
      </p:sp>
      <p:sp>
        <p:nvSpPr>
          <p:cNvPr id="3" name="Content Placeholder 2">
            <a:extLst>
              <a:ext uri="{FF2B5EF4-FFF2-40B4-BE49-F238E27FC236}">
                <a16:creationId xmlns:a16="http://schemas.microsoft.com/office/drawing/2014/main" id="{E26DBF43-EB52-465E-A5B4-67183C0366E3}"/>
              </a:ext>
            </a:extLst>
          </p:cNvPr>
          <p:cNvSpPr>
            <a:spLocks noGrp="1"/>
          </p:cNvSpPr>
          <p:nvPr>
            <p:ph idx="1"/>
          </p:nvPr>
        </p:nvSpPr>
        <p:spPr/>
        <p:txBody>
          <a:bodyPr/>
          <a:lstStyle/>
          <a:p>
            <a:r>
              <a:rPr lang="en-US" b="1" dirty="0">
                <a:solidFill>
                  <a:schemeClr val="bg1">
                    <a:lumMod val="50000"/>
                  </a:schemeClr>
                </a:solidFill>
              </a:rPr>
              <a:t>Video Recording</a:t>
            </a:r>
          </a:p>
          <a:p>
            <a:endParaRPr lang="en-US" dirty="0">
              <a:solidFill>
                <a:schemeClr val="bg1">
                  <a:lumMod val="50000"/>
                </a:schemeClr>
              </a:solidFill>
            </a:endParaRPr>
          </a:p>
          <a:p>
            <a:r>
              <a:rPr lang="en-US" dirty="0">
                <a:solidFill>
                  <a:schemeClr val="bg1">
                    <a:lumMod val="50000"/>
                  </a:schemeClr>
                </a:solidFill>
              </a:rPr>
              <a:t>Learning From Students </a:t>
            </a:r>
          </a:p>
          <a:p>
            <a:endParaRPr lang="en-US" dirty="0">
              <a:solidFill>
                <a:schemeClr val="bg1">
                  <a:lumMod val="50000"/>
                </a:schemeClr>
              </a:solidFill>
            </a:endParaRPr>
          </a:p>
          <a:p>
            <a:r>
              <a:rPr lang="en-US" dirty="0">
                <a:solidFill>
                  <a:schemeClr val="bg1">
                    <a:lumMod val="50000"/>
                  </a:schemeClr>
                </a:solidFill>
              </a:rPr>
              <a:t>Gathering Observation Data </a:t>
            </a:r>
          </a:p>
        </p:txBody>
      </p:sp>
      <p:sp>
        <p:nvSpPr>
          <p:cNvPr id="4" name="Slide Number Placeholder 3">
            <a:extLst>
              <a:ext uri="{FF2B5EF4-FFF2-40B4-BE49-F238E27FC236}">
                <a16:creationId xmlns:a16="http://schemas.microsoft.com/office/drawing/2014/main" id="{19A518B2-6140-47FC-B6F0-7A5A66C6777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711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984"/>
          </a:xfrm>
        </p:spPr>
        <p:txBody>
          <a:bodyPr/>
          <a:lstStyle/>
          <a:p>
            <a:pPr algn="ctr"/>
            <a:r>
              <a:rPr lang="en-US" dirty="0">
                <a:solidFill>
                  <a:schemeClr val="accent1">
                    <a:lumMod val="50000"/>
                  </a:schemeClr>
                </a:solidFill>
              </a:rPr>
              <a:t>Big Ideas Related to Using Video</a:t>
            </a:r>
          </a:p>
        </p:txBody>
      </p:sp>
      <p:sp>
        <p:nvSpPr>
          <p:cNvPr id="3" name="Content Placeholder 2"/>
          <p:cNvSpPr>
            <a:spLocks noGrp="1"/>
          </p:cNvSpPr>
          <p:nvPr>
            <p:ph idx="1"/>
          </p:nvPr>
        </p:nvSpPr>
        <p:spPr>
          <a:xfrm>
            <a:off x="398463" y="1316737"/>
            <a:ext cx="11369675" cy="4197096"/>
          </a:xfrm>
        </p:spPr>
        <p:txBody>
          <a:bodyPr>
            <a:normAutofit/>
          </a:bodyPr>
          <a:lstStyle/>
          <a:p>
            <a:pPr marL="0" indent="0">
              <a:buNone/>
            </a:pPr>
            <a:endParaRPr lang="en-US" dirty="0">
              <a:solidFill>
                <a:schemeClr val="bg1">
                  <a:lumMod val="50000"/>
                </a:schemeClr>
              </a:solidFill>
            </a:endParaRPr>
          </a:p>
          <a:p>
            <a:r>
              <a:rPr lang="en-US" dirty="0">
                <a:solidFill>
                  <a:schemeClr val="bg1">
                    <a:lumMod val="50000"/>
                  </a:schemeClr>
                </a:solidFill>
              </a:rPr>
              <a:t>Teachers need to own their videos and control their use</a:t>
            </a:r>
          </a:p>
          <a:p>
            <a:endParaRPr lang="en-US" dirty="0">
              <a:solidFill>
                <a:schemeClr val="bg1">
                  <a:lumMod val="50000"/>
                </a:schemeClr>
              </a:solidFill>
            </a:endParaRPr>
          </a:p>
          <a:p>
            <a:r>
              <a:rPr lang="en-US" dirty="0">
                <a:solidFill>
                  <a:schemeClr val="bg1">
                    <a:lumMod val="50000"/>
                  </a:schemeClr>
                </a:solidFill>
              </a:rPr>
              <a:t>Teacher and coach should watch the initial video separately</a:t>
            </a:r>
          </a:p>
          <a:p>
            <a:endParaRPr lang="en-US" dirty="0">
              <a:solidFill>
                <a:schemeClr val="bg1">
                  <a:lumMod val="50000"/>
                </a:schemeClr>
              </a:solidFill>
            </a:endParaRPr>
          </a:p>
          <a:p>
            <a:r>
              <a:rPr lang="en-US" dirty="0">
                <a:solidFill>
                  <a:schemeClr val="bg1">
                    <a:lumMod val="50000"/>
                  </a:schemeClr>
                </a:solidFill>
              </a:rPr>
              <a:t>The first video should be at least twenty minutes long</a:t>
            </a:r>
          </a:p>
          <a:p>
            <a:endParaRPr lang="en-US" dirty="0">
              <a:solidFill>
                <a:schemeClr val="bg1">
                  <a:lumMod val="50000"/>
                </a:schemeClr>
              </a:solidFill>
            </a:endParaRPr>
          </a:p>
          <a:p>
            <a:r>
              <a:rPr lang="en-US" dirty="0">
                <a:solidFill>
                  <a:schemeClr val="bg1">
                    <a:lumMod val="50000"/>
                  </a:schemeClr>
                </a:solidFill>
              </a:rPr>
              <a:t>More insight is gained when the video records both teacher and students</a:t>
            </a:r>
          </a:p>
          <a:p>
            <a:endParaRPr lang="en-US"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45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7D22-380F-4ED7-9C89-0D941058101B}"/>
              </a:ext>
            </a:extLst>
          </p:cNvPr>
          <p:cNvSpPr>
            <a:spLocks noGrp="1"/>
          </p:cNvSpPr>
          <p:nvPr>
            <p:ph type="title"/>
          </p:nvPr>
        </p:nvSpPr>
        <p:spPr>
          <a:xfrm>
            <a:off x="838200" y="365125"/>
            <a:ext cx="10515600" cy="1070483"/>
          </a:xfrm>
        </p:spPr>
        <p:txBody>
          <a:bodyPr/>
          <a:lstStyle/>
          <a:p>
            <a:r>
              <a:rPr lang="en-US" dirty="0">
                <a:solidFill>
                  <a:schemeClr val="accent1">
                    <a:lumMod val="50000"/>
                  </a:schemeClr>
                </a:solidFill>
              </a:rPr>
              <a:t>The Impact Cycle</a:t>
            </a:r>
          </a:p>
        </p:txBody>
      </p:sp>
      <p:pic>
        <p:nvPicPr>
          <p:cNvPr id="9" name="Picture 9" descr="A close up of a womans face&#10;&#10;Description generated with very high confidence">
            <a:extLst>
              <a:ext uri="{FF2B5EF4-FFF2-40B4-BE49-F238E27FC236}">
                <a16:creationId xmlns:a16="http://schemas.microsoft.com/office/drawing/2014/main" id="{3A25B9A1-0AF3-489C-A2C3-6D41791BEC09}"/>
              </a:ext>
            </a:extLst>
          </p:cNvPr>
          <p:cNvPicPr>
            <a:picLocks noGrp="1" noChangeAspect="1"/>
          </p:cNvPicPr>
          <p:nvPr>
            <p:ph sz="half" idx="1"/>
          </p:nvPr>
        </p:nvPicPr>
        <p:blipFill rotWithShape="1">
          <a:blip r:embed="rId3"/>
          <a:stretch/>
        </p:blipFill>
        <p:spPr>
          <a:xfrm>
            <a:off x="-5957" y="1126613"/>
            <a:ext cx="5287433" cy="3965575"/>
          </a:xfrm>
          <a:prstGeom prst="rect">
            <a:avLst/>
          </a:prstGeom>
        </p:spPr>
      </p:pic>
      <p:sp>
        <p:nvSpPr>
          <p:cNvPr id="3" name="Content Placeholder 2">
            <a:extLst>
              <a:ext uri="{FF2B5EF4-FFF2-40B4-BE49-F238E27FC236}">
                <a16:creationId xmlns:a16="http://schemas.microsoft.com/office/drawing/2014/main" id="{064F4050-63B9-4610-AE96-2B43551D6BB1}"/>
              </a:ext>
            </a:extLst>
          </p:cNvPr>
          <p:cNvSpPr>
            <a:spLocks noGrp="1"/>
          </p:cNvSpPr>
          <p:nvPr>
            <p:ph sz="half" idx="2"/>
          </p:nvPr>
        </p:nvSpPr>
        <p:spPr>
          <a:xfrm>
            <a:off x="4339780" y="1016734"/>
            <a:ext cx="7855796" cy="4871217"/>
          </a:xfrm>
        </p:spPr>
        <p:txBody>
          <a:bodyPr/>
          <a:lstStyle/>
          <a:p>
            <a:endParaRPr lang="en-US" sz="1800" b="1" dirty="0">
              <a:solidFill>
                <a:schemeClr val="bg1">
                  <a:lumMod val="50000"/>
                </a:schemeClr>
              </a:solidFill>
            </a:endParaRPr>
          </a:p>
          <a:p>
            <a:r>
              <a:rPr lang="en-US" sz="1800" b="1" dirty="0">
                <a:solidFill>
                  <a:schemeClr val="bg1">
                    <a:lumMod val="50000"/>
                  </a:schemeClr>
                </a:solidFill>
              </a:rPr>
              <a:t>Identify:</a:t>
            </a:r>
            <a:r>
              <a:rPr lang="en-US" sz="1800" dirty="0">
                <a:solidFill>
                  <a:schemeClr val="bg1">
                    <a:lumMod val="50000"/>
                  </a:schemeClr>
                </a:solidFill>
              </a:rPr>
              <a:t> </a:t>
            </a:r>
          </a:p>
          <a:p>
            <a:pPr lvl="1"/>
            <a:r>
              <a:rPr lang="en-US" sz="1800" dirty="0">
                <a:solidFill>
                  <a:schemeClr val="bg1">
                    <a:lumMod val="50000"/>
                  </a:schemeClr>
                </a:solidFill>
              </a:rPr>
              <a:t>Teacher gets a clear picture of reality by reviewing observational data</a:t>
            </a:r>
          </a:p>
          <a:p>
            <a:pPr lvl="1"/>
            <a:r>
              <a:rPr lang="en-US" sz="1800" dirty="0">
                <a:solidFill>
                  <a:schemeClr val="bg1">
                    <a:lumMod val="50000"/>
                  </a:schemeClr>
                </a:solidFill>
              </a:rPr>
              <a:t>Coach asks identify questions with the teacher to identify a goal</a:t>
            </a:r>
          </a:p>
          <a:p>
            <a:pPr lvl="1"/>
            <a:r>
              <a:rPr lang="en-US" sz="1800" dirty="0">
                <a:solidFill>
                  <a:schemeClr val="bg1">
                    <a:lumMod val="50000"/>
                  </a:schemeClr>
                </a:solidFill>
              </a:rPr>
              <a:t>Teacher identifies a student focused goal </a:t>
            </a:r>
          </a:p>
          <a:p>
            <a:r>
              <a:rPr lang="en-US" sz="1800" b="1" dirty="0">
                <a:solidFill>
                  <a:schemeClr val="bg1">
                    <a:lumMod val="50000"/>
                  </a:schemeClr>
                </a:solidFill>
              </a:rPr>
              <a:t>Improve:</a:t>
            </a:r>
            <a:endParaRPr lang="en-US" sz="1800" dirty="0"/>
          </a:p>
          <a:p>
            <a:pPr lvl="1"/>
            <a:r>
              <a:rPr lang="en-US" sz="1800" dirty="0">
                <a:solidFill>
                  <a:schemeClr val="bg1">
                    <a:lumMod val="50000"/>
                  </a:schemeClr>
                </a:solidFill>
              </a:rPr>
              <a:t>Coach prompts teacher to modify the practice if teacher wishes</a:t>
            </a:r>
          </a:p>
          <a:p>
            <a:pPr lvl="1"/>
            <a:r>
              <a:rPr lang="en-US" sz="1800" dirty="0">
                <a:solidFill>
                  <a:schemeClr val="bg1">
                    <a:lumMod val="50000"/>
                  </a:schemeClr>
                </a:solidFill>
              </a:rPr>
              <a:t>Teacher sets time to implement practice</a:t>
            </a:r>
          </a:p>
          <a:p>
            <a:r>
              <a:rPr lang="en-US" sz="1800" b="1" dirty="0">
                <a:solidFill>
                  <a:schemeClr val="bg1">
                    <a:lumMod val="50000"/>
                  </a:schemeClr>
                </a:solidFill>
              </a:rPr>
              <a:t>Learn: </a:t>
            </a:r>
            <a:endParaRPr lang="en-US" sz="1800" dirty="0">
              <a:solidFill>
                <a:schemeClr val="bg1">
                  <a:lumMod val="50000"/>
                </a:schemeClr>
              </a:solidFill>
            </a:endParaRPr>
          </a:p>
          <a:p>
            <a:pPr lvl="1"/>
            <a:r>
              <a:rPr lang="en-US" sz="1800" dirty="0">
                <a:solidFill>
                  <a:schemeClr val="bg1">
                    <a:lumMod val="50000"/>
                  </a:schemeClr>
                </a:solidFill>
              </a:rPr>
              <a:t>Teacher implements practice</a:t>
            </a:r>
          </a:p>
          <a:p>
            <a:pPr lvl="1"/>
            <a:r>
              <a:rPr lang="en-US" sz="1800" dirty="0">
                <a:solidFill>
                  <a:schemeClr val="bg1">
                    <a:lumMod val="50000"/>
                  </a:schemeClr>
                </a:solidFill>
              </a:rPr>
              <a:t>Data is gathered</a:t>
            </a:r>
          </a:p>
          <a:p>
            <a:pPr lvl="1"/>
            <a:r>
              <a:rPr lang="en-US" sz="1800" dirty="0">
                <a:solidFill>
                  <a:schemeClr val="bg1">
                    <a:lumMod val="50000"/>
                  </a:schemeClr>
                </a:solidFill>
              </a:rPr>
              <a:t>Coach and teacher meet to confirm direction and monitor progress</a:t>
            </a:r>
          </a:p>
          <a:p>
            <a:pPr lvl="1"/>
            <a:r>
              <a:rPr lang="en-US" sz="1800" dirty="0">
                <a:solidFill>
                  <a:schemeClr val="bg1">
                    <a:lumMod val="50000"/>
                  </a:schemeClr>
                </a:solidFill>
              </a:rPr>
              <a:t>Coach and teacher make adaptations and plan next actions until the goal is met</a:t>
            </a:r>
          </a:p>
          <a:p>
            <a:endParaRPr lang="en-US" sz="1800" b="1" dirty="0">
              <a:solidFill>
                <a:schemeClr val="bg1">
                  <a:lumMod val="50000"/>
                </a:schemeClr>
              </a:solidFill>
            </a:endParaRPr>
          </a:p>
          <a:p>
            <a:pPr lvl="1"/>
            <a:endParaRPr lang="en-US" sz="1800" dirty="0">
              <a:solidFill>
                <a:schemeClr val="bg1">
                  <a:lumMod val="50000"/>
                </a:schemeClr>
              </a:solidFill>
            </a:endParaRPr>
          </a:p>
          <a:p>
            <a:pPr lvl="1"/>
            <a:endParaRPr lang="en-US" sz="1800" dirty="0">
              <a:solidFill>
                <a:schemeClr val="bg1">
                  <a:lumMod val="50000"/>
                </a:schemeClr>
              </a:solidFill>
            </a:endParaRPr>
          </a:p>
        </p:txBody>
      </p:sp>
      <p:sp>
        <p:nvSpPr>
          <p:cNvPr id="4" name="Slide Number Placeholder 3">
            <a:extLst>
              <a:ext uri="{FF2B5EF4-FFF2-40B4-BE49-F238E27FC236}">
                <a16:creationId xmlns:a16="http://schemas.microsoft.com/office/drawing/2014/main" id="{ECB095E0-D700-48BE-957E-7D44B54FC79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19F6-B763-5042-80D6-F28ABC87B4B3}"/>
              </a:ext>
            </a:extLst>
          </p:cNvPr>
          <p:cNvSpPr>
            <a:spLocks noGrp="1"/>
          </p:cNvSpPr>
          <p:nvPr>
            <p:ph type="title"/>
          </p:nvPr>
        </p:nvSpPr>
        <p:spPr/>
        <p:txBody>
          <a:bodyPr/>
          <a:lstStyle/>
          <a:p>
            <a:pPr algn="ctr"/>
            <a:r>
              <a:rPr lang="en-US" dirty="0">
                <a:solidFill>
                  <a:schemeClr val="accent3">
                    <a:lumMod val="75000"/>
                  </a:schemeClr>
                </a:solidFill>
              </a:rPr>
              <a:t>Review of the Impact Cycle</a:t>
            </a:r>
          </a:p>
        </p:txBody>
      </p:sp>
      <p:sp>
        <p:nvSpPr>
          <p:cNvPr id="3" name="Content Placeholder 2">
            <a:extLst>
              <a:ext uri="{FF2B5EF4-FFF2-40B4-BE49-F238E27FC236}">
                <a16:creationId xmlns:a16="http://schemas.microsoft.com/office/drawing/2014/main" id="{57B31BD2-3C04-AA45-8541-1B285E0CB00D}"/>
              </a:ext>
            </a:extLst>
          </p:cNvPr>
          <p:cNvSpPr>
            <a:spLocks noGrp="1"/>
          </p:cNvSpPr>
          <p:nvPr>
            <p:ph idx="1"/>
          </p:nvPr>
        </p:nvSpPr>
        <p:spPr/>
        <p:txBody>
          <a:bodyPr/>
          <a:lstStyle/>
          <a:p>
            <a:pPr marL="0" indent="0" algn="ctr">
              <a:buNone/>
            </a:pPr>
            <a:r>
              <a:rPr lang="en-US" sz="3200" dirty="0">
                <a:hlinkClick r:id="rId3"/>
              </a:rPr>
              <a:t>Impact Cycle Overview</a:t>
            </a:r>
            <a:r>
              <a:rPr lang="en-US" sz="3200" dirty="0"/>
              <a:t> </a:t>
            </a:r>
          </a:p>
          <a:p>
            <a:pPr marL="0" indent="0" algn="ctr">
              <a:buNone/>
            </a:pPr>
            <a:endParaRPr lang="en-US" dirty="0"/>
          </a:p>
          <a:p>
            <a:pPr marL="0" indent="0" algn="ctr">
              <a:buNone/>
            </a:pPr>
            <a:endParaRPr lang="en-US" sz="3200" b="1" dirty="0"/>
          </a:p>
        </p:txBody>
      </p:sp>
      <p:sp>
        <p:nvSpPr>
          <p:cNvPr id="4" name="Slide Number Placeholder 3">
            <a:extLst>
              <a:ext uri="{FF2B5EF4-FFF2-40B4-BE49-F238E27FC236}">
                <a16:creationId xmlns:a16="http://schemas.microsoft.com/office/drawing/2014/main" id="{E76C7F4A-1DFA-B743-AD4F-DBFB30F58AA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62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EE32-5816-424C-8388-5FAC4094C2C3}"/>
              </a:ext>
            </a:extLst>
          </p:cNvPr>
          <p:cNvSpPr>
            <a:spLocks noGrp="1"/>
          </p:cNvSpPr>
          <p:nvPr>
            <p:ph type="title"/>
          </p:nvPr>
        </p:nvSpPr>
        <p:spPr>
          <a:xfrm>
            <a:off x="398463" y="144463"/>
            <a:ext cx="11369675" cy="671325"/>
          </a:xfrm>
        </p:spPr>
        <p:txBody>
          <a:bodyPr/>
          <a:lstStyle/>
          <a:p>
            <a:pPr algn="ctr"/>
            <a:r>
              <a:rPr lang="en-US" sz="4000" dirty="0">
                <a:solidFill>
                  <a:schemeClr val="accent1">
                    <a:lumMod val="50000"/>
                  </a:schemeClr>
                </a:solidFill>
              </a:rPr>
              <a:t>Identify Questions</a:t>
            </a:r>
          </a:p>
        </p:txBody>
      </p:sp>
      <p:sp>
        <p:nvSpPr>
          <p:cNvPr id="3" name="Content Placeholder 2">
            <a:extLst>
              <a:ext uri="{FF2B5EF4-FFF2-40B4-BE49-F238E27FC236}">
                <a16:creationId xmlns:a16="http://schemas.microsoft.com/office/drawing/2014/main" id="{1D2935A0-2F01-FF43-9BC2-71D2D0CDF369}"/>
              </a:ext>
            </a:extLst>
          </p:cNvPr>
          <p:cNvSpPr>
            <a:spLocks noGrp="1"/>
          </p:cNvSpPr>
          <p:nvPr>
            <p:ph idx="1"/>
          </p:nvPr>
        </p:nvSpPr>
        <p:spPr>
          <a:xfrm>
            <a:off x="398463" y="690282"/>
            <a:ext cx="11369675" cy="5183469"/>
          </a:xfrm>
        </p:spPr>
        <p:txBody>
          <a:bodyPr>
            <a:normAutofit lnSpcReduction="10000"/>
          </a:bodyPr>
          <a:lstStyle/>
          <a:p>
            <a:pPr marL="0" indent="0">
              <a:buNone/>
            </a:pPr>
            <a:r>
              <a:rPr lang="en-US" sz="2400" dirty="0">
                <a:solidFill>
                  <a:schemeClr val="accent1">
                    <a:lumMod val="50000"/>
                  </a:schemeClr>
                </a:solidFill>
              </a:rPr>
              <a:t>These questions can be used to help teachers identify a PEERS goal.  (Powerful, Emotionally compelling, Easy, Reachable, Student focused)</a:t>
            </a:r>
          </a:p>
          <a:p>
            <a:pPr marL="0" indent="0">
              <a:buNone/>
            </a:pPr>
            <a:r>
              <a:rPr lang="en-US" sz="2200" dirty="0">
                <a:solidFill>
                  <a:schemeClr val="accent3">
                    <a:lumMod val="75000"/>
                  </a:schemeClr>
                </a:solidFill>
              </a:rPr>
              <a:t>1. On a scale of 1-10, with 1 being the worst lesson you’ve taught and 10 being the best, how would you rank that lesson.</a:t>
            </a:r>
          </a:p>
          <a:p>
            <a:pPr marL="0" indent="0">
              <a:buNone/>
            </a:pPr>
            <a:r>
              <a:rPr lang="en-US" sz="2200" dirty="0">
                <a:solidFill>
                  <a:schemeClr val="accent3">
                    <a:lumMod val="75000"/>
                  </a:schemeClr>
                </a:solidFill>
              </a:rPr>
              <a:t>2. What pleased you about the lesson?</a:t>
            </a:r>
          </a:p>
          <a:p>
            <a:pPr marL="0" indent="0">
              <a:buNone/>
            </a:pPr>
            <a:r>
              <a:rPr lang="en-US" sz="2200" dirty="0">
                <a:solidFill>
                  <a:schemeClr val="accent3">
                    <a:lumMod val="75000"/>
                  </a:schemeClr>
                </a:solidFill>
              </a:rPr>
              <a:t>3. What would have to change to move the lesson closer to a 10?</a:t>
            </a:r>
          </a:p>
          <a:p>
            <a:pPr marL="0" indent="0">
              <a:buNone/>
            </a:pPr>
            <a:r>
              <a:rPr lang="en-US" sz="2200" dirty="0">
                <a:solidFill>
                  <a:schemeClr val="accent3">
                    <a:lumMod val="75000"/>
                  </a:schemeClr>
                </a:solidFill>
              </a:rPr>
              <a:t>4. What would your students be doing differently if your class was a 10?</a:t>
            </a:r>
          </a:p>
          <a:p>
            <a:pPr marL="0" indent="0">
              <a:buNone/>
            </a:pPr>
            <a:r>
              <a:rPr lang="en-US" sz="2200" dirty="0">
                <a:solidFill>
                  <a:schemeClr val="accent3">
                    <a:lumMod val="75000"/>
                  </a:schemeClr>
                </a:solidFill>
              </a:rPr>
              <a:t>5. Tell me more about what that would look like.</a:t>
            </a:r>
          </a:p>
          <a:p>
            <a:pPr marL="0" indent="0">
              <a:buNone/>
            </a:pPr>
            <a:r>
              <a:rPr lang="en-US" sz="2200" dirty="0">
                <a:solidFill>
                  <a:schemeClr val="accent3">
                    <a:lumMod val="75000"/>
                  </a:schemeClr>
                </a:solidFill>
              </a:rPr>
              <a:t>6. How could we measure that change?</a:t>
            </a:r>
          </a:p>
          <a:p>
            <a:pPr marL="0" indent="0">
              <a:buNone/>
            </a:pPr>
            <a:r>
              <a:rPr lang="en-US" sz="2200" dirty="0">
                <a:solidFill>
                  <a:schemeClr val="accent3">
                    <a:lumMod val="75000"/>
                  </a:schemeClr>
                </a:solidFill>
              </a:rPr>
              <a:t>7. Do you want that to be your goal?</a:t>
            </a:r>
          </a:p>
          <a:p>
            <a:pPr marL="0" indent="0">
              <a:buNone/>
            </a:pPr>
            <a:r>
              <a:rPr lang="en-US" sz="2200" dirty="0">
                <a:solidFill>
                  <a:schemeClr val="accent3">
                    <a:lumMod val="75000"/>
                  </a:schemeClr>
                </a:solidFill>
              </a:rPr>
              <a:t>8. If you could hit that goal, would it really matter to you?</a:t>
            </a:r>
          </a:p>
          <a:p>
            <a:pPr marL="0" indent="0">
              <a:buNone/>
            </a:pPr>
            <a:r>
              <a:rPr lang="en-US" sz="2200" dirty="0">
                <a:solidFill>
                  <a:schemeClr val="accent3">
                    <a:lumMod val="75000"/>
                  </a:schemeClr>
                </a:solidFill>
              </a:rPr>
              <a:t>9. What teaching strategy can you use to hit your goal?</a:t>
            </a:r>
          </a:p>
          <a:p>
            <a:pPr marL="0" indent="0">
              <a:buNone/>
            </a:pPr>
            <a:r>
              <a:rPr lang="en-US" sz="2200" dirty="0">
                <a:solidFill>
                  <a:schemeClr val="accent3">
                    <a:lumMod val="75000"/>
                  </a:schemeClr>
                </a:solidFill>
              </a:rPr>
              <a:t>10. What are your next steps?</a:t>
            </a:r>
          </a:p>
        </p:txBody>
      </p:sp>
      <p:sp>
        <p:nvSpPr>
          <p:cNvPr id="4" name="Slide Number Placeholder 3">
            <a:extLst>
              <a:ext uri="{FF2B5EF4-FFF2-40B4-BE49-F238E27FC236}">
                <a16:creationId xmlns:a16="http://schemas.microsoft.com/office/drawing/2014/main" id="{59EFD478-CFA4-FC46-A791-700140CA08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CFA2-5F22-FE47-A39A-BECA1D8D196D}"/>
              </a:ext>
            </a:extLst>
          </p:cNvPr>
          <p:cNvSpPr>
            <a:spLocks noGrp="1"/>
          </p:cNvSpPr>
          <p:nvPr>
            <p:ph type="title"/>
          </p:nvPr>
        </p:nvSpPr>
        <p:spPr/>
        <p:txBody>
          <a:bodyPr/>
          <a:lstStyle/>
          <a:p>
            <a:pPr algn="ctr"/>
            <a:r>
              <a:rPr lang="en-US" b="1" dirty="0">
                <a:solidFill>
                  <a:schemeClr val="accent1">
                    <a:lumMod val="50000"/>
                  </a:schemeClr>
                </a:solidFill>
              </a:rPr>
              <a:t>PEERS Goals </a:t>
            </a:r>
          </a:p>
        </p:txBody>
      </p:sp>
      <p:sp>
        <p:nvSpPr>
          <p:cNvPr id="3" name="Content Placeholder 2">
            <a:extLst>
              <a:ext uri="{FF2B5EF4-FFF2-40B4-BE49-F238E27FC236}">
                <a16:creationId xmlns:a16="http://schemas.microsoft.com/office/drawing/2014/main" id="{59DCED40-26CF-2B4C-ABAB-6C7C6029AA80}"/>
              </a:ext>
            </a:extLst>
          </p:cNvPr>
          <p:cNvSpPr>
            <a:spLocks noGrp="1"/>
          </p:cNvSpPr>
          <p:nvPr>
            <p:ph idx="1"/>
          </p:nvPr>
        </p:nvSpPr>
        <p:spPr/>
        <p:txBody>
          <a:bodyPr/>
          <a:lstStyle/>
          <a:p>
            <a:r>
              <a:rPr lang="en-US" b="1" dirty="0">
                <a:solidFill>
                  <a:schemeClr val="accent1">
                    <a:lumMod val="50000"/>
                  </a:schemeClr>
                </a:solidFill>
              </a:rPr>
              <a:t>Powerful-</a:t>
            </a:r>
            <a:r>
              <a:rPr lang="en-US" dirty="0">
                <a:solidFill>
                  <a:schemeClr val="accent3">
                    <a:lumMod val="75000"/>
                  </a:schemeClr>
                </a:solidFill>
              </a:rPr>
              <a:t> the goal is going to make a significant difference in students’ lives and learning</a:t>
            </a:r>
          </a:p>
          <a:p>
            <a:r>
              <a:rPr lang="en-US" b="1" dirty="0">
                <a:solidFill>
                  <a:schemeClr val="accent1">
                    <a:lumMod val="50000"/>
                  </a:schemeClr>
                </a:solidFill>
              </a:rPr>
              <a:t>Emotionally Compelling-</a:t>
            </a:r>
            <a:r>
              <a:rPr lang="en-US" b="1" dirty="0">
                <a:solidFill>
                  <a:schemeClr val="accent3">
                    <a:lumMod val="75000"/>
                  </a:schemeClr>
                </a:solidFill>
              </a:rPr>
              <a:t> </a:t>
            </a:r>
            <a:r>
              <a:rPr lang="en-US" dirty="0">
                <a:solidFill>
                  <a:schemeClr val="accent3">
                    <a:lumMod val="75000"/>
                  </a:schemeClr>
                </a:solidFill>
              </a:rPr>
              <a:t>matters a lot to the teacher </a:t>
            </a:r>
            <a:endParaRPr lang="en-US" b="1" dirty="0">
              <a:solidFill>
                <a:schemeClr val="accent3">
                  <a:lumMod val="75000"/>
                </a:schemeClr>
              </a:solidFill>
            </a:endParaRPr>
          </a:p>
          <a:p>
            <a:r>
              <a:rPr lang="en-US" b="1" dirty="0">
                <a:solidFill>
                  <a:schemeClr val="accent1">
                    <a:lumMod val="50000"/>
                  </a:schemeClr>
                </a:solidFill>
              </a:rPr>
              <a:t>Easy-</a:t>
            </a:r>
            <a:r>
              <a:rPr lang="en-US" dirty="0">
                <a:solidFill>
                  <a:schemeClr val="accent3">
                    <a:lumMod val="75000"/>
                  </a:schemeClr>
                </a:solidFill>
              </a:rPr>
              <a:t> simple, clear, and easy to understand </a:t>
            </a:r>
          </a:p>
          <a:p>
            <a:r>
              <a:rPr lang="en-US" b="1" dirty="0">
                <a:solidFill>
                  <a:schemeClr val="accent1">
                    <a:lumMod val="50000"/>
                  </a:schemeClr>
                </a:solidFill>
              </a:rPr>
              <a:t>Reachable-</a:t>
            </a:r>
            <a:r>
              <a:rPr lang="en-US" b="1" dirty="0">
                <a:solidFill>
                  <a:schemeClr val="accent3">
                    <a:lumMod val="75000"/>
                  </a:schemeClr>
                </a:solidFill>
              </a:rPr>
              <a:t> </a:t>
            </a:r>
            <a:r>
              <a:rPr lang="en-US" dirty="0">
                <a:solidFill>
                  <a:schemeClr val="accent3">
                    <a:lumMod val="75000"/>
                  </a:schemeClr>
                </a:solidFill>
              </a:rPr>
              <a:t>identifies a measurable outcome and strategy </a:t>
            </a:r>
            <a:endParaRPr lang="en-US" b="1" dirty="0">
              <a:solidFill>
                <a:schemeClr val="accent3">
                  <a:lumMod val="75000"/>
                </a:schemeClr>
              </a:solidFill>
            </a:endParaRPr>
          </a:p>
          <a:p>
            <a:r>
              <a:rPr lang="en-US" b="1" dirty="0">
                <a:solidFill>
                  <a:schemeClr val="accent1">
                    <a:lumMod val="50000"/>
                  </a:schemeClr>
                </a:solidFill>
              </a:rPr>
              <a:t>Student-focused-</a:t>
            </a:r>
            <a:r>
              <a:rPr lang="en-US" dirty="0">
                <a:solidFill>
                  <a:schemeClr val="accent3">
                    <a:lumMod val="75000"/>
                  </a:schemeClr>
                </a:solidFill>
              </a:rPr>
              <a:t>provides clear feedback on whether changes made a difference in students’ achievement, behavior, or attitudes </a:t>
            </a:r>
          </a:p>
          <a:p>
            <a:endParaRPr lang="en-US" dirty="0"/>
          </a:p>
        </p:txBody>
      </p:sp>
      <p:sp>
        <p:nvSpPr>
          <p:cNvPr id="4" name="Slide Number Placeholder 3">
            <a:extLst>
              <a:ext uri="{FF2B5EF4-FFF2-40B4-BE49-F238E27FC236}">
                <a16:creationId xmlns:a16="http://schemas.microsoft.com/office/drawing/2014/main" id="{90ABD343-525A-7346-863E-349FD1806A8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C63D-6EDF-4247-A9FE-9422E8FFA505}"/>
              </a:ext>
            </a:extLst>
          </p:cNvPr>
          <p:cNvSpPr>
            <a:spLocks noGrp="1"/>
          </p:cNvSpPr>
          <p:nvPr>
            <p:ph type="ctrTitle"/>
          </p:nvPr>
        </p:nvSpPr>
        <p:spPr/>
        <p:txBody>
          <a:bodyPr/>
          <a:lstStyle/>
          <a:p>
            <a:r>
              <a:rPr lang="en-US" dirty="0"/>
              <a:t>The CLASS</a:t>
            </a:r>
          </a:p>
        </p:txBody>
      </p:sp>
      <p:sp>
        <p:nvSpPr>
          <p:cNvPr id="3" name="Subtitle 2">
            <a:extLst>
              <a:ext uri="{FF2B5EF4-FFF2-40B4-BE49-F238E27FC236}">
                <a16:creationId xmlns:a16="http://schemas.microsoft.com/office/drawing/2014/main" id="{6A472B41-9481-4DD7-A123-C0277B992D27}"/>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7589A27-A703-464C-8B7E-97F45F5CAEB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09DB-C902-384F-8336-7CA824EB0F5C}"/>
              </a:ext>
            </a:extLst>
          </p:cNvPr>
          <p:cNvSpPr>
            <a:spLocks noGrp="1"/>
          </p:cNvSpPr>
          <p:nvPr>
            <p:ph type="title"/>
          </p:nvPr>
        </p:nvSpPr>
        <p:spPr/>
        <p:txBody>
          <a:bodyPr/>
          <a:lstStyle/>
          <a:p>
            <a:pPr algn="ctr"/>
            <a:r>
              <a:rPr lang="en-US" dirty="0">
                <a:solidFill>
                  <a:schemeClr val="accent1">
                    <a:lumMod val="50000"/>
                  </a:schemeClr>
                </a:solidFill>
              </a:rPr>
              <a:t>Videos of </a:t>
            </a:r>
            <a:r>
              <a:rPr lang="en-US" dirty="0" err="1">
                <a:solidFill>
                  <a:schemeClr val="accent1">
                    <a:lumMod val="50000"/>
                  </a:schemeClr>
                </a:solidFill>
              </a:rPr>
              <a:t>Crysta</a:t>
            </a:r>
            <a:r>
              <a:rPr lang="en-US" dirty="0">
                <a:solidFill>
                  <a:schemeClr val="accent1">
                    <a:lumMod val="50000"/>
                  </a:schemeClr>
                </a:solidFill>
              </a:rPr>
              <a:t> and Jim Knight</a:t>
            </a:r>
          </a:p>
        </p:txBody>
      </p:sp>
      <p:sp>
        <p:nvSpPr>
          <p:cNvPr id="3" name="Content Placeholder 2">
            <a:extLst>
              <a:ext uri="{FF2B5EF4-FFF2-40B4-BE49-F238E27FC236}">
                <a16:creationId xmlns:a16="http://schemas.microsoft.com/office/drawing/2014/main" id="{D0949343-13AC-B74D-9A7D-04F1FA02EAFD}"/>
              </a:ext>
            </a:extLst>
          </p:cNvPr>
          <p:cNvSpPr>
            <a:spLocks noGrp="1"/>
          </p:cNvSpPr>
          <p:nvPr>
            <p:ph idx="1"/>
          </p:nvPr>
        </p:nvSpPr>
        <p:spPr/>
        <p:txBody>
          <a:bodyPr/>
          <a:lstStyle/>
          <a:p>
            <a:r>
              <a:rPr lang="en-US" dirty="0">
                <a:hlinkClick r:id="rId3"/>
              </a:rPr>
              <a:t>Crysta Uses Video to Get a Clear Picture of Reality</a:t>
            </a:r>
            <a:r>
              <a:rPr lang="en-US" dirty="0"/>
              <a:t> </a:t>
            </a:r>
          </a:p>
          <a:p>
            <a:endParaRPr lang="en-US" dirty="0"/>
          </a:p>
          <a:p>
            <a:r>
              <a:rPr lang="en-US" dirty="0">
                <a:hlinkClick r:id="rId4"/>
              </a:rPr>
              <a:t>Crysta Answers the Identify Questions to Set a PEERS Goal</a:t>
            </a:r>
            <a:endParaRPr lang="en-US" dirty="0"/>
          </a:p>
          <a:p>
            <a:endParaRPr lang="en-US" dirty="0"/>
          </a:p>
          <a:p>
            <a:r>
              <a:rPr lang="en-US" dirty="0">
                <a:hlinkClick r:id="rId5"/>
              </a:rPr>
              <a:t>Crysta Identifies a Teaching Strategy to Use to Hit Her Goal</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FEEED97-4798-7041-B8A3-7235DB69771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91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358A-C547-B943-98E6-6FC223F47959}"/>
              </a:ext>
            </a:extLst>
          </p:cNvPr>
          <p:cNvSpPr>
            <a:spLocks noGrp="1"/>
          </p:cNvSpPr>
          <p:nvPr>
            <p:ph type="title"/>
          </p:nvPr>
        </p:nvSpPr>
        <p:spPr>
          <a:xfrm>
            <a:off x="838200" y="365125"/>
            <a:ext cx="10515600" cy="1325563"/>
          </a:xfrm>
        </p:spPr>
        <p:txBody>
          <a:bodyPr/>
          <a:lstStyle/>
          <a:p>
            <a:pPr algn="ctr"/>
            <a:r>
              <a:rPr lang="en-US" b="1">
                <a:solidFill>
                  <a:schemeClr val="accent1">
                    <a:lumMod val="50000"/>
                  </a:schemeClr>
                </a:solidFill>
              </a:rPr>
              <a:t>Final Thoughts…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E4AE2714-0CC1-4F4E-A87E-B49F8E80CE54}"/>
              </a:ext>
            </a:extLst>
          </p:cNvPr>
          <p:cNvSpPr>
            <a:spLocks noGrp="1"/>
          </p:cNvSpPr>
          <p:nvPr>
            <p:ph idx="1"/>
          </p:nvPr>
        </p:nvSpPr>
        <p:spPr>
          <a:xfrm>
            <a:off x="838200" y="1543575"/>
            <a:ext cx="10515600" cy="4127384"/>
          </a:xfrm>
        </p:spPr>
        <p:txBody>
          <a:bodyPr>
            <a:normAutofit/>
          </a:bodyPr>
          <a:lstStyle/>
          <a:p>
            <a:pPr marL="0" indent="0" algn="ctr">
              <a:buNone/>
            </a:pPr>
            <a:r>
              <a:rPr lang="en-US" sz="3600" dirty="0">
                <a:solidFill>
                  <a:schemeClr val="accent3">
                    <a:lumMod val="75000"/>
                  </a:schemeClr>
                </a:solidFill>
              </a:rPr>
              <a:t>You cannot pressure people into improvement. There is no evidence that it works, but you can motivate people into better practice. </a:t>
            </a:r>
          </a:p>
          <a:p>
            <a:pPr marL="0" indent="0" algn="ctr">
              <a:buNone/>
            </a:pPr>
            <a:endParaRPr lang="en-US" sz="3600" dirty="0">
              <a:solidFill>
                <a:schemeClr val="accent3">
                  <a:lumMod val="75000"/>
                </a:schemeClr>
              </a:solidFill>
            </a:endParaRPr>
          </a:p>
          <a:p>
            <a:pPr marL="0" indent="0" algn="ctr">
              <a:buNone/>
            </a:pPr>
            <a:endParaRPr lang="en-US" sz="3600" dirty="0">
              <a:solidFill>
                <a:schemeClr val="accent3">
                  <a:lumMod val="75000"/>
                </a:schemeClr>
              </a:solidFill>
            </a:endParaRPr>
          </a:p>
          <a:p>
            <a:pPr marL="0" indent="0" algn="ctr">
              <a:buNone/>
            </a:pPr>
            <a:endParaRPr lang="en-US" sz="3600" dirty="0">
              <a:solidFill>
                <a:schemeClr val="accent3">
                  <a:lumMod val="75000"/>
                </a:schemeClr>
              </a:solidFill>
            </a:endParaRPr>
          </a:p>
          <a:p>
            <a:pPr marL="0" indent="0" algn="ctr">
              <a:buNone/>
            </a:pPr>
            <a:endParaRPr lang="en-US" sz="3600" dirty="0">
              <a:solidFill>
                <a:schemeClr val="accent3">
                  <a:lumMod val="75000"/>
                </a:schemeClr>
              </a:solidFill>
            </a:endParaRPr>
          </a:p>
          <a:p>
            <a:pPr marL="0" indent="0" algn="ctr">
              <a:buNone/>
            </a:pPr>
            <a:endParaRPr lang="en-US" sz="3600" dirty="0">
              <a:solidFill>
                <a:schemeClr val="accent3">
                  <a:lumMod val="75000"/>
                </a:schemeClr>
              </a:solidFill>
            </a:endParaRPr>
          </a:p>
        </p:txBody>
      </p:sp>
      <p:sp>
        <p:nvSpPr>
          <p:cNvPr id="4" name="Slide Number Placeholder 3">
            <a:extLst>
              <a:ext uri="{FF2B5EF4-FFF2-40B4-BE49-F238E27FC236}">
                <a16:creationId xmlns:a16="http://schemas.microsoft.com/office/drawing/2014/main" id="{DB9B4130-3B43-7F41-BD22-36D369B5142F}"/>
              </a:ext>
            </a:extLst>
          </p:cNvPr>
          <p:cNvSpPr>
            <a:spLocks noGrp="1"/>
          </p:cNvSpPr>
          <p:nvPr>
            <p:ph type="sldNum" sz="quarter"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4DC3A-3AAE-47DF-B708-B71355EDCB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969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AC531A-3488-A040-8F86-11FF231FADD3}"/>
              </a:ext>
            </a:extLst>
          </p:cNvPr>
          <p:cNvSpPr>
            <a:spLocks noGrp="1"/>
          </p:cNvSpPr>
          <p:nvPr>
            <p:ph type="title"/>
          </p:nvPr>
        </p:nvSpPr>
        <p:spPr>
          <a:xfrm>
            <a:off x="5297762" y="1053711"/>
            <a:ext cx="5638994" cy="1424446"/>
          </a:xfrm>
        </p:spPr>
        <p:txBody>
          <a:bodyPr>
            <a:normAutofit/>
          </a:bodyPr>
          <a:lstStyle/>
          <a:p>
            <a:r>
              <a:rPr lang="en-US" b="1">
                <a:solidFill>
                  <a:srgbClr val="FFFFFF"/>
                </a:solidFill>
              </a:rPr>
              <a:t>Questions…</a:t>
            </a:r>
          </a:p>
        </p:txBody>
      </p:sp>
      <p:pic>
        <p:nvPicPr>
          <p:cNvPr id="6" name="Picture 5">
            <a:extLst>
              <a:ext uri="{FF2B5EF4-FFF2-40B4-BE49-F238E27FC236}">
                <a16:creationId xmlns:a16="http://schemas.microsoft.com/office/drawing/2014/main" id="{B5AF2468-5C92-6549-81E4-FAC4E9C0AE2B}"/>
              </a:ext>
            </a:extLst>
          </p:cNvPr>
          <p:cNvPicPr>
            <a:picLocks noChangeAspect="1"/>
          </p:cNvPicPr>
          <p:nvPr/>
        </p:nvPicPr>
        <p:blipFill>
          <a:blip r:embed="rId3"/>
          <a:stretch>
            <a:fillRect/>
          </a:stretch>
        </p:blipFill>
        <p:spPr>
          <a:xfrm>
            <a:off x="462765" y="1291569"/>
            <a:ext cx="3730751" cy="3438144"/>
          </a:xfrm>
          <a:prstGeom prst="rect">
            <a:avLst/>
          </a:prstGeom>
        </p:spPr>
      </p:pic>
      <p:cxnSp>
        <p:nvCxnSpPr>
          <p:cNvPr id="15" name="Straight Connector 1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4C3F2F-0FEF-ED48-B275-B3882B0770F9}"/>
              </a:ext>
            </a:extLst>
          </p:cNvPr>
          <p:cNvPicPr>
            <a:picLocks noChangeAspect="1"/>
          </p:cNvPicPr>
          <p:nvPr/>
        </p:nvPicPr>
        <p:blipFill>
          <a:blip r:embed="rId4"/>
          <a:stretch>
            <a:fillRect/>
          </a:stretch>
        </p:blipFill>
        <p:spPr>
          <a:xfrm>
            <a:off x="9023291" y="4729713"/>
            <a:ext cx="2104776" cy="1362456"/>
          </a:xfrm>
          <a:prstGeom prst="rect">
            <a:avLst/>
          </a:prstGeom>
        </p:spPr>
      </p:pic>
      <p:sp>
        <p:nvSpPr>
          <p:cNvPr id="3" name="Content Placeholder 2">
            <a:extLst>
              <a:ext uri="{FF2B5EF4-FFF2-40B4-BE49-F238E27FC236}">
                <a16:creationId xmlns:a16="http://schemas.microsoft.com/office/drawing/2014/main" id="{E4EB5076-F0DE-2249-8DB0-2CCBA397FECB}"/>
              </a:ext>
            </a:extLst>
          </p:cNvPr>
          <p:cNvSpPr>
            <a:spLocks noGrp="1"/>
          </p:cNvSpPr>
          <p:nvPr>
            <p:ph idx="1"/>
          </p:nvPr>
        </p:nvSpPr>
        <p:spPr>
          <a:xfrm>
            <a:off x="5297762" y="2799889"/>
            <a:ext cx="5747187" cy="2987543"/>
          </a:xfrm>
        </p:spPr>
        <p:txBody>
          <a:bodyPr anchor="t">
            <a:normAutofit/>
          </a:bodyPr>
          <a:lstStyle/>
          <a:p>
            <a:pPr marL="0" indent="0">
              <a:buNone/>
            </a:pPr>
            <a:r>
              <a:rPr lang="en-US" sz="2400">
                <a:solidFill>
                  <a:srgbClr val="FFFFFF"/>
                </a:solidFill>
              </a:rPr>
              <a:t>Tracy Komorowski</a:t>
            </a:r>
          </a:p>
          <a:p>
            <a:pPr marL="0" indent="0">
              <a:buNone/>
            </a:pPr>
            <a:r>
              <a:rPr lang="en-US" sz="2400">
                <a:solidFill>
                  <a:srgbClr val="FFFFFF"/>
                </a:solidFill>
                <a:hlinkClick r:id="rId5"/>
              </a:rPr>
              <a:t>tbkomorowski@k12.wv.us</a:t>
            </a:r>
            <a:endParaRPr lang="en-US" sz="2400">
              <a:solidFill>
                <a:srgbClr val="FFFFFF"/>
              </a:solidFill>
            </a:endParaRPr>
          </a:p>
          <a:p>
            <a:pPr marL="0" indent="0">
              <a:buNone/>
            </a:pPr>
            <a:r>
              <a:rPr lang="en-US" sz="2400">
                <a:solidFill>
                  <a:srgbClr val="FFFFFF"/>
                </a:solidFill>
              </a:rPr>
              <a:t>(304) 654-1438</a:t>
            </a:r>
          </a:p>
        </p:txBody>
      </p:sp>
      <p:sp>
        <p:nvSpPr>
          <p:cNvPr id="4" name="Rectangle 3">
            <a:extLst>
              <a:ext uri="{FF2B5EF4-FFF2-40B4-BE49-F238E27FC236}">
                <a16:creationId xmlns:a16="http://schemas.microsoft.com/office/drawing/2014/main" id="{6879EF06-3655-A947-AFC8-E48ED2F64AD8}"/>
              </a:ext>
            </a:extLst>
          </p:cNvPr>
          <p:cNvSpPr/>
          <p:nvPr/>
        </p:nvSpPr>
        <p:spPr>
          <a:xfrm>
            <a:off x="-305148" y="674172"/>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7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Academy Updates</a:t>
            </a:r>
          </a:p>
        </p:txBody>
      </p:sp>
      <p:sp>
        <p:nvSpPr>
          <p:cNvPr id="3" name="Subtitle 2"/>
          <p:cNvSpPr>
            <a:spLocks noGrp="1"/>
          </p:cNvSpPr>
          <p:nvPr>
            <p:ph type="subTitle" idx="1"/>
          </p:nvPr>
        </p:nvSpPr>
        <p:spPr/>
        <p:txBody>
          <a:bodyPr>
            <a:normAutofit lnSpcReduction="10000"/>
          </a:bodyPr>
          <a:lstStyle/>
          <a:p>
            <a:r>
              <a:rPr lang="en-US" dirty="0"/>
              <a:t>Maggie Luma</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Calibri" panose="020F0502020204030204"/>
                <a:ea typeface="+mn-ea"/>
                <a:cs typeface="+mn-cs"/>
              </a:rPr>
              <a:t>April 25, 2019</a:t>
            </a:r>
          </a:p>
        </p:txBody>
      </p:sp>
    </p:spTree>
    <p:extLst>
      <p:ext uri="{BB962C8B-B14F-4D97-AF65-F5344CB8AC3E}">
        <p14:creationId xmlns:p14="http://schemas.microsoft.com/office/powerpoint/2010/main" val="2288682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B8EFF3BA-F1B9-4032-A008-727B21960A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19126"/>
            <a:ext cx="2209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a:extLst>
              <a:ext uri="{FF2B5EF4-FFF2-40B4-BE49-F238E27FC236}">
                <a16:creationId xmlns:a16="http://schemas.microsoft.com/office/drawing/2014/main" id="{DA06565A-121C-414F-A78B-3B8C0095C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33902"/>
            <a:ext cx="22733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a:extLst>
              <a:ext uri="{FF2B5EF4-FFF2-40B4-BE49-F238E27FC236}">
                <a16:creationId xmlns:a16="http://schemas.microsoft.com/office/drawing/2014/main" id="{74A9CD8F-E8E8-4FF6-8DDB-28C1BA782DB4}"/>
              </a:ext>
            </a:extLst>
          </p:cNvPr>
          <p:cNvSpPr txBox="1">
            <a:spLocks noChangeArrowheads="1"/>
          </p:cNvSpPr>
          <p:nvPr/>
        </p:nvSpPr>
        <p:spPr bwMode="auto">
          <a:xfrm>
            <a:off x="8458200" y="20955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WRITING</a:t>
            </a:r>
          </a:p>
        </p:txBody>
      </p:sp>
      <p:pic>
        <p:nvPicPr>
          <p:cNvPr id="18436" name="Picture 5">
            <a:extLst>
              <a:ext uri="{FF2B5EF4-FFF2-40B4-BE49-F238E27FC236}">
                <a16:creationId xmlns:a16="http://schemas.microsoft.com/office/drawing/2014/main" id="{C7FBC169-76A3-47EA-981D-E5C7CAAD3D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
            <a:ext cx="525780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a:extLst>
              <a:ext uri="{FF2B5EF4-FFF2-40B4-BE49-F238E27FC236}">
                <a16:creationId xmlns:a16="http://schemas.microsoft.com/office/drawing/2014/main" id="{6D9701C0-D15B-4747-8966-01BDD45830AF}"/>
              </a:ext>
            </a:extLst>
          </p:cNvPr>
          <p:cNvSpPr txBox="1">
            <a:spLocks noChangeArrowheads="1"/>
          </p:cNvSpPr>
          <p:nvPr/>
        </p:nvSpPr>
        <p:spPr bwMode="auto">
          <a:xfrm>
            <a:off x="2286000" y="4920456"/>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READING</a:t>
            </a:r>
          </a:p>
        </p:txBody>
      </p:sp>
    </p:spTree>
    <p:extLst>
      <p:ext uri="{BB962C8B-B14F-4D97-AF65-F5344CB8AC3E}">
        <p14:creationId xmlns:p14="http://schemas.microsoft.com/office/powerpoint/2010/main" val="1558693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30C0-37E7-425F-B9E7-47802D6A5FD6}"/>
              </a:ext>
            </a:extLst>
          </p:cNvPr>
          <p:cNvSpPr>
            <a:spLocks noGrp="1"/>
          </p:cNvSpPr>
          <p:nvPr>
            <p:ph type="title"/>
          </p:nvPr>
        </p:nvSpPr>
        <p:spPr/>
        <p:txBody>
          <a:bodyPr/>
          <a:lstStyle/>
          <a:p>
            <a:r>
              <a:rPr lang="en-US" dirty="0"/>
              <a:t>SRSD: Self-Regulated Strategy Development </a:t>
            </a:r>
          </a:p>
        </p:txBody>
      </p:sp>
      <p:pic>
        <p:nvPicPr>
          <p:cNvPr id="5" name="Content Placeholder 4">
            <a:extLst>
              <a:ext uri="{FF2B5EF4-FFF2-40B4-BE49-F238E27FC236}">
                <a16:creationId xmlns:a16="http://schemas.microsoft.com/office/drawing/2014/main" id="{B3F00234-A0FD-4257-9E9F-E9C81041821A}"/>
              </a:ext>
            </a:extLst>
          </p:cNvPr>
          <p:cNvPicPr>
            <a:picLocks noGrp="1" noChangeAspect="1"/>
          </p:cNvPicPr>
          <p:nvPr>
            <p:ph idx="1"/>
          </p:nvPr>
        </p:nvPicPr>
        <p:blipFill>
          <a:blip r:embed="rId4"/>
          <a:stretch>
            <a:fillRect/>
          </a:stretch>
        </p:blipFill>
        <p:spPr>
          <a:xfrm>
            <a:off x="2671648" y="1417423"/>
            <a:ext cx="6830008" cy="4023155"/>
          </a:xfrm>
          <a:prstGeom prst="rect">
            <a:avLst/>
          </a:prstGeom>
        </p:spPr>
      </p:pic>
      <p:sp>
        <p:nvSpPr>
          <p:cNvPr id="4" name="Slide Number Placeholder 3">
            <a:extLst>
              <a:ext uri="{FF2B5EF4-FFF2-40B4-BE49-F238E27FC236}">
                <a16:creationId xmlns:a16="http://schemas.microsoft.com/office/drawing/2014/main" id="{8EB8C2C9-B9A4-4A2A-A56E-ECE9CC83CC93}"/>
              </a:ext>
            </a:extLst>
          </p:cNvPr>
          <p:cNvSpPr>
            <a:spLocks noGrp="1"/>
          </p:cNvSpPr>
          <p:nvPr>
            <p:ph type="sldNum" sz="quarter" idx="12"/>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656007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30C0-37E7-425F-B9E7-47802D6A5FD6}"/>
              </a:ext>
            </a:extLst>
          </p:cNvPr>
          <p:cNvSpPr>
            <a:spLocks noGrp="1"/>
          </p:cNvSpPr>
          <p:nvPr>
            <p:ph type="title"/>
          </p:nvPr>
        </p:nvSpPr>
        <p:spPr/>
        <p:txBody>
          <a:bodyPr/>
          <a:lstStyle/>
          <a:p>
            <a:r>
              <a:rPr lang="en-US" dirty="0"/>
              <a:t>SRSD: Writing for Everyone</a:t>
            </a:r>
          </a:p>
        </p:txBody>
      </p:sp>
      <p:sp>
        <p:nvSpPr>
          <p:cNvPr id="4" name="Slide Number Placeholder 3">
            <a:extLst>
              <a:ext uri="{FF2B5EF4-FFF2-40B4-BE49-F238E27FC236}">
                <a16:creationId xmlns:a16="http://schemas.microsoft.com/office/drawing/2014/main" id="{8EB8C2C9-B9A4-4A2A-A56E-ECE9CC83CC93}"/>
              </a:ext>
            </a:extLst>
          </p:cNvPr>
          <p:cNvSpPr>
            <a:spLocks noGrp="1"/>
          </p:cNvSpPr>
          <p:nvPr>
            <p:ph type="sldNum" sz="quarter" idx="12"/>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7" name="Content Placeholder 6">
            <a:extLst>
              <a:ext uri="{FF2B5EF4-FFF2-40B4-BE49-F238E27FC236}">
                <a16:creationId xmlns:a16="http://schemas.microsoft.com/office/drawing/2014/main" id="{9B7F2C5F-E80A-4143-9A17-972BA569BB60}"/>
              </a:ext>
            </a:extLst>
          </p:cNvPr>
          <p:cNvPicPr>
            <a:picLocks noGrp="1" noChangeAspect="1"/>
          </p:cNvPicPr>
          <p:nvPr>
            <p:ph idx="1"/>
          </p:nvPr>
        </p:nvPicPr>
        <p:blipFill>
          <a:blip r:embed="rId4"/>
          <a:stretch>
            <a:fillRect/>
          </a:stretch>
        </p:blipFill>
        <p:spPr>
          <a:xfrm>
            <a:off x="96634" y="2183364"/>
            <a:ext cx="11671854" cy="2893735"/>
          </a:xfrm>
          <a:prstGeom prst="rect">
            <a:avLst/>
          </a:prstGeom>
        </p:spPr>
      </p:pic>
    </p:spTree>
    <p:extLst>
      <p:ext uri="{BB962C8B-B14F-4D97-AF65-F5344CB8AC3E}">
        <p14:creationId xmlns:p14="http://schemas.microsoft.com/office/powerpoint/2010/main" val="3970991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C8C3-9E87-4866-ACCF-75EE4F2D0857}"/>
              </a:ext>
            </a:extLst>
          </p:cNvPr>
          <p:cNvSpPr>
            <a:spLocks noGrp="1"/>
          </p:cNvSpPr>
          <p:nvPr>
            <p:ph type="title"/>
          </p:nvPr>
        </p:nvSpPr>
        <p:spPr>
          <a:xfrm>
            <a:off x="124280" y="-215173"/>
            <a:ext cx="8527427" cy="1400159"/>
          </a:xfrm>
        </p:spPr>
        <p:txBody>
          <a:bodyPr/>
          <a:lstStyle/>
          <a:p>
            <a:r>
              <a:rPr lang="en-US" dirty="0"/>
              <a:t>Why SRSD?</a:t>
            </a:r>
          </a:p>
        </p:txBody>
      </p:sp>
      <p:graphicFrame>
        <p:nvGraphicFramePr>
          <p:cNvPr id="5" name="Content Placeholder 4">
            <a:extLst>
              <a:ext uri="{FF2B5EF4-FFF2-40B4-BE49-F238E27FC236}">
                <a16:creationId xmlns:a16="http://schemas.microsoft.com/office/drawing/2014/main" id="{6DFD251A-7CA3-435E-AED8-C742E4B77811}"/>
              </a:ext>
            </a:extLst>
          </p:cNvPr>
          <p:cNvGraphicFramePr>
            <a:graphicFrameLocks noGrp="1"/>
          </p:cNvGraphicFramePr>
          <p:nvPr>
            <p:ph idx="1"/>
            <p:extLst/>
          </p:nvPr>
        </p:nvGraphicFramePr>
        <p:xfrm>
          <a:off x="1337362" y="1063616"/>
          <a:ext cx="9551462" cy="4851991"/>
        </p:xfrm>
        <a:graphic>
          <a:graphicData uri="http://schemas.openxmlformats.org/drawingml/2006/table">
            <a:tbl>
              <a:tblPr firstRow="1" bandRow="1">
                <a:tableStyleId>{5940675A-B579-460E-94D1-54222C63F5DA}</a:tableStyleId>
              </a:tblPr>
              <a:tblGrid>
                <a:gridCol w="4775731">
                  <a:extLst>
                    <a:ext uri="{9D8B030D-6E8A-4147-A177-3AD203B41FA5}">
                      <a16:colId xmlns:a16="http://schemas.microsoft.com/office/drawing/2014/main" val="1768023805"/>
                    </a:ext>
                  </a:extLst>
                </a:gridCol>
                <a:gridCol w="4775731">
                  <a:extLst>
                    <a:ext uri="{9D8B030D-6E8A-4147-A177-3AD203B41FA5}">
                      <a16:colId xmlns:a16="http://schemas.microsoft.com/office/drawing/2014/main" val="3396372748"/>
                    </a:ext>
                  </a:extLst>
                </a:gridCol>
              </a:tblGrid>
              <a:tr h="443022">
                <a:tc>
                  <a:txBody>
                    <a:bodyPr/>
                    <a:lstStyle/>
                    <a:p>
                      <a:pPr algn="ctr"/>
                      <a:r>
                        <a:rPr lang="en-US" sz="1700" b="1" dirty="0">
                          <a:latin typeface="+mn-lt"/>
                        </a:rPr>
                        <a:t>Characteristics of Strategic Learners</a:t>
                      </a:r>
                    </a:p>
                  </a:txBody>
                  <a:tcPr/>
                </a:tc>
                <a:tc>
                  <a:txBody>
                    <a:bodyPr/>
                    <a:lstStyle/>
                    <a:p>
                      <a:pPr algn="ctr"/>
                      <a:r>
                        <a:rPr lang="en-US" sz="1700" b="1" dirty="0"/>
                        <a:t>Characteristics of Non-Strategic Learners </a:t>
                      </a:r>
                    </a:p>
                  </a:txBody>
                  <a:tcPr/>
                </a:tc>
                <a:extLst>
                  <a:ext uri="{0D108BD9-81ED-4DB2-BD59-A6C34878D82A}">
                    <a16:rowId xmlns:a16="http://schemas.microsoft.com/office/drawing/2014/main" val="545131195"/>
                  </a:ext>
                </a:extLst>
              </a:tr>
              <a:tr h="4408969">
                <a:tc>
                  <a:txBody>
                    <a:bodyPr/>
                    <a:lstStyle/>
                    <a:p>
                      <a:pPr marL="285750" indent="-285750">
                        <a:buFont typeface="Arial" panose="020B0604020202020204" pitchFamily="34" charset="0"/>
                        <a:buChar char="•"/>
                      </a:pPr>
                      <a:r>
                        <a:rPr lang="en-US" sz="1700" dirty="0">
                          <a:latin typeface="+mn-lt"/>
                        </a:rPr>
                        <a:t>Able to analyze a problem and develop a plan</a:t>
                      </a:r>
                    </a:p>
                    <a:p>
                      <a:pPr marL="285750" indent="-285750">
                        <a:buFont typeface="Arial" panose="020B0604020202020204" pitchFamily="34" charset="0"/>
                        <a:buChar char="•"/>
                      </a:pPr>
                      <a:r>
                        <a:rPr lang="en-US" sz="1700" dirty="0">
                          <a:latin typeface="+mn-lt"/>
                        </a:rPr>
                        <a:t>Access their background knowledge and apply it to novel tasks</a:t>
                      </a:r>
                    </a:p>
                    <a:p>
                      <a:pPr marL="285750" indent="-285750">
                        <a:buFont typeface="Arial" panose="020B0604020202020204" pitchFamily="34" charset="0"/>
                        <a:buChar char="•"/>
                      </a:pPr>
                      <a:r>
                        <a:rPr lang="en-US" sz="1700" dirty="0">
                          <a:latin typeface="+mn-lt"/>
                        </a:rPr>
                        <a:t>Develop new organizational or procedural strategies as the task becomes more complex</a:t>
                      </a:r>
                    </a:p>
                    <a:p>
                      <a:pPr marL="285750" indent="-285750">
                        <a:buFont typeface="Arial" panose="020B0604020202020204" pitchFamily="34" charset="0"/>
                        <a:buChar char="•"/>
                      </a:pPr>
                      <a:r>
                        <a:rPr lang="en-US" sz="1700" dirty="0">
                          <a:latin typeface="+mn-lt"/>
                        </a:rPr>
                        <a:t>Use effective self-regulated strategies while completing a task </a:t>
                      </a:r>
                    </a:p>
                    <a:p>
                      <a:pPr marL="285750" indent="-285750">
                        <a:buFont typeface="Arial" panose="020B0604020202020204" pitchFamily="34" charset="0"/>
                        <a:buChar char="•"/>
                      </a:pPr>
                      <a:r>
                        <a:rPr lang="en-US" sz="1700" dirty="0">
                          <a:latin typeface="+mn-lt"/>
                        </a:rPr>
                        <a:t>Attribute high grades to hard work </a:t>
                      </a:r>
                    </a:p>
                    <a:p>
                      <a:pPr marL="285750" indent="-285750">
                        <a:buFont typeface="Arial" panose="020B0604020202020204" pitchFamily="34" charset="0"/>
                        <a:buChar char="•"/>
                      </a:pPr>
                      <a:r>
                        <a:rPr lang="en-US" sz="1700" dirty="0">
                          <a:latin typeface="+mn-lt"/>
                        </a:rPr>
                        <a:t>Review task-oriented-goals and determine whether they have been met </a:t>
                      </a:r>
                    </a:p>
                    <a:p>
                      <a:pPr marL="285750" indent="-285750">
                        <a:buFont typeface="Arial" panose="020B0604020202020204" pitchFamily="34" charset="0"/>
                        <a:buChar char="•"/>
                      </a:pPr>
                      <a:endParaRPr lang="en-US" sz="1700" dirty="0">
                        <a:latin typeface="+mn-lt"/>
                      </a:endParaRPr>
                    </a:p>
                  </a:txBody>
                  <a:tcPr/>
                </a:tc>
                <a:tc>
                  <a:txBody>
                    <a:bodyPr/>
                    <a:lstStyle/>
                    <a:p>
                      <a:pPr marL="285750" indent="-285750">
                        <a:buFont typeface="Arial" panose="020B0604020202020204" pitchFamily="34" charset="0"/>
                        <a:buChar char="•"/>
                      </a:pPr>
                      <a:r>
                        <a:rPr lang="en-US" sz="1700" dirty="0"/>
                        <a:t>Unorganized, impulsive, unaware where to begin an assignment</a:t>
                      </a:r>
                    </a:p>
                    <a:p>
                      <a:pPr marL="285750" indent="-285750">
                        <a:buFont typeface="Arial" panose="020B0604020202020204" pitchFamily="34" charset="0"/>
                        <a:buChar char="•"/>
                      </a:pPr>
                      <a:r>
                        <a:rPr lang="en-US" sz="1700" dirty="0"/>
                        <a:t>Unaware of possible steps to break the problem into a manageable task</a:t>
                      </a:r>
                    </a:p>
                    <a:p>
                      <a:pPr marL="285750" indent="-285750">
                        <a:buFont typeface="Arial" panose="020B0604020202020204" pitchFamily="34" charset="0"/>
                        <a:buChar char="•"/>
                      </a:pPr>
                      <a:r>
                        <a:rPr lang="en-US" sz="1700" dirty="0"/>
                        <a:t>Exhibit problems with memory</a:t>
                      </a:r>
                    </a:p>
                    <a:p>
                      <a:pPr marL="285750" indent="-285750">
                        <a:buFont typeface="Arial" panose="020B0604020202020204" pitchFamily="34" charset="0"/>
                        <a:buChar char="•"/>
                      </a:pPr>
                      <a:r>
                        <a:rPr lang="en-US" sz="1700" dirty="0"/>
                        <a:t>Unable to focus on a task</a:t>
                      </a:r>
                    </a:p>
                    <a:p>
                      <a:pPr marL="285750" indent="-285750">
                        <a:buFont typeface="Arial" panose="020B0604020202020204" pitchFamily="34" charset="0"/>
                        <a:buChar char="•"/>
                      </a:pPr>
                      <a:r>
                        <a:rPr lang="en-US" sz="1700" dirty="0"/>
                        <a:t>Lack persistence</a:t>
                      </a:r>
                    </a:p>
                    <a:p>
                      <a:pPr marL="285750" indent="-285750">
                        <a:buFont typeface="Arial" panose="020B0604020202020204" pitchFamily="34" charset="0"/>
                        <a:buChar char="•"/>
                      </a:pPr>
                      <a:r>
                        <a:rPr lang="en-US" sz="1700" dirty="0"/>
                        <a:t>Experience feelings of frustration, failure, anxiety</a:t>
                      </a:r>
                    </a:p>
                    <a:p>
                      <a:pPr marL="285750" indent="-285750">
                        <a:buFont typeface="Arial" panose="020B0604020202020204" pitchFamily="34" charset="0"/>
                        <a:buChar char="•"/>
                      </a:pPr>
                      <a:r>
                        <a:rPr lang="en-US" sz="1700" dirty="0"/>
                        <a:t>Attribute failure to uncontrollable factors (e.g., luck, teacher’s instructional style)</a:t>
                      </a:r>
                    </a:p>
                  </a:txBody>
                  <a:tcPr/>
                </a:tc>
                <a:extLst>
                  <a:ext uri="{0D108BD9-81ED-4DB2-BD59-A6C34878D82A}">
                    <a16:rowId xmlns:a16="http://schemas.microsoft.com/office/drawing/2014/main" val="2009709354"/>
                  </a:ext>
                </a:extLst>
              </a:tr>
            </a:tbl>
          </a:graphicData>
        </a:graphic>
      </p:graphicFrame>
      <p:sp>
        <p:nvSpPr>
          <p:cNvPr id="4" name="Slide Number Placeholder 3">
            <a:extLst>
              <a:ext uri="{FF2B5EF4-FFF2-40B4-BE49-F238E27FC236}">
                <a16:creationId xmlns:a16="http://schemas.microsoft.com/office/drawing/2014/main" id="{97EE49DD-2A3B-46BC-888F-2DCEA44A42B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12" name="Picture 11">
            <a:extLst>
              <a:ext uri="{FF2B5EF4-FFF2-40B4-BE49-F238E27FC236}">
                <a16:creationId xmlns:a16="http://schemas.microsoft.com/office/drawing/2014/main" id="{31D197B7-E9FF-46AF-9C41-7C909A758E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66907" y="4250366"/>
            <a:ext cx="2131656" cy="1422648"/>
          </a:xfrm>
          <a:prstGeom prst="rect">
            <a:avLst/>
          </a:prstGeom>
        </p:spPr>
      </p:pic>
      <p:pic>
        <p:nvPicPr>
          <p:cNvPr id="15" name="Picture 14">
            <a:extLst>
              <a:ext uri="{FF2B5EF4-FFF2-40B4-BE49-F238E27FC236}">
                <a16:creationId xmlns:a16="http://schemas.microsoft.com/office/drawing/2014/main" id="{8FDAEBB6-C6CE-4440-B463-171714CA1D3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493217" y="4133462"/>
            <a:ext cx="2061899" cy="1539551"/>
          </a:xfrm>
          <a:prstGeom prst="rect">
            <a:avLst/>
          </a:prstGeom>
        </p:spPr>
      </p:pic>
    </p:spTree>
    <p:extLst>
      <p:ext uri="{BB962C8B-B14F-4D97-AF65-F5344CB8AC3E}">
        <p14:creationId xmlns:p14="http://schemas.microsoft.com/office/powerpoint/2010/main" val="3145805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69431-B80F-412C-A8C2-97CC169E64A0}"/>
              </a:ext>
            </a:extLst>
          </p:cNvPr>
          <p:cNvPicPr>
            <a:picLocks noChangeAspect="1"/>
          </p:cNvPicPr>
          <p:nvPr/>
        </p:nvPicPr>
        <p:blipFill>
          <a:blip r:embed="rId3"/>
          <a:stretch>
            <a:fillRect/>
          </a:stretch>
        </p:blipFill>
        <p:spPr>
          <a:xfrm>
            <a:off x="2947143" y="35721"/>
            <a:ext cx="6297714" cy="6322100"/>
          </a:xfrm>
          <a:prstGeom prst="rect">
            <a:avLst/>
          </a:prstGeom>
        </p:spPr>
      </p:pic>
    </p:spTree>
    <p:extLst>
      <p:ext uri="{BB962C8B-B14F-4D97-AF65-F5344CB8AC3E}">
        <p14:creationId xmlns:p14="http://schemas.microsoft.com/office/powerpoint/2010/main" val="1232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FC47-98CF-4D9E-8486-0CA2DCB58DD5}"/>
              </a:ext>
            </a:extLst>
          </p:cNvPr>
          <p:cNvSpPr>
            <a:spLocks noGrp="1"/>
          </p:cNvSpPr>
          <p:nvPr>
            <p:ph type="title"/>
          </p:nvPr>
        </p:nvSpPr>
        <p:spPr/>
        <p:txBody>
          <a:bodyPr/>
          <a:lstStyle/>
          <a:p>
            <a:r>
              <a:rPr lang="en-US" dirty="0"/>
              <a:t>1. Exemplars and Lenses </a:t>
            </a:r>
          </a:p>
        </p:txBody>
      </p:sp>
      <p:sp>
        <p:nvSpPr>
          <p:cNvPr id="4" name="Slide Number Placeholder 3">
            <a:extLst>
              <a:ext uri="{FF2B5EF4-FFF2-40B4-BE49-F238E27FC236}">
                <a16:creationId xmlns:a16="http://schemas.microsoft.com/office/drawing/2014/main" id="{4C74595C-4D2B-493C-8455-652146FDF309}"/>
              </a:ext>
            </a:extLst>
          </p:cNvPr>
          <p:cNvSpPr>
            <a:spLocks noGrp="1"/>
          </p:cNvSpPr>
          <p:nvPr>
            <p:ph type="sldNum" sz="quarter" idx="12"/>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Content Placeholder 4">
            <a:extLst>
              <a:ext uri="{FF2B5EF4-FFF2-40B4-BE49-F238E27FC236}">
                <a16:creationId xmlns:a16="http://schemas.microsoft.com/office/drawing/2014/main" id="{32834217-D981-469A-963E-785A6F03AF52}"/>
              </a:ext>
            </a:extLst>
          </p:cNvPr>
          <p:cNvPicPr>
            <a:picLocks noGrp="1" noChangeAspect="1"/>
          </p:cNvPicPr>
          <p:nvPr>
            <p:ph idx="1"/>
          </p:nvPr>
        </p:nvPicPr>
        <p:blipFill rotWithShape="1">
          <a:blip r:embed="rId3"/>
          <a:srcRect l="13085" r="11915"/>
          <a:stretch/>
        </p:blipFill>
        <p:spPr>
          <a:xfrm>
            <a:off x="3175518" y="1049385"/>
            <a:ext cx="5992244" cy="4494183"/>
          </a:xfrm>
          <a:prstGeom prst="rect">
            <a:avLst/>
          </a:prstGeom>
        </p:spPr>
      </p:pic>
    </p:spTree>
    <p:extLst>
      <p:ext uri="{BB962C8B-B14F-4D97-AF65-F5344CB8AC3E}">
        <p14:creationId xmlns:p14="http://schemas.microsoft.com/office/powerpoint/2010/main" val="240530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4F85-3387-7541-9242-AAFED9634DF5}"/>
              </a:ext>
            </a:extLst>
          </p:cNvPr>
          <p:cNvSpPr>
            <a:spLocks noGrp="1"/>
          </p:cNvSpPr>
          <p:nvPr>
            <p:ph type="title"/>
          </p:nvPr>
        </p:nvSpPr>
        <p:spPr/>
        <p:txBody>
          <a:bodyPr/>
          <a:lstStyle/>
          <a:p>
            <a:pPr algn="ctr"/>
            <a:r>
              <a:rPr lang="en-US" b="1" dirty="0">
                <a:solidFill>
                  <a:schemeClr val="accent1">
                    <a:lumMod val="75000"/>
                  </a:schemeClr>
                </a:solidFill>
              </a:rPr>
              <a:t>The CLASS - Foundation </a:t>
            </a:r>
          </a:p>
        </p:txBody>
      </p:sp>
      <p:sp>
        <p:nvSpPr>
          <p:cNvPr id="3" name="Content Placeholder 2">
            <a:extLst>
              <a:ext uri="{FF2B5EF4-FFF2-40B4-BE49-F238E27FC236}">
                <a16:creationId xmlns:a16="http://schemas.microsoft.com/office/drawing/2014/main" id="{52F54CB4-5AC5-BD41-B9BD-269C1B533CE2}"/>
              </a:ext>
            </a:extLst>
          </p:cNvPr>
          <p:cNvSpPr>
            <a:spLocks noGrp="1"/>
          </p:cNvSpPr>
          <p:nvPr>
            <p:ph idx="1"/>
          </p:nvPr>
        </p:nvSpPr>
        <p:spPr/>
        <p:txBody>
          <a:bodyPr>
            <a:normAutofit lnSpcReduction="10000"/>
          </a:bodyPr>
          <a:lstStyle/>
          <a:p>
            <a:r>
              <a:rPr lang="en-US" dirty="0">
                <a:solidFill>
                  <a:schemeClr val="bg1">
                    <a:lumMod val="50000"/>
                  </a:schemeClr>
                </a:solidFill>
              </a:rPr>
              <a:t>The CLASS dimensions are based on developmental theory and research suggesting that interactions between students and adults are the primary mechanism of student development and learning. </a:t>
            </a:r>
          </a:p>
          <a:p>
            <a:pPr marL="0" indent="0">
              <a:buNone/>
            </a:pPr>
            <a:endParaRPr lang="en-US" sz="2400" dirty="0">
              <a:solidFill>
                <a:schemeClr val="bg1">
                  <a:lumMod val="50000"/>
                </a:schemeClr>
              </a:solidFill>
            </a:endParaRPr>
          </a:p>
          <a:p>
            <a:r>
              <a:rPr lang="en-US" dirty="0">
                <a:solidFill>
                  <a:schemeClr val="bg1">
                    <a:lumMod val="50000"/>
                  </a:schemeClr>
                </a:solidFill>
              </a:rPr>
              <a:t>The dimensions are based solely on interactions between teachers and students in classrooms; this system does not evaluate the presence of materials, the physical environment or safety, or the adoption of a specific curriculum. </a:t>
            </a:r>
          </a:p>
          <a:p>
            <a:pPr marL="0" indent="0">
              <a:buNone/>
            </a:pPr>
            <a:endParaRPr lang="en-US" sz="2400" dirty="0">
              <a:solidFill>
                <a:schemeClr val="bg1">
                  <a:lumMod val="50000"/>
                </a:schemeClr>
              </a:solidFill>
            </a:endParaRPr>
          </a:p>
          <a:p>
            <a:pPr marL="0" indent="0">
              <a:buNone/>
            </a:pPr>
            <a:r>
              <a:rPr lang="en-US" sz="2000" dirty="0">
                <a:solidFill>
                  <a:schemeClr val="bg1">
                    <a:lumMod val="50000"/>
                  </a:schemeClr>
                </a:solidFill>
              </a:rPr>
              <a:t>(Greenberg, </a:t>
            </a:r>
            <a:r>
              <a:rPr lang="en-US" sz="2000" dirty="0" err="1">
                <a:solidFill>
                  <a:schemeClr val="bg1">
                    <a:lumMod val="50000"/>
                  </a:schemeClr>
                </a:solidFill>
              </a:rPr>
              <a:t>Domitrovich</a:t>
            </a:r>
            <a:r>
              <a:rPr lang="en-US" sz="2000" dirty="0">
                <a:solidFill>
                  <a:schemeClr val="bg1">
                    <a:lumMod val="50000"/>
                  </a:schemeClr>
                </a:solidFill>
              </a:rPr>
              <a:t>, and </a:t>
            </a:r>
            <a:r>
              <a:rPr lang="en-US" sz="2000" dirty="0" err="1">
                <a:solidFill>
                  <a:schemeClr val="bg1">
                    <a:lumMod val="50000"/>
                  </a:schemeClr>
                </a:solidFill>
              </a:rPr>
              <a:t>Bumbarger</a:t>
            </a:r>
            <a:r>
              <a:rPr lang="en-US" sz="2000" dirty="0">
                <a:solidFill>
                  <a:schemeClr val="bg1">
                    <a:lumMod val="50000"/>
                  </a:schemeClr>
                </a:solidFill>
              </a:rPr>
              <a:t>, 2001; Hamre and </a:t>
            </a:r>
            <a:r>
              <a:rPr lang="en-US" sz="2000" dirty="0" err="1">
                <a:solidFill>
                  <a:schemeClr val="bg1">
                    <a:lumMod val="50000"/>
                  </a:schemeClr>
                </a:solidFill>
              </a:rPr>
              <a:t>Pianta</a:t>
            </a:r>
            <a:r>
              <a:rPr lang="en-US" sz="2000" dirty="0">
                <a:solidFill>
                  <a:schemeClr val="bg1">
                    <a:lumMod val="50000"/>
                  </a:schemeClr>
                </a:solidFill>
              </a:rPr>
              <a:t>, 2007; Morrison and Connor, 2002; </a:t>
            </a:r>
            <a:r>
              <a:rPr lang="en-US" sz="2000" dirty="0" err="1">
                <a:solidFill>
                  <a:schemeClr val="bg1">
                    <a:lumMod val="50000"/>
                  </a:schemeClr>
                </a:solidFill>
              </a:rPr>
              <a:t>Pianta</a:t>
            </a:r>
            <a:r>
              <a:rPr lang="en-US" sz="2000" dirty="0">
                <a:solidFill>
                  <a:schemeClr val="bg1">
                    <a:lumMod val="50000"/>
                  </a:schemeClr>
                </a:solidFill>
              </a:rPr>
              <a:t> 2006; Rutter and Maughan, 2002) </a:t>
            </a:r>
          </a:p>
        </p:txBody>
      </p:sp>
    </p:spTree>
    <p:extLst>
      <p:ext uri="{BB962C8B-B14F-4D97-AF65-F5344CB8AC3E}">
        <p14:creationId xmlns:p14="http://schemas.microsoft.com/office/powerpoint/2010/main" val="70417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F41F-FFE8-4D91-B3D8-999BFE01F7DF}"/>
              </a:ext>
            </a:extLst>
          </p:cNvPr>
          <p:cNvSpPr>
            <a:spLocks noGrp="1"/>
          </p:cNvSpPr>
          <p:nvPr>
            <p:ph type="title"/>
          </p:nvPr>
        </p:nvSpPr>
        <p:spPr/>
        <p:txBody>
          <a:bodyPr/>
          <a:lstStyle/>
          <a:p>
            <a:r>
              <a:rPr lang="en-US" dirty="0"/>
              <a:t>Scaffolds: Mnemonics </a:t>
            </a:r>
          </a:p>
        </p:txBody>
      </p:sp>
      <p:sp>
        <p:nvSpPr>
          <p:cNvPr id="17" name="Content Placeholder 16">
            <a:extLst>
              <a:ext uri="{FF2B5EF4-FFF2-40B4-BE49-F238E27FC236}">
                <a16:creationId xmlns:a16="http://schemas.microsoft.com/office/drawing/2014/main" id="{76881586-2D90-4ED7-A041-096673601495}"/>
              </a:ext>
            </a:extLst>
          </p:cNvPr>
          <p:cNvSpPr>
            <a:spLocks noGrp="1"/>
          </p:cNvSpPr>
          <p:nvPr>
            <p:ph idx="1"/>
            <p:custDataLst>
              <p:tags r:id="rId1"/>
            </p:custDataLst>
          </p:nvPr>
        </p:nvSpPr>
        <p:spPr/>
        <p:txBody>
          <a:bodyPr>
            <a:normAutofit lnSpcReduction="10000"/>
          </a:bodyPr>
          <a:lstStyle/>
          <a:p>
            <a:pPr marL="0" indent="0">
              <a:buNone/>
            </a:pPr>
            <a:r>
              <a:rPr lang="en-US" sz="5400" b="1" dirty="0">
                <a:solidFill>
                  <a:srgbClr val="C00000"/>
                </a:solidFill>
              </a:rPr>
              <a:t>P</a:t>
            </a:r>
            <a:r>
              <a:rPr lang="en-US" dirty="0">
                <a:solidFill>
                  <a:schemeClr val="tx1"/>
                </a:solidFill>
              </a:rPr>
              <a:t>lan - </a:t>
            </a:r>
            <a:r>
              <a:rPr lang="en-US" b="1" i="1" dirty="0">
                <a:solidFill>
                  <a:schemeClr val="tx1"/>
                </a:solidFill>
              </a:rPr>
              <a:t>Pull</a:t>
            </a:r>
            <a:r>
              <a:rPr lang="en-US" dirty="0">
                <a:solidFill>
                  <a:schemeClr val="tx1"/>
                </a:solidFill>
              </a:rPr>
              <a:t> apart the task  (Do </a:t>
            </a:r>
            <a:r>
              <a:rPr lang="en-US" i="1" u="sng" dirty="0">
                <a:solidFill>
                  <a:schemeClr val="tx1"/>
                </a:solidFill>
              </a:rPr>
              <a:t>What</a:t>
            </a:r>
            <a:r>
              <a:rPr lang="en-US" dirty="0">
                <a:solidFill>
                  <a:schemeClr val="tx1"/>
                </a:solidFill>
              </a:rPr>
              <a:t>?) / </a:t>
            </a:r>
            <a:r>
              <a:rPr lang="en-US" b="1" i="1" dirty="0">
                <a:solidFill>
                  <a:schemeClr val="tx1"/>
                </a:solidFill>
              </a:rPr>
              <a:t>Pick</a:t>
            </a:r>
            <a:r>
              <a:rPr lang="en-US" dirty="0">
                <a:solidFill>
                  <a:schemeClr val="tx1"/>
                </a:solidFill>
              </a:rPr>
              <a:t> Ideas (list, circle, web, etc.)</a:t>
            </a:r>
          </a:p>
          <a:p>
            <a:pPr marL="0" indent="0">
              <a:buClr>
                <a:schemeClr val="tx1"/>
              </a:buClr>
              <a:buNone/>
            </a:pPr>
            <a:r>
              <a:rPr lang="en-US" sz="5400" b="1" dirty="0">
                <a:solidFill>
                  <a:srgbClr val="C00000"/>
                </a:solidFill>
              </a:rPr>
              <a:t>O</a:t>
            </a:r>
            <a:r>
              <a:rPr lang="en-US" sz="2000" dirty="0">
                <a:solidFill>
                  <a:schemeClr val="tx1"/>
                </a:solidFill>
              </a:rPr>
              <a:t>rganize ideas (TIDE) </a:t>
            </a:r>
          </a:p>
          <a:p>
            <a:pPr marL="0" indent="0">
              <a:buClr>
                <a:schemeClr val="tx1"/>
              </a:buClr>
              <a:buNone/>
            </a:pPr>
            <a:r>
              <a:rPr lang="en-US" sz="5400" b="1" dirty="0">
                <a:solidFill>
                  <a:srgbClr val="C00000"/>
                </a:solidFill>
              </a:rPr>
              <a:t>W</a:t>
            </a:r>
            <a:r>
              <a:rPr lang="en-US" sz="2000" dirty="0">
                <a:solidFill>
                  <a:schemeClr val="tx1"/>
                </a:solidFill>
              </a:rPr>
              <a:t>rite, and say more </a:t>
            </a:r>
          </a:p>
          <a:p>
            <a:pPr marL="0" indent="0">
              <a:buClr>
                <a:schemeClr val="tx1"/>
              </a:buClr>
              <a:buNone/>
            </a:pPr>
            <a:r>
              <a:rPr lang="en-US" sz="5400" b="1" dirty="0">
                <a:solidFill>
                  <a:srgbClr val="C00000"/>
                </a:solidFill>
              </a:rPr>
              <a:t>R</a:t>
            </a:r>
            <a:r>
              <a:rPr lang="en-US" sz="2000" dirty="0">
                <a:solidFill>
                  <a:schemeClr val="tx1"/>
                </a:solidFill>
              </a:rPr>
              <a:t>evise</a:t>
            </a:r>
          </a:p>
          <a:p>
            <a:pPr marL="0" indent="0">
              <a:buClr>
                <a:schemeClr val="tx1"/>
              </a:buClr>
              <a:buNone/>
            </a:pPr>
            <a:r>
              <a:rPr lang="en-US" sz="5400" b="1" dirty="0">
                <a:solidFill>
                  <a:srgbClr val="C00000"/>
                </a:solidFill>
              </a:rPr>
              <a:t>E</a:t>
            </a:r>
            <a:r>
              <a:rPr lang="en-US" sz="2000" dirty="0">
                <a:solidFill>
                  <a:schemeClr val="tx1"/>
                </a:solidFill>
              </a:rPr>
              <a:t>dit </a:t>
            </a:r>
          </a:p>
        </p:txBody>
      </p:sp>
      <p:sp>
        <p:nvSpPr>
          <p:cNvPr id="4" name="Slide Number Placeholder 3">
            <a:extLst>
              <a:ext uri="{FF2B5EF4-FFF2-40B4-BE49-F238E27FC236}">
                <a16:creationId xmlns:a16="http://schemas.microsoft.com/office/drawing/2014/main" id="{26A73FBC-01C2-4604-91A8-6CE90A310F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Content Placeholder 4">
            <a:extLst>
              <a:ext uri="{FF2B5EF4-FFF2-40B4-BE49-F238E27FC236}">
                <a16:creationId xmlns:a16="http://schemas.microsoft.com/office/drawing/2014/main" id="{A8E7220F-12E2-4CD2-B025-BD5A5EE9EB3F}"/>
              </a:ext>
            </a:extLst>
          </p:cNvPr>
          <p:cNvPicPr>
            <a:picLocks noChangeAspect="1"/>
          </p:cNvPicPr>
          <p:nvPr/>
        </p:nvPicPr>
        <p:blipFill rotWithShape="1">
          <a:blip r:embed="rId3"/>
          <a:srcRect l="13085" r="11915"/>
          <a:stretch/>
        </p:blipFill>
        <p:spPr>
          <a:xfrm>
            <a:off x="8487523" y="158180"/>
            <a:ext cx="1967227" cy="1475420"/>
          </a:xfrm>
          <a:prstGeom prst="rect">
            <a:avLst/>
          </a:prstGeom>
        </p:spPr>
      </p:pic>
    </p:spTree>
    <p:extLst>
      <p:ext uri="{BB962C8B-B14F-4D97-AF65-F5344CB8AC3E}">
        <p14:creationId xmlns:p14="http://schemas.microsoft.com/office/powerpoint/2010/main" val="299266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62B5-B8A8-451D-A06E-DEB995AC2B87}"/>
              </a:ext>
            </a:extLst>
          </p:cNvPr>
          <p:cNvSpPr>
            <a:spLocks noGrp="1"/>
          </p:cNvSpPr>
          <p:nvPr>
            <p:ph type="title"/>
          </p:nvPr>
        </p:nvSpPr>
        <p:spPr/>
        <p:txBody>
          <a:bodyPr/>
          <a:lstStyle/>
          <a:p>
            <a:r>
              <a:rPr lang="en-US" dirty="0"/>
              <a:t>Scaffolds: Mnemonics </a:t>
            </a:r>
          </a:p>
        </p:txBody>
      </p:sp>
      <p:sp>
        <p:nvSpPr>
          <p:cNvPr id="3" name="Content Placeholder 2">
            <a:extLst>
              <a:ext uri="{FF2B5EF4-FFF2-40B4-BE49-F238E27FC236}">
                <a16:creationId xmlns:a16="http://schemas.microsoft.com/office/drawing/2014/main" id="{CD8CBFAC-04F8-409B-90FF-DA3D9615885D}"/>
              </a:ext>
            </a:extLst>
          </p:cNvPr>
          <p:cNvSpPr>
            <a:spLocks noGrp="1"/>
          </p:cNvSpPr>
          <p:nvPr>
            <p:ph idx="1"/>
            <p:custDataLst>
              <p:tags r:id="rId1"/>
            </p:custDataLst>
          </p:nvPr>
        </p:nvSpPr>
        <p:spPr>
          <a:xfrm>
            <a:off x="1822939" y="1541037"/>
            <a:ext cx="8527427" cy="4149969"/>
          </a:xfrm>
        </p:spPr>
        <p:txBody>
          <a:bodyPr/>
          <a:lstStyle/>
          <a:p>
            <a:pPr marL="0" indent="0">
              <a:buNone/>
            </a:pPr>
            <a:r>
              <a:rPr lang="en-US" sz="5400" b="1" dirty="0">
                <a:solidFill>
                  <a:schemeClr val="accent6">
                    <a:lumMod val="75000"/>
                  </a:schemeClr>
                </a:solidFill>
              </a:rPr>
              <a:t>T</a:t>
            </a:r>
            <a:r>
              <a:rPr lang="en-US" dirty="0"/>
              <a:t>opic</a:t>
            </a:r>
          </a:p>
          <a:p>
            <a:pPr marL="0" indent="0">
              <a:buNone/>
            </a:pPr>
            <a:r>
              <a:rPr lang="en-US" sz="5400" b="1" dirty="0">
                <a:solidFill>
                  <a:schemeClr val="accent4">
                    <a:lumMod val="60000"/>
                    <a:lumOff val="40000"/>
                  </a:schemeClr>
                </a:solidFill>
              </a:rPr>
              <a:t>I</a:t>
            </a:r>
            <a:r>
              <a:rPr lang="en-US" dirty="0"/>
              <a:t>mportant evidence</a:t>
            </a:r>
          </a:p>
          <a:p>
            <a:pPr marL="0" indent="0">
              <a:buNone/>
            </a:pPr>
            <a:r>
              <a:rPr lang="en-US" sz="5400" b="1" dirty="0">
                <a:solidFill>
                  <a:schemeClr val="accent2"/>
                </a:solidFill>
              </a:rPr>
              <a:t>D</a:t>
            </a:r>
            <a:r>
              <a:rPr lang="en-US" dirty="0"/>
              <a:t>etailed examination (analysis)</a:t>
            </a:r>
          </a:p>
          <a:p>
            <a:pPr marL="0" indent="0">
              <a:buNone/>
            </a:pPr>
            <a:r>
              <a:rPr lang="en-US" sz="5400" b="1" dirty="0">
                <a:solidFill>
                  <a:srgbClr val="C00000"/>
                </a:solidFill>
              </a:rPr>
              <a:t>E</a:t>
            </a:r>
            <a:r>
              <a:rPr lang="en-US" dirty="0"/>
              <a:t>nd </a:t>
            </a:r>
          </a:p>
        </p:txBody>
      </p:sp>
      <p:sp>
        <p:nvSpPr>
          <p:cNvPr id="4" name="Slide Number Placeholder 3">
            <a:extLst>
              <a:ext uri="{FF2B5EF4-FFF2-40B4-BE49-F238E27FC236}">
                <a16:creationId xmlns:a16="http://schemas.microsoft.com/office/drawing/2014/main" id="{17D8457F-1F8D-4574-BCAF-91CBD39012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221109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C9AF48E3-3E59-4A43-B471-6BEC9C927419}"/>
              </a:ext>
            </a:extLst>
          </p:cNvPr>
          <p:cNvPicPr>
            <a:picLocks noGrp="1" noChangeAspect="1"/>
          </p:cNvPicPr>
          <p:nvPr>
            <p:ph idx="1"/>
          </p:nvPr>
        </p:nvPicPr>
        <p:blipFill>
          <a:blip r:embed="rId4"/>
          <a:stretch>
            <a:fillRect/>
          </a:stretch>
        </p:blipFill>
        <p:spPr>
          <a:xfrm>
            <a:off x="940777" y="852637"/>
            <a:ext cx="5380013" cy="4457320"/>
          </a:xfrm>
          <a:prstGeom prst="rect">
            <a:avLst/>
          </a:prstGeom>
        </p:spPr>
      </p:pic>
      <p:sp>
        <p:nvSpPr>
          <p:cNvPr id="5" name="TextBox 4">
            <a:extLst>
              <a:ext uri="{FF2B5EF4-FFF2-40B4-BE49-F238E27FC236}">
                <a16:creationId xmlns:a16="http://schemas.microsoft.com/office/drawing/2014/main" id="{854CD5B9-5E81-4165-9062-7F2A80568BB7}"/>
              </a:ext>
            </a:extLst>
          </p:cNvPr>
          <p:cNvSpPr txBox="1"/>
          <p:nvPr>
            <p:custDataLst>
              <p:tags r:id="rId1"/>
            </p:custDataLst>
          </p:nvPr>
        </p:nvSpPr>
        <p:spPr>
          <a:xfrm>
            <a:off x="7068137" y="2739353"/>
            <a:ext cx="434721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00"/>
                </a:solidFill>
                <a:effectLst/>
                <a:uLnTx/>
                <a:uFillTx/>
                <a:latin typeface="Calibri" panose="020F0502020204030204"/>
                <a:ea typeface="+mn-ea"/>
                <a:cs typeface="+mn-cs"/>
              </a:rPr>
              <a:t>T -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4EE00"/>
                </a:solidFill>
                <a:effectLst/>
                <a:uLnTx/>
                <a:uFillTx/>
                <a:latin typeface="Calibri" panose="020F0502020204030204"/>
                <a:ea typeface="+mn-ea"/>
                <a:cs typeface="+mn-cs"/>
              </a:rPr>
              <a:t>I – Important 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rPr>
              <a:t>D – Detailed examination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E – End </a:t>
            </a:r>
          </a:p>
        </p:txBody>
      </p:sp>
      <p:cxnSp>
        <p:nvCxnSpPr>
          <p:cNvPr id="6" name="Straight Arrow Connector 5">
            <a:extLst>
              <a:ext uri="{FF2B5EF4-FFF2-40B4-BE49-F238E27FC236}">
                <a16:creationId xmlns:a16="http://schemas.microsoft.com/office/drawing/2014/main" id="{28C6540F-8F47-4C9B-8FF2-7E620182E92E}"/>
              </a:ext>
            </a:extLst>
          </p:cNvPr>
          <p:cNvCxnSpPr>
            <a:cxnSpLocks/>
          </p:cNvCxnSpPr>
          <p:nvPr/>
        </p:nvCxnSpPr>
        <p:spPr>
          <a:xfrm flipH="1" flipV="1">
            <a:off x="6167124" y="2172337"/>
            <a:ext cx="1162034" cy="4075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0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12D54F-62DA-4B4D-A8DD-F88C604E5764}"/>
              </a:ext>
            </a:extLst>
          </p:cNvPr>
          <p:cNvPicPr>
            <a:picLocks noGrp="1" noChangeAspect="1"/>
          </p:cNvPicPr>
          <p:nvPr>
            <p:ph idx="1"/>
          </p:nvPr>
        </p:nvPicPr>
        <p:blipFill>
          <a:blip r:embed="rId2"/>
          <a:stretch>
            <a:fillRect/>
          </a:stretch>
        </p:blipFill>
        <p:spPr>
          <a:xfrm>
            <a:off x="4248727" y="566110"/>
            <a:ext cx="3924143" cy="5239888"/>
          </a:xfrm>
          <a:prstGeom prst="rect">
            <a:avLst/>
          </a:prstGeom>
        </p:spPr>
      </p:pic>
      <p:sp>
        <p:nvSpPr>
          <p:cNvPr id="4" name="Slide Number Placeholder 3">
            <a:extLst>
              <a:ext uri="{FF2B5EF4-FFF2-40B4-BE49-F238E27FC236}">
                <a16:creationId xmlns:a16="http://schemas.microsoft.com/office/drawing/2014/main" id="{71818B18-A9C8-45DC-B7EF-47745348E6F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373149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B1BE-1D20-4583-91A1-1E1E38F7D33F}"/>
              </a:ext>
            </a:extLst>
          </p:cNvPr>
          <p:cNvSpPr>
            <a:spLocks noGrp="1"/>
          </p:cNvSpPr>
          <p:nvPr>
            <p:ph type="title"/>
          </p:nvPr>
        </p:nvSpPr>
        <p:spPr/>
        <p:txBody>
          <a:bodyPr/>
          <a:lstStyle/>
          <a:p>
            <a:r>
              <a:rPr lang="en-US" dirty="0"/>
              <a:t>4. Self-Talk </a:t>
            </a:r>
          </a:p>
        </p:txBody>
      </p:sp>
      <p:pic>
        <p:nvPicPr>
          <p:cNvPr id="6" name="Online Media 5">
            <a:hlinkClick r:id="" action="ppaction://media"/>
            <a:extLst>
              <a:ext uri="{FF2B5EF4-FFF2-40B4-BE49-F238E27FC236}">
                <a16:creationId xmlns:a16="http://schemas.microsoft.com/office/drawing/2014/main" id="{701EF377-887C-4453-974F-79AC8CA773AB}"/>
              </a:ext>
            </a:extLst>
          </p:cNvPr>
          <p:cNvPicPr>
            <a:picLocks noGrp="1" noRot="1" noChangeAspect="1"/>
          </p:cNvPicPr>
          <p:nvPr>
            <p:ph idx="1"/>
            <a:videoFile r:link="rId1"/>
          </p:nvPr>
        </p:nvPicPr>
        <p:blipFill>
          <a:blip r:embed="rId4"/>
          <a:stretch>
            <a:fillRect/>
          </a:stretch>
        </p:blipFill>
        <p:spPr>
          <a:xfrm>
            <a:off x="2210036" y="1243146"/>
            <a:ext cx="7771928" cy="4371709"/>
          </a:xfrm>
          <a:prstGeom prst="rect">
            <a:avLst/>
          </a:prstGeom>
        </p:spPr>
      </p:pic>
      <p:sp>
        <p:nvSpPr>
          <p:cNvPr id="4" name="Slide Number Placeholder 3">
            <a:extLst>
              <a:ext uri="{FF2B5EF4-FFF2-40B4-BE49-F238E27FC236}">
                <a16:creationId xmlns:a16="http://schemas.microsoft.com/office/drawing/2014/main" id="{B3707810-27AF-4A42-8E74-35FF6A3517FA}"/>
              </a:ext>
            </a:extLst>
          </p:cNvPr>
          <p:cNvSpPr>
            <a:spLocks noGrp="1"/>
          </p:cNvSpPr>
          <p:nvPr>
            <p:ph type="sldNum" sz="quarter" idx="12"/>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660813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Nurture Self-talk Daily</a:t>
            </a:r>
            <a:br>
              <a:rPr lang="en-US" dirty="0"/>
            </a:br>
            <a:endParaRPr lang="en-US" dirty="0"/>
          </a:p>
        </p:txBody>
      </p:sp>
      <p:pic>
        <p:nvPicPr>
          <p:cNvPr id="10" name="Content Placeholder 9"/>
          <p:cNvPicPr>
            <a:picLocks noGrp="1" noChangeAspect="1"/>
          </p:cNvPicPr>
          <p:nvPr>
            <p:ph idx="1"/>
          </p:nvPr>
        </p:nvPicPr>
        <p:blipFill>
          <a:blip r:embed="rId3"/>
          <a:stretch>
            <a:fillRect/>
          </a:stretch>
        </p:blipFill>
        <p:spPr>
          <a:xfrm>
            <a:off x="1009513" y="1371427"/>
            <a:ext cx="4359124" cy="3616278"/>
          </a:xfrm>
          <a:prstGeom prst="rect">
            <a:avLst/>
          </a:prstGeom>
        </p:spPr>
      </p:pic>
      <p:pic>
        <p:nvPicPr>
          <p:cNvPr id="3" name="Picture 2">
            <a:extLst>
              <a:ext uri="{FF2B5EF4-FFF2-40B4-BE49-F238E27FC236}">
                <a16:creationId xmlns:a16="http://schemas.microsoft.com/office/drawing/2014/main" id="{83B8E5A2-51FE-4CC8-BEF9-186F757A7843}"/>
              </a:ext>
            </a:extLst>
          </p:cNvPr>
          <p:cNvPicPr>
            <a:picLocks noChangeAspect="1"/>
          </p:cNvPicPr>
          <p:nvPr/>
        </p:nvPicPr>
        <p:blipFill rotWithShape="1">
          <a:blip r:embed="rId4"/>
          <a:srcRect l="21771" r="21822"/>
          <a:stretch/>
        </p:blipFill>
        <p:spPr>
          <a:xfrm rot="5400000">
            <a:off x="7272990" y="867607"/>
            <a:ext cx="3477668" cy="4623917"/>
          </a:xfrm>
          <a:prstGeom prst="rect">
            <a:avLst/>
          </a:prstGeom>
        </p:spPr>
      </p:pic>
    </p:spTree>
    <p:extLst>
      <p:ext uri="{BB962C8B-B14F-4D97-AF65-F5344CB8AC3E}">
        <p14:creationId xmlns:p14="http://schemas.microsoft.com/office/powerpoint/2010/main" val="31177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3A4363-B4AE-4F83-8ADD-B2EE0DC7076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14" name="Content Placeholder 13">
            <a:extLst>
              <a:ext uri="{FF2B5EF4-FFF2-40B4-BE49-F238E27FC236}">
                <a16:creationId xmlns:a16="http://schemas.microsoft.com/office/drawing/2014/main" id="{B1B7C37E-1927-41B3-B9C1-DC1B6706F1ED}"/>
              </a:ext>
            </a:extLst>
          </p:cNvPr>
          <p:cNvPicPr>
            <a:picLocks noGrp="1" noChangeAspect="1"/>
          </p:cNvPicPr>
          <p:nvPr>
            <p:ph idx="1"/>
          </p:nvPr>
        </p:nvPicPr>
        <p:blipFill rotWithShape="1">
          <a:blip r:embed="rId2"/>
          <a:srcRect l="25378" t="28582" r="7626" b="11488"/>
          <a:stretch/>
        </p:blipFill>
        <p:spPr>
          <a:xfrm>
            <a:off x="214273" y="113146"/>
            <a:ext cx="2780146" cy="3315854"/>
          </a:xfrm>
        </p:spPr>
      </p:pic>
      <p:pic>
        <p:nvPicPr>
          <p:cNvPr id="16" name="Picture 15">
            <a:extLst>
              <a:ext uri="{FF2B5EF4-FFF2-40B4-BE49-F238E27FC236}">
                <a16:creationId xmlns:a16="http://schemas.microsoft.com/office/drawing/2014/main" id="{7FA2D4DA-B18D-4A72-8117-AF9FEBFC47EC}"/>
              </a:ext>
            </a:extLst>
          </p:cNvPr>
          <p:cNvPicPr>
            <a:picLocks noChangeAspect="1"/>
          </p:cNvPicPr>
          <p:nvPr/>
        </p:nvPicPr>
        <p:blipFill>
          <a:blip r:embed="rId3"/>
          <a:stretch>
            <a:fillRect/>
          </a:stretch>
        </p:blipFill>
        <p:spPr>
          <a:xfrm rot="16200000">
            <a:off x="3841852" y="669252"/>
            <a:ext cx="4698999" cy="6265332"/>
          </a:xfrm>
          <a:prstGeom prst="rect">
            <a:avLst/>
          </a:prstGeom>
        </p:spPr>
      </p:pic>
      <p:pic>
        <p:nvPicPr>
          <p:cNvPr id="18" name="Picture 17">
            <a:extLst>
              <a:ext uri="{FF2B5EF4-FFF2-40B4-BE49-F238E27FC236}">
                <a16:creationId xmlns:a16="http://schemas.microsoft.com/office/drawing/2014/main" id="{57D1EDAC-AFA0-46DB-9CE6-4A54216F1CAE}"/>
              </a:ext>
            </a:extLst>
          </p:cNvPr>
          <p:cNvPicPr>
            <a:picLocks noChangeAspect="1"/>
          </p:cNvPicPr>
          <p:nvPr/>
        </p:nvPicPr>
        <p:blipFill rotWithShape="1">
          <a:blip r:embed="rId4"/>
          <a:srcRect l="28175" t="27731" r="24162" b="27772"/>
          <a:stretch/>
        </p:blipFill>
        <p:spPr>
          <a:xfrm>
            <a:off x="9388284" y="3429000"/>
            <a:ext cx="2660074" cy="3311240"/>
          </a:xfrm>
          <a:prstGeom prst="rect">
            <a:avLst/>
          </a:prstGeom>
        </p:spPr>
      </p:pic>
    </p:spTree>
    <p:extLst>
      <p:ext uri="{BB962C8B-B14F-4D97-AF65-F5344CB8AC3E}">
        <p14:creationId xmlns:p14="http://schemas.microsoft.com/office/powerpoint/2010/main" val="1524335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FA9D5D-EB39-402F-B858-CAAE5E99D0B6}"/>
              </a:ext>
            </a:extLst>
          </p:cNvPr>
          <p:cNvSpPr>
            <a:spLocks noGrp="1"/>
          </p:cNvSpPr>
          <p:nvPr>
            <p:ph type="title"/>
          </p:nvPr>
        </p:nvSpPr>
        <p:spPr/>
        <p:txBody>
          <a:bodyPr>
            <a:normAutofit/>
          </a:bodyPr>
          <a:lstStyle/>
          <a:p>
            <a:r>
              <a:rPr lang="en-US" dirty="0"/>
              <a:t>From the Field </a:t>
            </a:r>
          </a:p>
        </p:txBody>
      </p:sp>
      <p:sp>
        <p:nvSpPr>
          <p:cNvPr id="7" name="Text Placeholder 6">
            <a:extLst>
              <a:ext uri="{FF2B5EF4-FFF2-40B4-BE49-F238E27FC236}">
                <a16:creationId xmlns:a16="http://schemas.microsoft.com/office/drawing/2014/main" id="{584F4D7D-B0AE-4773-8799-8EB409DBD39C}"/>
              </a:ext>
            </a:extLst>
          </p:cNvPr>
          <p:cNvSpPr>
            <a:spLocks noGrp="1"/>
          </p:cNvSpPr>
          <p:nvPr>
            <p:ph sz="half" idx="1"/>
          </p:nvPr>
        </p:nvSpPr>
        <p:spPr>
          <a:xfrm>
            <a:off x="138545" y="1302327"/>
            <a:ext cx="5746440" cy="4441981"/>
          </a:xfrm>
        </p:spPr>
        <p:txBody>
          <a:bodyPr>
            <a:normAutofit fontScale="55000" lnSpcReduction="20000"/>
          </a:bodyPr>
          <a:lstStyle/>
          <a:p>
            <a:pPr fontAlgn="base">
              <a:lnSpc>
                <a:spcPct val="120000"/>
              </a:lnSpc>
            </a:pPr>
            <a:r>
              <a:rPr lang="en-US" b="1" dirty="0"/>
              <a:t>“</a:t>
            </a:r>
            <a:r>
              <a:rPr lang="en-US" dirty="0"/>
              <a:t>I’ve had two great moments this week and it’s only Tuesday! Yesterday a student said, ‘POW and TIDE make writing an essay so much easier.’ Then today one of my students said, ‘This is the best essay I’ve ever written!’ It has definitely been a game changer. We’re still working on some self-regulation strategies, but overall I am seeing such a HUGE improvement.”</a:t>
            </a:r>
          </a:p>
          <a:p>
            <a:pPr fontAlgn="base"/>
            <a:endParaRPr lang="en-US" dirty="0"/>
          </a:p>
          <a:p>
            <a:pPr>
              <a:lnSpc>
                <a:spcPct val="120000"/>
              </a:lnSpc>
            </a:pPr>
            <a:r>
              <a:rPr lang="en-US" b="1" dirty="0"/>
              <a:t>“</a:t>
            </a:r>
            <a:r>
              <a:rPr lang="en-US" dirty="0"/>
              <a:t>I'm so happy to say that I'm seeing great improvements  with ALL my students since using SRSD.  My struggling writers are gaining such confidence....it makes my heart happy!”</a:t>
            </a:r>
          </a:p>
          <a:p>
            <a:endParaRPr lang="en-US" dirty="0"/>
          </a:p>
          <a:p>
            <a:pPr>
              <a:lnSpc>
                <a:spcPct val="120000"/>
              </a:lnSpc>
            </a:pPr>
            <a:r>
              <a:rPr lang="en-US" b="1" dirty="0"/>
              <a:t>“</a:t>
            </a:r>
            <a:r>
              <a:rPr lang="en-US" dirty="0"/>
              <a:t>The students really caught on to the ‘Do | What?’ and TIDE portions of the lesson…. They said they liked this process because it makes organizing their writing easier and helps to give them a focus.”  </a:t>
            </a:r>
          </a:p>
          <a:p>
            <a:endParaRPr lang="en-US" dirty="0"/>
          </a:p>
        </p:txBody>
      </p:sp>
      <p:sp>
        <p:nvSpPr>
          <p:cNvPr id="15" name="Content Placeholder 14">
            <a:extLst>
              <a:ext uri="{FF2B5EF4-FFF2-40B4-BE49-F238E27FC236}">
                <a16:creationId xmlns:a16="http://schemas.microsoft.com/office/drawing/2014/main" id="{2450FDE6-A04B-4450-A30A-51CD56C5989E}"/>
              </a:ext>
            </a:extLst>
          </p:cNvPr>
          <p:cNvSpPr>
            <a:spLocks noGrp="1"/>
          </p:cNvSpPr>
          <p:nvPr>
            <p:ph sz="half" idx="2"/>
          </p:nvPr>
        </p:nvSpPr>
        <p:spPr>
          <a:xfrm>
            <a:off x="6283569" y="1302327"/>
            <a:ext cx="5484919" cy="4441981"/>
          </a:xfrm>
        </p:spPr>
        <p:txBody>
          <a:bodyPr>
            <a:normAutofit fontScale="55000" lnSpcReduction="20000"/>
          </a:bodyPr>
          <a:lstStyle/>
          <a:p>
            <a:pPr>
              <a:lnSpc>
                <a:spcPct val="120000"/>
              </a:lnSpc>
            </a:pPr>
            <a:r>
              <a:rPr lang="en-US" dirty="0"/>
              <a:t>“I started the self-talk strategy with my students and it has spread with them cross-curricular.  They are using it in all classes! I’m so excited.  </a:t>
            </a:r>
          </a:p>
          <a:p>
            <a:pPr>
              <a:lnSpc>
                <a:spcPct val="120000"/>
              </a:lnSpc>
            </a:pPr>
            <a:endParaRPr lang="en-US" dirty="0"/>
          </a:p>
          <a:p>
            <a:pPr>
              <a:lnSpc>
                <a:spcPct val="120000"/>
              </a:lnSpc>
            </a:pPr>
            <a:r>
              <a:rPr lang="en-US" b="1" dirty="0"/>
              <a:t>“</a:t>
            </a:r>
            <a:r>
              <a:rPr lang="en-US" dirty="0"/>
              <a:t>I also had a student say that they had used the POW TIDE strategies to work on a piece they were writing at home for fun. My students have been very receptive of the strategies...for the most part, lol”</a:t>
            </a:r>
          </a:p>
          <a:p>
            <a:pPr>
              <a:lnSpc>
                <a:spcPct val="120000"/>
              </a:lnSpc>
            </a:pPr>
            <a:endParaRPr lang="en-US" dirty="0"/>
          </a:p>
          <a:p>
            <a:pPr>
              <a:lnSpc>
                <a:spcPct val="120000"/>
              </a:lnSpc>
            </a:pPr>
            <a:endParaRPr lang="en-US" dirty="0"/>
          </a:p>
          <a:p>
            <a:pPr>
              <a:lnSpc>
                <a:spcPct val="120000"/>
              </a:lnSpc>
            </a:pPr>
            <a:r>
              <a:rPr lang="en-US" dirty="0"/>
              <a:t>“After mapping our essays out this way, I created a roadmap PowerPoint for each paragraph, and students followed the roadmap and have written one to two paragraph a day!  A great chunk of my kiddos have been super successful!”</a:t>
            </a:r>
          </a:p>
          <a:p>
            <a:pPr>
              <a:lnSpc>
                <a:spcPct val="120000"/>
              </a:lnSpc>
            </a:pPr>
            <a:endParaRPr lang="en-US" dirty="0"/>
          </a:p>
          <a:p>
            <a:endParaRPr lang="en-US" dirty="0"/>
          </a:p>
        </p:txBody>
      </p:sp>
      <p:sp>
        <p:nvSpPr>
          <p:cNvPr id="4" name="Slide Number Placeholder 3">
            <a:extLst>
              <a:ext uri="{FF2B5EF4-FFF2-40B4-BE49-F238E27FC236}">
                <a16:creationId xmlns:a16="http://schemas.microsoft.com/office/drawing/2014/main" id="{04597C8D-3BFD-4C7F-8BA2-A9CC1433605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35921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FC11-9BDE-471C-977B-ECA800D82283}"/>
              </a:ext>
            </a:extLst>
          </p:cNvPr>
          <p:cNvSpPr>
            <a:spLocks noGrp="1"/>
          </p:cNvSpPr>
          <p:nvPr>
            <p:ph type="title"/>
          </p:nvPr>
        </p:nvSpPr>
        <p:spPr/>
        <p:txBody>
          <a:bodyPr/>
          <a:lstStyle/>
          <a:p>
            <a:r>
              <a:rPr lang="en-US" dirty="0"/>
              <a:t>Pre-test: 4</a:t>
            </a:r>
            <a:r>
              <a:rPr lang="en-US" baseline="30000" dirty="0"/>
              <a:t>th</a:t>
            </a:r>
            <a:r>
              <a:rPr lang="en-US" dirty="0"/>
              <a:t> Grade</a:t>
            </a:r>
            <a:br>
              <a:rPr lang="en-US" dirty="0"/>
            </a:br>
            <a:r>
              <a:rPr lang="en-US" dirty="0"/>
              <a:t>Early January </a:t>
            </a:r>
          </a:p>
        </p:txBody>
      </p:sp>
      <p:pic>
        <p:nvPicPr>
          <p:cNvPr id="5" name="Content Placeholder 4">
            <a:extLst>
              <a:ext uri="{FF2B5EF4-FFF2-40B4-BE49-F238E27FC236}">
                <a16:creationId xmlns:a16="http://schemas.microsoft.com/office/drawing/2014/main" id="{F31EF816-CA01-44F3-A790-7D9BE6ECB603}"/>
              </a:ext>
            </a:extLst>
          </p:cNvPr>
          <p:cNvPicPr>
            <a:picLocks noGrp="1" noChangeAspect="1"/>
          </p:cNvPicPr>
          <p:nvPr>
            <p:ph idx="1"/>
          </p:nvPr>
        </p:nvPicPr>
        <p:blipFill>
          <a:blip r:embed="rId2"/>
          <a:stretch>
            <a:fillRect/>
          </a:stretch>
        </p:blipFill>
        <p:spPr>
          <a:xfrm>
            <a:off x="5610962" y="136523"/>
            <a:ext cx="5217383" cy="6878023"/>
          </a:xfrm>
          <a:prstGeom prst="rect">
            <a:avLst/>
          </a:prstGeom>
        </p:spPr>
      </p:pic>
      <p:sp>
        <p:nvSpPr>
          <p:cNvPr id="4" name="Slide Number Placeholder 3">
            <a:extLst>
              <a:ext uri="{FF2B5EF4-FFF2-40B4-BE49-F238E27FC236}">
                <a16:creationId xmlns:a16="http://schemas.microsoft.com/office/drawing/2014/main" id="{9D749BC8-CC8E-45D5-A1CB-83A6257559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715886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E109D13-BF3D-43A9-841C-C538B0B30642}"/>
              </a:ext>
            </a:extLst>
          </p:cNvPr>
          <p:cNvPicPr>
            <a:picLocks noGrp="1" noChangeAspect="1"/>
          </p:cNvPicPr>
          <p:nvPr>
            <p:ph idx="1"/>
          </p:nvPr>
        </p:nvPicPr>
        <p:blipFill rotWithShape="1">
          <a:blip r:embed="rId2"/>
          <a:srcRect l="16410" t="5128" r="8435"/>
          <a:stretch/>
        </p:blipFill>
        <p:spPr>
          <a:xfrm>
            <a:off x="3482109" y="549144"/>
            <a:ext cx="3968112" cy="6165110"/>
          </a:xfrm>
        </p:spPr>
      </p:pic>
      <p:sp>
        <p:nvSpPr>
          <p:cNvPr id="13" name="Title 12">
            <a:extLst>
              <a:ext uri="{FF2B5EF4-FFF2-40B4-BE49-F238E27FC236}">
                <a16:creationId xmlns:a16="http://schemas.microsoft.com/office/drawing/2014/main" id="{9645787A-A0C7-4EB6-9976-91C5FA1B5CB8}"/>
              </a:ext>
            </a:extLst>
          </p:cNvPr>
          <p:cNvSpPr>
            <a:spLocks noGrp="1"/>
          </p:cNvSpPr>
          <p:nvPr>
            <p:ph type="title"/>
          </p:nvPr>
        </p:nvSpPr>
        <p:spPr>
          <a:xfrm>
            <a:off x="260039" y="263819"/>
            <a:ext cx="5512687" cy="1400159"/>
          </a:xfrm>
        </p:spPr>
        <p:txBody>
          <a:bodyPr>
            <a:normAutofit/>
          </a:bodyPr>
          <a:lstStyle/>
          <a:p>
            <a:r>
              <a:rPr lang="en-US" dirty="0"/>
              <a:t>Post-Test: 4</a:t>
            </a:r>
            <a:r>
              <a:rPr lang="en-US" baseline="30000" dirty="0"/>
              <a:t>th</a:t>
            </a:r>
            <a:r>
              <a:rPr lang="en-US" dirty="0"/>
              <a:t> Grade</a:t>
            </a:r>
            <a:br>
              <a:rPr lang="en-US" dirty="0"/>
            </a:br>
            <a:r>
              <a:rPr lang="en-US" dirty="0"/>
              <a:t>Mid March </a:t>
            </a:r>
          </a:p>
        </p:txBody>
      </p:sp>
      <p:sp>
        <p:nvSpPr>
          <p:cNvPr id="4" name="Slide Number Placeholder 3">
            <a:extLst>
              <a:ext uri="{FF2B5EF4-FFF2-40B4-BE49-F238E27FC236}">
                <a16:creationId xmlns:a16="http://schemas.microsoft.com/office/drawing/2014/main" id="{F77095AB-6DB5-4D19-A551-9560368177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12" name="Picture 11">
            <a:extLst>
              <a:ext uri="{FF2B5EF4-FFF2-40B4-BE49-F238E27FC236}">
                <a16:creationId xmlns:a16="http://schemas.microsoft.com/office/drawing/2014/main" id="{41209957-9616-478A-8999-F0C35F574237}"/>
              </a:ext>
            </a:extLst>
          </p:cNvPr>
          <p:cNvPicPr>
            <a:picLocks noChangeAspect="1"/>
          </p:cNvPicPr>
          <p:nvPr/>
        </p:nvPicPr>
        <p:blipFill rotWithShape="1">
          <a:blip r:embed="rId3"/>
          <a:srcRect t="5223" b="3426"/>
          <a:stretch/>
        </p:blipFill>
        <p:spPr>
          <a:xfrm>
            <a:off x="7647709" y="477628"/>
            <a:ext cx="4544291" cy="6236626"/>
          </a:xfrm>
          <a:prstGeom prst="rect">
            <a:avLst/>
          </a:prstGeom>
        </p:spPr>
      </p:pic>
    </p:spTree>
    <p:extLst>
      <p:ext uri="{BB962C8B-B14F-4D97-AF65-F5344CB8AC3E}">
        <p14:creationId xmlns:p14="http://schemas.microsoft.com/office/powerpoint/2010/main" val="124337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C0230-0C42-7D4D-8390-A66777B2FE26}"/>
              </a:ext>
            </a:extLst>
          </p:cNvPr>
          <p:cNvSpPr/>
          <p:nvPr/>
        </p:nvSpPr>
        <p:spPr>
          <a:xfrm>
            <a:off x="3854153" y="393107"/>
            <a:ext cx="4093436" cy="905854"/>
          </a:xfrm>
          <a:prstGeom prst="rect">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Classroom Quality</a:t>
            </a:r>
          </a:p>
        </p:txBody>
      </p:sp>
      <p:cxnSp>
        <p:nvCxnSpPr>
          <p:cNvPr id="4" name="Straight Arrow Connector 3">
            <a:extLst>
              <a:ext uri="{FF2B5EF4-FFF2-40B4-BE49-F238E27FC236}">
                <a16:creationId xmlns:a16="http://schemas.microsoft.com/office/drawing/2014/main" id="{23A3B618-F59E-4741-BB01-F19407873217}"/>
              </a:ext>
            </a:extLst>
          </p:cNvPr>
          <p:cNvCxnSpPr>
            <a:cxnSpLocks/>
          </p:cNvCxnSpPr>
          <p:nvPr/>
        </p:nvCxnSpPr>
        <p:spPr>
          <a:xfrm>
            <a:off x="7802310" y="1632247"/>
            <a:ext cx="1187866" cy="991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E5D68D0-BD1E-D54C-BDA2-677663C39D5B}"/>
              </a:ext>
            </a:extLst>
          </p:cNvPr>
          <p:cNvSpPr/>
          <p:nvPr/>
        </p:nvSpPr>
        <p:spPr>
          <a:xfrm>
            <a:off x="8235289" y="2837204"/>
            <a:ext cx="3019522" cy="16920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Instructional Support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Concept development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Quality of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Language modeling</a:t>
            </a:r>
          </a:p>
        </p:txBody>
      </p:sp>
      <p:cxnSp>
        <p:nvCxnSpPr>
          <p:cNvPr id="8" name="Straight Arrow Connector 7">
            <a:extLst>
              <a:ext uri="{FF2B5EF4-FFF2-40B4-BE49-F238E27FC236}">
                <a16:creationId xmlns:a16="http://schemas.microsoft.com/office/drawing/2014/main" id="{CAF896D9-2906-F24E-BEA8-D19B9C5B23EE}"/>
              </a:ext>
            </a:extLst>
          </p:cNvPr>
          <p:cNvCxnSpPr>
            <a:cxnSpLocks/>
          </p:cNvCxnSpPr>
          <p:nvPr/>
        </p:nvCxnSpPr>
        <p:spPr>
          <a:xfrm>
            <a:off x="5900871" y="1632247"/>
            <a:ext cx="0" cy="991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B9C6ED3-45CB-D14C-9AA8-B261CEEE7582}"/>
              </a:ext>
            </a:extLst>
          </p:cNvPr>
          <p:cNvSpPr/>
          <p:nvPr/>
        </p:nvSpPr>
        <p:spPr>
          <a:xfrm>
            <a:off x="4462328" y="2837203"/>
            <a:ext cx="2877085" cy="16920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Classroom Organization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Behavior management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Productivity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Instructional learning formats</a:t>
            </a:r>
          </a:p>
        </p:txBody>
      </p:sp>
      <p:cxnSp>
        <p:nvCxnSpPr>
          <p:cNvPr id="12" name="Straight Arrow Connector 11">
            <a:extLst>
              <a:ext uri="{FF2B5EF4-FFF2-40B4-BE49-F238E27FC236}">
                <a16:creationId xmlns:a16="http://schemas.microsoft.com/office/drawing/2014/main" id="{EC8FBDEB-DF98-624A-96EA-F3BFDB3DE3D0}"/>
              </a:ext>
            </a:extLst>
          </p:cNvPr>
          <p:cNvCxnSpPr>
            <a:cxnSpLocks/>
          </p:cNvCxnSpPr>
          <p:nvPr/>
        </p:nvCxnSpPr>
        <p:spPr>
          <a:xfrm flipH="1">
            <a:off x="2914116" y="1563880"/>
            <a:ext cx="1085318" cy="1059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19F0F0-F1A3-654F-9533-B75F9D2DC9EB}"/>
              </a:ext>
            </a:extLst>
          </p:cNvPr>
          <p:cNvSpPr/>
          <p:nvPr/>
        </p:nvSpPr>
        <p:spPr>
          <a:xfrm>
            <a:off x="572569" y="2807293"/>
            <a:ext cx="3082184" cy="16920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Emotional Support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Positive climate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Negative climate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Teacher sensitivity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Regard for student perspectives</a:t>
            </a:r>
          </a:p>
        </p:txBody>
      </p:sp>
    </p:spTree>
    <p:extLst>
      <p:ext uri="{BB962C8B-B14F-4D97-AF65-F5344CB8AC3E}">
        <p14:creationId xmlns:p14="http://schemas.microsoft.com/office/powerpoint/2010/main" val="36212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57AA-7A58-4288-950C-E2D275244818}"/>
              </a:ext>
            </a:extLst>
          </p:cNvPr>
          <p:cNvSpPr>
            <a:spLocks noGrp="1"/>
          </p:cNvSpPr>
          <p:nvPr>
            <p:ph type="title"/>
          </p:nvPr>
        </p:nvSpPr>
        <p:spPr>
          <a:xfrm>
            <a:off x="398585" y="0"/>
            <a:ext cx="11369903" cy="1400159"/>
          </a:xfrm>
        </p:spPr>
        <p:txBody>
          <a:bodyPr/>
          <a:lstStyle/>
          <a:p>
            <a:r>
              <a:rPr lang="en-US" dirty="0"/>
              <a:t>More Information</a:t>
            </a:r>
          </a:p>
        </p:txBody>
      </p:sp>
      <p:sp>
        <p:nvSpPr>
          <p:cNvPr id="3" name="Content Placeholder 2">
            <a:extLst>
              <a:ext uri="{FF2B5EF4-FFF2-40B4-BE49-F238E27FC236}">
                <a16:creationId xmlns:a16="http://schemas.microsoft.com/office/drawing/2014/main" id="{F900C49C-B38D-498C-A8E3-F41251432769}"/>
              </a:ext>
            </a:extLst>
          </p:cNvPr>
          <p:cNvSpPr>
            <a:spLocks noGrp="1"/>
          </p:cNvSpPr>
          <p:nvPr>
            <p:ph sz="half" idx="1"/>
          </p:nvPr>
        </p:nvSpPr>
        <p:spPr>
          <a:xfrm>
            <a:off x="223094" y="1778733"/>
            <a:ext cx="5486400" cy="3965575"/>
          </a:xfrm>
        </p:spPr>
        <p:txBody>
          <a:bodyPr>
            <a:normAutofit fontScale="92500" lnSpcReduction="20000"/>
          </a:bodyPr>
          <a:lstStyle/>
          <a:p>
            <a:pPr marL="0" indent="0">
              <a:buNone/>
            </a:pPr>
            <a:endParaRPr lang="en-US" dirty="0"/>
          </a:p>
          <a:p>
            <a:r>
              <a:rPr lang="en-US" i="1" dirty="0">
                <a:solidFill>
                  <a:schemeClr val="tx2"/>
                </a:solidFill>
              </a:rPr>
              <a:t>Releasing Writers! </a:t>
            </a:r>
            <a:r>
              <a:rPr lang="en-US" sz="2400" i="1" dirty="0">
                <a:solidFill>
                  <a:schemeClr val="tx2"/>
                </a:solidFill>
              </a:rPr>
              <a:t>Evidence-Based Strategies for Writing Instruction </a:t>
            </a:r>
            <a:r>
              <a:rPr lang="en-US" sz="2400" dirty="0">
                <a:hlinkClick r:id="rId2"/>
              </a:rPr>
              <a:t>www.thinkSRSD.com</a:t>
            </a:r>
            <a:endParaRPr lang="en-US" sz="2400" dirty="0"/>
          </a:p>
          <a:p>
            <a:pPr marL="0" indent="0">
              <a:buNone/>
            </a:pPr>
            <a:endParaRPr lang="en-US" sz="2400" i="1" dirty="0">
              <a:solidFill>
                <a:schemeClr val="tx2"/>
              </a:solidFill>
            </a:endParaRPr>
          </a:p>
          <a:p>
            <a:pPr marL="0" indent="0">
              <a:buNone/>
            </a:pPr>
            <a:endParaRPr lang="en-US" dirty="0"/>
          </a:p>
          <a:p>
            <a:r>
              <a:rPr lang="en-US" dirty="0"/>
              <a:t>WWC Intervention Report: </a:t>
            </a:r>
            <a:r>
              <a:rPr lang="en-US" sz="1800" dirty="0">
                <a:hlinkClick r:id="rId3"/>
              </a:rPr>
              <a:t>https://ies.ed.gov/ncee/wwc/EvidenceSnapshot/680</a:t>
            </a:r>
            <a:endParaRPr lang="en-US" sz="1800" dirty="0"/>
          </a:p>
          <a:p>
            <a:pPr marL="0" indent="0">
              <a:buNone/>
            </a:pPr>
            <a:endParaRPr lang="en-US" dirty="0"/>
          </a:p>
        </p:txBody>
      </p:sp>
      <p:sp>
        <p:nvSpPr>
          <p:cNvPr id="5" name="Content Placeholder 4">
            <a:extLst>
              <a:ext uri="{FF2B5EF4-FFF2-40B4-BE49-F238E27FC236}">
                <a16:creationId xmlns:a16="http://schemas.microsoft.com/office/drawing/2014/main" id="{8D3E9C3E-2A75-4D08-9E89-10086CFB17BF}"/>
              </a:ext>
            </a:extLst>
          </p:cNvPr>
          <p:cNvSpPr>
            <a:spLocks noGrp="1"/>
          </p:cNvSpPr>
          <p:nvPr>
            <p:ph sz="half" idx="2"/>
          </p:nvPr>
        </p:nvSpPr>
        <p:spPr>
          <a:xfrm>
            <a:off x="6482508" y="1811792"/>
            <a:ext cx="5484919" cy="3965575"/>
          </a:xfrm>
        </p:spPr>
        <p:txBody>
          <a:bodyPr>
            <a:normAutofit fontScale="92500" lnSpcReduction="20000"/>
          </a:bodyPr>
          <a:lstStyle/>
          <a:p>
            <a:pPr marL="0" indent="0" algn="ctr">
              <a:buNone/>
            </a:pPr>
            <a:endParaRPr lang="en-US" dirty="0">
              <a:solidFill>
                <a:schemeClr val="tx1"/>
              </a:solidFill>
            </a:endParaRPr>
          </a:p>
          <a:p>
            <a:pPr marL="0" indent="0" algn="ctr">
              <a:buNone/>
            </a:pPr>
            <a:r>
              <a:rPr lang="en-US" dirty="0">
                <a:solidFill>
                  <a:schemeClr val="tx1"/>
                </a:solidFill>
              </a:rPr>
              <a:t>Maggie Luma</a:t>
            </a:r>
          </a:p>
          <a:p>
            <a:pPr marL="0" indent="0" algn="ctr">
              <a:buNone/>
            </a:pPr>
            <a:r>
              <a:rPr lang="en-US" dirty="0">
                <a:solidFill>
                  <a:schemeClr val="tx1"/>
                </a:solidFill>
              </a:rPr>
              <a:t>Office of Special Education</a:t>
            </a:r>
          </a:p>
          <a:p>
            <a:pPr marL="0" indent="0" algn="ctr">
              <a:buNone/>
            </a:pPr>
            <a:r>
              <a:rPr lang="en-US" dirty="0">
                <a:solidFill>
                  <a:schemeClr val="tx1"/>
                </a:solidFill>
              </a:rPr>
              <a:t>304-558-2696</a:t>
            </a:r>
          </a:p>
          <a:p>
            <a:pPr marL="0" indent="0" algn="ctr">
              <a:buNone/>
            </a:pPr>
            <a:r>
              <a:rPr lang="en-US" dirty="0">
                <a:hlinkClick r:id="rId4"/>
              </a:rPr>
              <a:t>myelencsi@k12.wv.us</a:t>
            </a:r>
            <a:r>
              <a:rPr lang="en-US" dirty="0"/>
              <a:t> </a:t>
            </a:r>
          </a:p>
          <a:p>
            <a:pPr marL="0" indent="0" algn="ctr">
              <a:buNone/>
            </a:pPr>
            <a:endParaRPr lang="en-US" dirty="0"/>
          </a:p>
          <a:p>
            <a:r>
              <a:rPr lang="en-US" dirty="0">
                <a:hlinkClick r:id="rId5" tooltip="https://wvde.us/college-and-career-readiness/support-for-ccrs/"/>
              </a:rPr>
              <a:t>https://wvde.us/college-and-career-readiness/support-for-ccrs/</a:t>
            </a: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35932F68-62B8-44B1-80CA-BB42BC6DFCB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45752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A82C-A2A1-D745-86D3-0915629E1FF6}"/>
              </a:ext>
            </a:extLst>
          </p:cNvPr>
          <p:cNvSpPr>
            <a:spLocks noGrp="1"/>
          </p:cNvSpPr>
          <p:nvPr>
            <p:ph type="title"/>
          </p:nvPr>
        </p:nvSpPr>
        <p:spPr/>
        <p:txBody>
          <a:bodyPr>
            <a:normAutofit/>
          </a:bodyPr>
          <a:lstStyle/>
          <a:p>
            <a:pPr algn="ctr"/>
            <a:r>
              <a:rPr lang="en-US" sz="4000" b="1" dirty="0">
                <a:solidFill>
                  <a:schemeClr val="accent1">
                    <a:lumMod val="75000"/>
                  </a:schemeClr>
                </a:solidFill>
              </a:rPr>
              <a:t>Emotional Support - Dimensions</a:t>
            </a:r>
          </a:p>
        </p:txBody>
      </p:sp>
      <p:sp>
        <p:nvSpPr>
          <p:cNvPr id="3" name="Content Placeholder 2">
            <a:extLst>
              <a:ext uri="{FF2B5EF4-FFF2-40B4-BE49-F238E27FC236}">
                <a16:creationId xmlns:a16="http://schemas.microsoft.com/office/drawing/2014/main" id="{4461D359-A4AF-8645-84DC-69E348650C37}"/>
              </a:ext>
            </a:extLst>
          </p:cNvPr>
          <p:cNvSpPr>
            <a:spLocks noGrp="1"/>
          </p:cNvSpPr>
          <p:nvPr>
            <p:ph idx="1"/>
          </p:nvPr>
        </p:nvSpPr>
        <p:spPr/>
        <p:txBody>
          <a:bodyPr/>
          <a:lstStyle/>
          <a:p>
            <a:r>
              <a:rPr lang="en-US" dirty="0">
                <a:solidFill>
                  <a:schemeClr val="bg1">
                    <a:lumMod val="50000"/>
                  </a:schemeClr>
                </a:solidFill>
              </a:rPr>
              <a:t>Positive Climate</a:t>
            </a:r>
          </a:p>
          <a:p>
            <a:r>
              <a:rPr lang="en-US" dirty="0">
                <a:solidFill>
                  <a:schemeClr val="bg1">
                    <a:lumMod val="50000"/>
                  </a:schemeClr>
                </a:solidFill>
              </a:rPr>
              <a:t>Negative Climate</a:t>
            </a:r>
          </a:p>
          <a:p>
            <a:r>
              <a:rPr lang="en-US" dirty="0">
                <a:solidFill>
                  <a:schemeClr val="bg1">
                    <a:lumMod val="50000"/>
                  </a:schemeClr>
                </a:solidFill>
              </a:rPr>
              <a:t>Teacher Sensitivity</a:t>
            </a:r>
          </a:p>
          <a:p>
            <a:r>
              <a:rPr lang="en-US" dirty="0">
                <a:solidFill>
                  <a:schemeClr val="bg1">
                    <a:lumMod val="50000"/>
                  </a:schemeClr>
                </a:solidFill>
              </a:rPr>
              <a:t>Regard for Student Perspectives</a:t>
            </a:r>
          </a:p>
        </p:txBody>
      </p:sp>
    </p:spTree>
    <p:extLst>
      <p:ext uri="{BB962C8B-B14F-4D97-AF65-F5344CB8AC3E}">
        <p14:creationId xmlns:p14="http://schemas.microsoft.com/office/powerpoint/2010/main" val="11825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E1773-5B97-4316-8404-DF152467C3C7}"/>
              </a:ext>
            </a:extLst>
          </p:cNvPr>
          <p:cNvSpPr>
            <a:spLocks noGrp="1"/>
          </p:cNvSpPr>
          <p:nvPr>
            <p:ph idx="1"/>
          </p:nvPr>
        </p:nvSpPr>
        <p:spPr>
          <a:xfrm>
            <a:off x="838200" y="660729"/>
            <a:ext cx="10515600" cy="4727959"/>
          </a:xfrm>
        </p:spPr>
        <p:txBody>
          <a:bodyPr vert="horz" lIns="91440" tIns="45720" rIns="91440" bIns="45720" rtlCol="0" anchor="t">
            <a:normAutofit/>
          </a:bodyPr>
          <a:lstStyle/>
          <a:p>
            <a:pPr marL="0" indent="0">
              <a:buNone/>
            </a:pPr>
            <a:r>
              <a:rPr lang="en-US" b="1" dirty="0">
                <a:solidFill>
                  <a:schemeClr val="accent1">
                    <a:lumMod val="50000"/>
                  </a:schemeClr>
                </a:solidFill>
                <a:cs typeface="Calibri"/>
              </a:rPr>
              <a:t>Positive Climate:</a:t>
            </a:r>
            <a:r>
              <a:rPr lang="en-US" dirty="0">
                <a:solidFill>
                  <a:schemeClr val="bg1">
                    <a:lumMod val="50000"/>
                  </a:schemeClr>
                </a:solidFill>
                <a:cs typeface="Calibri"/>
              </a:rPr>
              <a:t> Reflects the emotional connection between the teacher and students and among students and the warmth, respect, and enjoyment communicated by verbal and nonverbal interactions. </a:t>
            </a:r>
          </a:p>
          <a:p>
            <a:pPr marL="0" indent="0">
              <a:buNone/>
            </a:pPr>
            <a:r>
              <a:rPr lang="en-US" b="1" dirty="0">
                <a:solidFill>
                  <a:schemeClr val="accent1">
                    <a:lumMod val="50000"/>
                  </a:schemeClr>
                </a:solidFill>
                <a:cs typeface="Calibri"/>
              </a:rPr>
              <a:t>Indicators:</a:t>
            </a:r>
            <a:r>
              <a:rPr lang="en-US" dirty="0">
                <a:cs typeface="Calibri"/>
              </a:rPr>
              <a:t> </a:t>
            </a:r>
            <a:r>
              <a:rPr lang="en-US" dirty="0">
                <a:solidFill>
                  <a:schemeClr val="bg1">
                    <a:lumMod val="50000"/>
                  </a:schemeClr>
                </a:solidFill>
                <a:cs typeface="Calibri"/>
              </a:rPr>
              <a:t>Evidence of relationships, positive affect, positive communication, and respect.        </a:t>
            </a:r>
            <a:endParaRPr lang="en-US" b="1" dirty="0">
              <a:solidFill>
                <a:schemeClr val="accent1">
                  <a:lumMod val="50000"/>
                </a:schemeClr>
              </a:solidFill>
              <a:cs typeface="Calibri"/>
            </a:endParaRPr>
          </a:p>
          <a:p>
            <a:pPr marL="0" indent="0">
              <a:buNone/>
            </a:pPr>
            <a:r>
              <a:rPr lang="en-US" b="1" dirty="0">
                <a:solidFill>
                  <a:schemeClr val="accent1">
                    <a:lumMod val="50000"/>
                  </a:schemeClr>
                </a:solidFill>
                <a:cs typeface="Calibri"/>
              </a:rPr>
              <a:t>Negative Climate: </a:t>
            </a:r>
            <a:r>
              <a:rPr lang="en-US" b="1" dirty="0">
                <a:solidFill>
                  <a:schemeClr val="bg1">
                    <a:lumMod val="50000"/>
                  </a:schemeClr>
                </a:solidFill>
                <a:cs typeface="Calibri"/>
              </a:rPr>
              <a:t>Reflects the overall level of expressed negativity in the classroom; the frequency, quality, and intensity of teacher and peer negativity are key to this scale. </a:t>
            </a:r>
          </a:p>
          <a:p>
            <a:pPr marL="0" indent="0">
              <a:buNone/>
            </a:pPr>
            <a:r>
              <a:rPr lang="en-US" b="1" dirty="0">
                <a:solidFill>
                  <a:schemeClr val="accent1">
                    <a:lumMod val="50000"/>
                  </a:schemeClr>
                </a:solidFill>
                <a:cs typeface="Calibri"/>
              </a:rPr>
              <a:t>Indicators: </a:t>
            </a:r>
            <a:r>
              <a:rPr lang="en-US" b="1" dirty="0">
                <a:solidFill>
                  <a:schemeClr val="bg1">
                    <a:lumMod val="50000"/>
                  </a:schemeClr>
                </a:solidFill>
                <a:cs typeface="Calibri"/>
              </a:rPr>
              <a:t>Evidence of negative affect, punitive control, sarcasm/disrespect, and severe negativity.    </a:t>
            </a:r>
          </a:p>
        </p:txBody>
      </p:sp>
    </p:spTree>
    <p:extLst>
      <p:ext uri="{BB962C8B-B14F-4D97-AF65-F5344CB8AC3E}">
        <p14:creationId xmlns:p14="http://schemas.microsoft.com/office/powerpoint/2010/main" val="38976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6|4.1"/>
</p:tagLst>
</file>

<file path=ppt/tags/tag2.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3.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4.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5.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6.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7.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ags/tag8.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1A9452C-35B3-EA48-9A7E-04AD2EA811DC}" vid="{7C22DB5F-C8D7-2742-8DAA-64B95E712BA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 PowerPoint_Wide Screen" id="{EA059C5E-30A4-4DEA-BEF9-8152D253C89D}" vid="{503BE80C-45C5-409A-A894-D02F990E8EF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3127</Words>
  <Application>Microsoft Macintosh PowerPoint</Application>
  <PresentationFormat>Widescreen</PresentationFormat>
  <Paragraphs>549</Paragraphs>
  <Slides>70</Slides>
  <Notes>46</Notes>
  <HiddenSlides>1</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70</vt:i4>
      </vt:variant>
    </vt:vector>
  </HeadingPairs>
  <TitlesOfParts>
    <vt:vector size="85" baseType="lpstr">
      <vt:lpstr>Arial</vt:lpstr>
      <vt:lpstr>Calibri</vt:lpstr>
      <vt:lpstr>Calibri Light</vt:lpstr>
      <vt:lpstr>Courier New</vt:lpstr>
      <vt:lpstr>Fira Sans</vt:lpstr>
      <vt:lpstr>Fira Sans Ultra</vt:lpstr>
      <vt:lpstr>Fire Sans</vt:lpstr>
      <vt:lpstr>Gill Sans MT</vt:lpstr>
      <vt:lpstr>Museo Slab 500</vt:lpstr>
      <vt:lpstr>Vollkorn</vt:lpstr>
      <vt:lpstr>Office Theme</vt:lpstr>
      <vt:lpstr>WVDE_2017Theme2</vt:lpstr>
      <vt:lpstr>1_Office Theme</vt:lpstr>
      <vt:lpstr>2_Office Theme</vt:lpstr>
      <vt:lpstr>3_WVDE_2017Theme2</vt:lpstr>
      <vt:lpstr>PowerPoint Presentation</vt:lpstr>
      <vt:lpstr>WV Kindergarten Teacher System of Support</vt:lpstr>
      <vt:lpstr>Overall Recommendations</vt:lpstr>
      <vt:lpstr>Thank You For Participating</vt:lpstr>
      <vt:lpstr>The CLASS</vt:lpstr>
      <vt:lpstr>The CLASS - Foundation </vt:lpstr>
      <vt:lpstr>PowerPoint Presentation</vt:lpstr>
      <vt:lpstr>Emotional Support - Dimensions</vt:lpstr>
      <vt:lpstr>PowerPoint Presentation</vt:lpstr>
      <vt:lpstr>PowerPoint Presentation</vt:lpstr>
      <vt:lpstr>Classroom Organization - Dimensions</vt:lpstr>
      <vt:lpstr>PowerPoint Presentation</vt:lpstr>
      <vt:lpstr>PowerPoint Presentation</vt:lpstr>
      <vt:lpstr>Instructional Support - Dimensions</vt:lpstr>
      <vt:lpstr>PowerPoint Presentation</vt:lpstr>
      <vt:lpstr>PowerPoint Presentation</vt:lpstr>
      <vt:lpstr>PowerPoint Presentation</vt:lpstr>
      <vt:lpstr>Why Imagination Library?</vt:lpstr>
      <vt:lpstr>Imagination Library  Transition</vt:lpstr>
      <vt:lpstr>What is the Imagination Library?</vt:lpstr>
      <vt:lpstr>The Library </vt:lpstr>
      <vt:lpstr>PowerPoint Presentation</vt:lpstr>
      <vt:lpstr>PowerPoint Presentation</vt:lpstr>
      <vt:lpstr>Participating Counties</vt:lpstr>
      <vt:lpstr>What it Costs</vt:lpstr>
      <vt:lpstr>3-Year Proposed Funding Plan</vt:lpstr>
      <vt:lpstr>PowerPoint Presentation</vt:lpstr>
      <vt:lpstr>Resources</vt:lpstr>
      <vt:lpstr>Contact Us</vt:lpstr>
      <vt:lpstr>PowerPoint Presentation</vt:lpstr>
      <vt:lpstr>WV Standards for Professional Learning</vt:lpstr>
      <vt:lpstr>PowerPoint Presentation</vt:lpstr>
      <vt:lpstr>Instructional Coaches </vt:lpstr>
      <vt:lpstr>Three Approaches to Coaching</vt:lpstr>
      <vt:lpstr>Dialogical</vt:lpstr>
      <vt:lpstr>Dialogical</vt:lpstr>
      <vt:lpstr>Instructional Coaching</vt:lpstr>
      <vt:lpstr>Getting a Clear Picture of Reality</vt:lpstr>
      <vt:lpstr>The Illusion of Objectivity</vt:lpstr>
      <vt:lpstr>Common Perceptual Errors</vt:lpstr>
      <vt:lpstr>PowerPoint Presentation</vt:lpstr>
      <vt:lpstr>PowerPoint Presentation</vt:lpstr>
      <vt:lpstr>Let's Test the Theory</vt:lpstr>
      <vt:lpstr>Three Strategies to Get a Clear Picture of Reality</vt:lpstr>
      <vt:lpstr>Big Ideas Related to Using Video</vt:lpstr>
      <vt:lpstr>The Impact Cycle</vt:lpstr>
      <vt:lpstr>Review of the Impact Cycle</vt:lpstr>
      <vt:lpstr>Identify Questions</vt:lpstr>
      <vt:lpstr>PEERS Goals </vt:lpstr>
      <vt:lpstr>Videos of Crysta and Jim Knight</vt:lpstr>
      <vt:lpstr>Final Thoughts…</vt:lpstr>
      <vt:lpstr>Questions…</vt:lpstr>
      <vt:lpstr>Writing Academy Updates</vt:lpstr>
      <vt:lpstr>PowerPoint Presentation</vt:lpstr>
      <vt:lpstr>SRSD: Self-Regulated Strategy Development </vt:lpstr>
      <vt:lpstr>SRSD: Writing for Everyone</vt:lpstr>
      <vt:lpstr>Why SRSD?</vt:lpstr>
      <vt:lpstr>PowerPoint Presentation</vt:lpstr>
      <vt:lpstr>1. Exemplars and Lenses </vt:lpstr>
      <vt:lpstr>Scaffolds: Mnemonics </vt:lpstr>
      <vt:lpstr>Scaffolds: Mnemonics </vt:lpstr>
      <vt:lpstr>PowerPoint Presentation</vt:lpstr>
      <vt:lpstr>PowerPoint Presentation</vt:lpstr>
      <vt:lpstr>4. Self-Talk </vt:lpstr>
      <vt:lpstr>Nurture Self-talk Daily </vt:lpstr>
      <vt:lpstr>PowerPoint Presentation</vt:lpstr>
      <vt:lpstr>From the Field </vt:lpstr>
      <vt:lpstr>Pre-test: 4th Grade Early January </vt:lpstr>
      <vt:lpstr>Post-Test: 4th Grade Mid March </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Brumfield, Tarabeth</dc:creator>
  <cp:lastModifiedBy>Brumfield, Tarabeth</cp:lastModifiedBy>
  <cp:revision>1</cp:revision>
  <dcterms:created xsi:type="dcterms:W3CDTF">2019-04-30T12:22:48Z</dcterms:created>
  <dcterms:modified xsi:type="dcterms:W3CDTF">2019-04-30T12:23:49Z</dcterms:modified>
</cp:coreProperties>
</file>